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Lst>
  <p:notesMasterIdLst>
    <p:notesMasterId r:id="rId61"/>
  </p:notesMasterIdLst>
  <p:handoutMasterIdLst>
    <p:handoutMasterId r:id="rId62"/>
  </p:handoutMasterIdLst>
  <p:sldIdLst>
    <p:sldId id="311" r:id="rId5"/>
    <p:sldId id="337" r:id="rId6"/>
    <p:sldId id="335" r:id="rId7"/>
    <p:sldId id="332" r:id="rId8"/>
    <p:sldId id="312" r:id="rId9"/>
    <p:sldId id="313" r:id="rId10"/>
    <p:sldId id="284" r:id="rId11"/>
    <p:sldId id="285" r:id="rId12"/>
    <p:sldId id="345" r:id="rId13"/>
    <p:sldId id="288" r:id="rId14"/>
    <p:sldId id="282" r:id="rId15"/>
    <p:sldId id="290" r:id="rId16"/>
    <p:sldId id="292" r:id="rId17"/>
    <p:sldId id="291" r:id="rId18"/>
    <p:sldId id="294" r:id="rId19"/>
    <p:sldId id="295" r:id="rId20"/>
    <p:sldId id="296" r:id="rId21"/>
    <p:sldId id="297" r:id="rId22"/>
    <p:sldId id="298" r:id="rId23"/>
    <p:sldId id="299" r:id="rId24"/>
    <p:sldId id="307" r:id="rId25"/>
    <p:sldId id="301" r:id="rId26"/>
    <p:sldId id="302" r:id="rId27"/>
    <p:sldId id="304" r:id="rId28"/>
    <p:sldId id="343" r:id="rId29"/>
    <p:sldId id="344" r:id="rId30"/>
    <p:sldId id="305" r:id="rId31"/>
    <p:sldId id="346" r:id="rId32"/>
    <p:sldId id="348" r:id="rId33"/>
    <p:sldId id="349" r:id="rId34"/>
    <p:sldId id="350" r:id="rId35"/>
    <p:sldId id="351" r:id="rId36"/>
    <p:sldId id="352" r:id="rId37"/>
    <p:sldId id="287" r:id="rId38"/>
    <p:sldId id="336" r:id="rId39"/>
    <p:sldId id="333" r:id="rId40"/>
    <p:sldId id="327" r:id="rId41"/>
    <p:sldId id="334" r:id="rId42"/>
    <p:sldId id="329" r:id="rId43"/>
    <p:sldId id="315" r:id="rId44"/>
    <p:sldId id="331" r:id="rId45"/>
    <p:sldId id="316" r:id="rId46"/>
    <p:sldId id="317" r:id="rId47"/>
    <p:sldId id="341" r:id="rId48"/>
    <p:sldId id="318" r:id="rId49"/>
    <p:sldId id="320" r:id="rId50"/>
    <p:sldId id="319" r:id="rId51"/>
    <p:sldId id="321" r:id="rId52"/>
    <p:sldId id="342" r:id="rId53"/>
    <p:sldId id="322" r:id="rId54"/>
    <p:sldId id="323" r:id="rId55"/>
    <p:sldId id="328" r:id="rId56"/>
    <p:sldId id="338" r:id="rId57"/>
    <p:sldId id="339" r:id="rId58"/>
    <p:sldId id="340" r:id="rId59"/>
    <p:sldId id="353" r:id="rId60"/>
  </p:sldIdLst>
  <p:sldSz cx="9144000" cy="6858000" type="screen4x3"/>
  <p:notesSz cx="6797675" cy="9926638"/>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8" userDrawn="1">
          <p15:clr>
            <a:srgbClr val="A4A3A4"/>
          </p15:clr>
        </p15:guide>
        <p15:guide id="2" pos="2141" userDrawn="1">
          <p15:clr>
            <a:srgbClr val="A4A3A4"/>
          </p15:clr>
        </p15:guide>
        <p15:guide id="3" orient="horz" pos="312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30613"/>
    <a:srgbClr val="EF2533"/>
    <a:srgbClr val="FD030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85BE263C-DBD7-4A20-BB59-AAB30ACAA65A}" styleName="Mittlere Formatvorlage 3 - Akz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Mittlere Formatvorlage 1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p:cViewPr>
        <p:scale>
          <a:sx n="130" d="100"/>
          <a:sy n="130" d="100"/>
        </p:scale>
        <p:origin x="-990" y="19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70" d="100"/>
          <a:sy n="70" d="100"/>
        </p:scale>
        <p:origin x="-2766" y="-102"/>
      </p:cViewPr>
      <p:guideLst>
        <p:guide orient="horz" pos="3128"/>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notesMaster" Target="notesMasters/notesMaster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de-CH"/>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7845237942105475E-2"/>
          <c:y val="0.14216240157480359"/>
          <c:w val="0.90453726774732135"/>
          <c:h val="0.70990929197345953"/>
        </c:manualLayout>
      </c:layout>
      <c:barChart>
        <c:barDir val="bar"/>
        <c:grouping val="stacked"/>
        <c:varyColors val="0"/>
        <c:ser>
          <c:idx val="0"/>
          <c:order val="0"/>
          <c:tx>
            <c:strRef>
              <c:f>Tabelle1!$B$1</c:f>
              <c:strCache>
                <c:ptCount val="1"/>
                <c:pt idx="0">
                  <c:v>ja</c:v>
                </c:pt>
              </c:strCache>
            </c:strRef>
          </c:tx>
          <c:spPr>
            <a:solidFill>
              <a:srgbClr val="008000"/>
            </a:solidFill>
            <a:effectLst>
              <a:outerShdw blurRad="50800" dist="38100" algn="l" rotWithShape="0">
                <a:prstClr val="black">
                  <a:alpha val="40000"/>
                </a:prstClr>
              </a:outerShdw>
            </a:effectLst>
            <a:scene3d>
              <a:camera prst="orthographicFront"/>
              <a:lightRig rig="threePt" dir="t"/>
            </a:scene3d>
            <a:sp3d>
              <a:bevelT/>
            </a:sp3d>
          </c:spPr>
          <c:invertIfNegative val="0"/>
          <c:dLbls>
            <c:spPr>
              <a:noFill/>
              <a:ln>
                <a:noFill/>
              </a:ln>
              <a:effectLst/>
            </c:spPr>
            <c:txPr>
              <a:bodyPr/>
              <a:lstStyle/>
              <a:p>
                <a:pPr>
                  <a:defRPr sz="1000" b="1" baseline="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Tabelle1!$A$2:$A$17</c:f>
              <c:strCache>
                <c:ptCount val="16"/>
                <c:pt idx="0">
                  <c:v>Flims Electric AG</c:v>
                </c:pt>
                <c:pt idx="1">
                  <c:v>Energie Belp</c:v>
                </c:pt>
                <c:pt idx="2">
                  <c:v>RENET AG</c:v>
                </c:pt>
                <c:pt idx="3">
                  <c:v>GA Reg. H'buchsee</c:v>
                </c:pt>
                <c:pt idx="4">
                  <c:v>Finecom Tel.com. AG</c:v>
                </c:pt>
                <c:pt idx="5">
                  <c:v>Energie Seeland AG</c:v>
                </c:pt>
                <c:pt idx="6">
                  <c:v>EW Aarberg</c:v>
                </c:pt>
                <c:pt idx="7">
                  <c:v>GB Muri</c:v>
                </c:pt>
                <c:pt idx="8">
                  <c:v>Localnet AG</c:v>
                </c:pt>
                <c:pt idx="9">
                  <c:v>GA Weissenstein GmbH</c:v>
                </c:pt>
                <c:pt idx="10">
                  <c:v>GA Reg. Grenchen</c:v>
                </c:pt>
                <c:pt idx="11">
                  <c:v>GGSnet</c:v>
                </c:pt>
                <c:pt idx="12">
                  <c:v>KFN</c:v>
                </c:pt>
                <c:pt idx="13">
                  <c:v>WWZ Telekom AG</c:v>
                </c:pt>
                <c:pt idx="14">
                  <c:v>Valaiscom AG</c:v>
                </c:pt>
                <c:pt idx="15">
                  <c:v>ALLE</c:v>
                </c:pt>
              </c:strCache>
            </c:strRef>
          </c:cat>
          <c:val>
            <c:numRef>
              <c:f>Tabelle1!$B$2:$B$17</c:f>
              <c:numCache>
                <c:formatCode>0%</c:formatCode>
                <c:ptCount val="16"/>
                <c:pt idx="0">
                  <c:v>0.84599999999999997</c:v>
                </c:pt>
                <c:pt idx="1">
                  <c:v>0.84899999999999998</c:v>
                </c:pt>
                <c:pt idx="2">
                  <c:v>0.85599999999999998</c:v>
                </c:pt>
                <c:pt idx="3">
                  <c:v>0.86799999999999999</c:v>
                </c:pt>
                <c:pt idx="4">
                  <c:v>0.88200000000000001</c:v>
                </c:pt>
                <c:pt idx="5">
                  <c:v>0.88800000000000001</c:v>
                </c:pt>
                <c:pt idx="6">
                  <c:v>0.89400000000000002</c:v>
                </c:pt>
                <c:pt idx="7">
                  <c:v>0.89900000000000002</c:v>
                </c:pt>
                <c:pt idx="8">
                  <c:v>0.90100000000000002</c:v>
                </c:pt>
                <c:pt idx="9">
                  <c:v>0.91900000000000004</c:v>
                </c:pt>
                <c:pt idx="10">
                  <c:v>0.92300000000000004</c:v>
                </c:pt>
                <c:pt idx="11">
                  <c:v>0.92300000000000004</c:v>
                </c:pt>
                <c:pt idx="12">
                  <c:v>0.92600000000000005</c:v>
                </c:pt>
                <c:pt idx="13">
                  <c:v>0.93899999999999995</c:v>
                </c:pt>
                <c:pt idx="14">
                  <c:v>0.94699999999999995</c:v>
                </c:pt>
                <c:pt idx="15">
                  <c:v>0.91300000000000003</c:v>
                </c:pt>
              </c:numCache>
            </c:numRef>
          </c:val>
        </c:ser>
        <c:ser>
          <c:idx val="1"/>
          <c:order val="1"/>
          <c:tx>
            <c:strRef>
              <c:f>Tabelle1!$C$1</c:f>
              <c:strCache>
                <c:ptCount val="1"/>
                <c:pt idx="0">
                  <c:v>nein</c:v>
                </c:pt>
              </c:strCache>
            </c:strRef>
          </c:tx>
          <c:spPr>
            <a:solidFill>
              <a:srgbClr val="FF0000"/>
            </a:solidFill>
            <a:effectLst>
              <a:outerShdw blurRad="50800" dist="38100" algn="l" rotWithShape="0">
                <a:prstClr val="black">
                  <a:alpha val="40000"/>
                </a:prstClr>
              </a:outerShdw>
            </a:effectLst>
            <a:scene3d>
              <a:camera prst="orthographicFront"/>
              <a:lightRig rig="threePt" dir="t"/>
            </a:scene3d>
            <a:sp3d>
              <a:bevelT/>
            </a:sp3d>
          </c:spPr>
          <c:invertIfNegative val="0"/>
          <c:dLbls>
            <c:spPr>
              <a:noFill/>
              <a:ln>
                <a:noFill/>
              </a:ln>
              <a:effectLst/>
            </c:spPr>
            <c:txPr>
              <a:bodyPr/>
              <a:lstStyle/>
              <a:p>
                <a:pPr>
                  <a:defRPr sz="1000" b="1" baseline="0">
                    <a:solidFill>
                      <a:schemeClr val="bg1"/>
                    </a:solidFill>
                  </a:defRPr>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Tabelle1!$A$2:$A$17</c:f>
              <c:strCache>
                <c:ptCount val="16"/>
                <c:pt idx="0">
                  <c:v>Flims Electric AG</c:v>
                </c:pt>
                <c:pt idx="1">
                  <c:v>Energie Belp</c:v>
                </c:pt>
                <c:pt idx="2">
                  <c:v>RENET AG</c:v>
                </c:pt>
                <c:pt idx="3">
                  <c:v>GA Reg. H'buchsee</c:v>
                </c:pt>
                <c:pt idx="4">
                  <c:v>Finecom Tel.com. AG</c:v>
                </c:pt>
                <c:pt idx="5">
                  <c:v>Energie Seeland AG</c:v>
                </c:pt>
                <c:pt idx="6">
                  <c:v>EW Aarberg</c:v>
                </c:pt>
                <c:pt idx="7">
                  <c:v>GB Muri</c:v>
                </c:pt>
                <c:pt idx="8">
                  <c:v>Localnet AG</c:v>
                </c:pt>
                <c:pt idx="9">
                  <c:v>GA Weissenstein GmbH</c:v>
                </c:pt>
                <c:pt idx="10">
                  <c:v>GA Reg. Grenchen</c:v>
                </c:pt>
                <c:pt idx="11">
                  <c:v>GGSnet</c:v>
                </c:pt>
                <c:pt idx="12">
                  <c:v>KFN</c:v>
                </c:pt>
                <c:pt idx="13">
                  <c:v>WWZ Telekom AG</c:v>
                </c:pt>
                <c:pt idx="14">
                  <c:v>Valaiscom AG</c:v>
                </c:pt>
                <c:pt idx="15">
                  <c:v>ALLE</c:v>
                </c:pt>
              </c:strCache>
            </c:strRef>
          </c:cat>
          <c:val>
            <c:numRef>
              <c:f>Tabelle1!$C$2:$C$17</c:f>
              <c:numCache>
                <c:formatCode>0%</c:formatCode>
                <c:ptCount val="16"/>
                <c:pt idx="1">
                  <c:v>7.6999999999999999E-2</c:v>
                </c:pt>
                <c:pt idx="2">
                  <c:v>8.3000000000000004E-2</c:v>
                </c:pt>
                <c:pt idx="3">
                  <c:v>6.8000000000000005E-2</c:v>
                </c:pt>
                <c:pt idx="4">
                  <c:v>8.4000000000000005E-2</c:v>
                </c:pt>
                <c:pt idx="5">
                  <c:v>6.0999999999999999E-2</c:v>
                </c:pt>
                <c:pt idx="6">
                  <c:v>4.2999999999999997E-2</c:v>
                </c:pt>
                <c:pt idx="7">
                  <c:v>0.03</c:v>
                </c:pt>
                <c:pt idx="8">
                  <c:v>4.8000000000000001E-2</c:v>
                </c:pt>
                <c:pt idx="9">
                  <c:v>4.7E-2</c:v>
                </c:pt>
                <c:pt idx="10">
                  <c:v>3.5000000000000003E-2</c:v>
                </c:pt>
                <c:pt idx="11">
                  <c:v>3.6999999999999998E-2</c:v>
                </c:pt>
                <c:pt idx="12">
                  <c:v>3.9E-2</c:v>
                </c:pt>
                <c:pt idx="13">
                  <c:v>3.5000000000000003E-2</c:v>
                </c:pt>
                <c:pt idx="14">
                  <c:v>2.7E-2</c:v>
                </c:pt>
                <c:pt idx="15">
                  <c:v>4.5999999999999999E-2</c:v>
                </c:pt>
              </c:numCache>
            </c:numRef>
          </c:val>
        </c:ser>
        <c:ser>
          <c:idx val="2"/>
          <c:order val="2"/>
          <c:tx>
            <c:strRef>
              <c:f>Tabelle1!$D$1</c:f>
              <c:strCache>
                <c:ptCount val="1"/>
                <c:pt idx="0">
                  <c:v>weiss nicht</c:v>
                </c:pt>
              </c:strCache>
            </c:strRef>
          </c:tx>
          <c:spPr>
            <a:solidFill>
              <a:srgbClr val="FFFFFF">
                <a:lumMod val="85000"/>
              </a:srgbClr>
            </a:solidFill>
            <a:effectLst>
              <a:outerShdw blurRad="50800" dist="38100" dir="2700000" algn="tl" rotWithShape="0">
                <a:prstClr val="black">
                  <a:alpha val="40000"/>
                </a:prstClr>
              </a:outerShdw>
            </a:effectLst>
            <a:scene3d>
              <a:camera prst="orthographicFront"/>
              <a:lightRig rig="threePt" dir="t"/>
            </a:scene3d>
            <a:sp3d>
              <a:bevelT/>
            </a:sp3d>
          </c:spPr>
          <c:invertIfNegative val="0"/>
          <c:dLbls>
            <c:spPr>
              <a:noFill/>
              <a:ln>
                <a:noFill/>
              </a:ln>
              <a:effectLst/>
            </c:spPr>
            <c:txPr>
              <a:bodyPr/>
              <a:lstStyle/>
              <a:p>
                <a:pPr>
                  <a:defRPr sz="1000" b="1"/>
                </a:pPr>
                <a:endParaRPr lang="de-DE"/>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Tabelle1!$A$2:$A$17</c:f>
              <c:strCache>
                <c:ptCount val="16"/>
                <c:pt idx="0">
                  <c:v>Flims Electric AG</c:v>
                </c:pt>
                <c:pt idx="1">
                  <c:v>Energie Belp</c:v>
                </c:pt>
                <c:pt idx="2">
                  <c:v>RENET AG</c:v>
                </c:pt>
                <c:pt idx="3">
                  <c:v>GA Reg. H'buchsee</c:v>
                </c:pt>
                <c:pt idx="4">
                  <c:v>Finecom Tel.com. AG</c:v>
                </c:pt>
                <c:pt idx="5">
                  <c:v>Energie Seeland AG</c:v>
                </c:pt>
                <c:pt idx="6">
                  <c:v>EW Aarberg</c:v>
                </c:pt>
                <c:pt idx="7">
                  <c:v>GB Muri</c:v>
                </c:pt>
                <c:pt idx="8">
                  <c:v>Localnet AG</c:v>
                </c:pt>
                <c:pt idx="9">
                  <c:v>GA Weissenstein GmbH</c:v>
                </c:pt>
                <c:pt idx="10">
                  <c:v>GA Reg. Grenchen</c:v>
                </c:pt>
                <c:pt idx="11">
                  <c:v>GGSnet</c:v>
                </c:pt>
                <c:pt idx="12">
                  <c:v>KFN</c:v>
                </c:pt>
                <c:pt idx="13">
                  <c:v>WWZ Telekom AG</c:v>
                </c:pt>
                <c:pt idx="14">
                  <c:v>Valaiscom AG</c:v>
                </c:pt>
                <c:pt idx="15">
                  <c:v>ALLE</c:v>
                </c:pt>
              </c:strCache>
            </c:strRef>
          </c:cat>
          <c:val>
            <c:numRef>
              <c:f>Tabelle1!$D$2:$D$17</c:f>
              <c:numCache>
                <c:formatCode>0%</c:formatCode>
                <c:ptCount val="16"/>
                <c:pt idx="0">
                  <c:v>0.154</c:v>
                </c:pt>
                <c:pt idx="1">
                  <c:v>7.3999999999999996E-2</c:v>
                </c:pt>
                <c:pt idx="2">
                  <c:v>6.0999999999999999E-2</c:v>
                </c:pt>
                <c:pt idx="3">
                  <c:v>6.4000000000000001E-2</c:v>
                </c:pt>
                <c:pt idx="4">
                  <c:v>3.4000000000000002E-2</c:v>
                </c:pt>
                <c:pt idx="5">
                  <c:v>5.0999999999999997E-2</c:v>
                </c:pt>
                <c:pt idx="6">
                  <c:v>6.4000000000000001E-2</c:v>
                </c:pt>
                <c:pt idx="7">
                  <c:v>7.0999999999999994E-2</c:v>
                </c:pt>
                <c:pt idx="8">
                  <c:v>0.05</c:v>
                </c:pt>
                <c:pt idx="9">
                  <c:v>3.4000000000000002E-2</c:v>
                </c:pt>
                <c:pt idx="10">
                  <c:v>4.2000000000000003E-2</c:v>
                </c:pt>
                <c:pt idx="11">
                  <c:v>0.04</c:v>
                </c:pt>
                <c:pt idx="12">
                  <c:v>3.4000000000000002E-2</c:v>
                </c:pt>
                <c:pt idx="13">
                  <c:v>2.5999999999999999E-2</c:v>
                </c:pt>
                <c:pt idx="14">
                  <c:v>2.7E-2</c:v>
                </c:pt>
                <c:pt idx="15">
                  <c:v>0.04</c:v>
                </c:pt>
              </c:numCache>
            </c:numRef>
          </c:val>
        </c:ser>
        <c:dLbls>
          <c:showLegendKey val="0"/>
          <c:showVal val="0"/>
          <c:showCatName val="0"/>
          <c:showSerName val="0"/>
          <c:showPercent val="0"/>
          <c:showBubbleSize val="0"/>
        </c:dLbls>
        <c:gapWidth val="100"/>
        <c:overlap val="100"/>
        <c:axId val="56454144"/>
        <c:axId val="34830528"/>
      </c:barChart>
      <c:catAx>
        <c:axId val="56454144"/>
        <c:scaling>
          <c:orientation val="minMax"/>
        </c:scaling>
        <c:delete val="0"/>
        <c:axPos val="l"/>
        <c:numFmt formatCode="General" sourceLinked="1"/>
        <c:majorTickMark val="out"/>
        <c:minorTickMark val="none"/>
        <c:tickLblPos val="nextTo"/>
        <c:txPr>
          <a:bodyPr/>
          <a:lstStyle/>
          <a:p>
            <a:pPr>
              <a:defRPr sz="1000" b="1">
                <a:latin typeface="+mn-lt"/>
              </a:defRPr>
            </a:pPr>
            <a:endParaRPr lang="de-DE"/>
          </a:p>
        </c:txPr>
        <c:crossAx val="34830528"/>
        <c:crosses val="autoZero"/>
        <c:auto val="1"/>
        <c:lblAlgn val="ctr"/>
        <c:lblOffset val="100"/>
        <c:noMultiLvlLbl val="0"/>
      </c:catAx>
      <c:valAx>
        <c:axId val="34830528"/>
        <c:scaling>
          <c:orientation val="minMax"/>
          <c:max val="1"/>
          <c:min val="0"/>
        </c:scaling>
        <c:delete val="0"/>
        <c:axPos val="b"/>
        <c:numFmt formatCode="0%" sourceLinked="1"/>
        <c:majorTickMark val="out"/>
        <c:minorTickMark val="none"/>
        <c:tickLblPos val="nextTo"/>
        <c:txPr>
          <a:bodyPr/>
          <a:lstStyle/>
          <a:p>
            <a:pPr>
              <a:defRPr sz="1000">
                <a:latin typeface="+mn-lt"/>
              </a:defRPr>
            </a:pPr>
            <a:endParaRPr lang="de-DE"/>
          </a:p>
        </c:txPr>
        <c:crossAx val="56454144"/>
        <c:crosses val="autoZero"/>
        <c:crossBetween val="between"/>
        <c:majorUnit val="0.1"/>
      </c:valAx>
      <c:spPr>
        <a:effectLst>
          <a:outerShdw blurRad="50800" dist="38100" dir="5400000" algn="t" rotWithShape="0">
            <a:prstClr val="black">
              <a:alpha val="40000"/>
            </a:prstClr>
          </a:outerShdw>
        </a:effectLst>
      </c:spPr>
    </c:plotArea>
    <c:legend>
      <c:legendPos val="b"/>
      <c:layout>
        <c:manualLayout>
          <c:xMode val="edge"/>
          <c:yMode val="edge"/>
          <c:x val="0.41599418786630077"/>
          <c:y val="1.9078781600828713E-2"/>
          <c:w val="0.20324648677906049"/>
          <c:h val="5.0557359761844771E-2"/>
        </c:manualLayout>
      </c:layout>
      <c:overlay val="0"/>
      <c:spPr>
        <a:ln>
          <a:solidFill>
            <a:schemeClr val="tx1"/>
          </a:solidFill>
        </a:ln>
      </c:spPr>
      <c:txPr>
        <a:bodyPr/>
        <a:lstStyle/>
        <a:p>
          <a:pPr>
            <a:defRPr sz="1000"/>
          </a:pPr>
          <a:endParaRPr lang="de-DE"/>
        </a:p>
      </c:txPr>
    </c:legend>
    <c:plotVisOnly val="1"/>
    <c:dispBlanksAs val="gap"/>
    <c:showDLblsOverMax val="0"/>
  </c:chart>
  <c:txPr>
    <a:bodyPr/>
    <a:lstStyle/>
    <a:p>
      <a:pPr>
        <a:defRPr sz="1800"/>
      </a:pPr>
      <a:endParaRPr lang="de-DE"/>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811FEA0-6EA6-4355-977C-73EA99727AF3}" type="doc">
      <dgm:prSet loTypeId="urn:microsoft.com/office/officeart/2005/8/layout/hierarchy1" loCatId="hierarchy" qsTypeId="urn:microsoft.com/office/officeart/2005/8/quickstyle/simple5" qsCatId="simple" csTypeId="urn:microsoft.com/office/officeart/2005/8/colors/colorful5" csCatId="colorful" phldr="1"/>
      <dgm:spPr/>
      <dgm:t>
        <a:bodyPr/>
        <a:lstStyle/>
        <a:p>
          <a:endParaRPr lang="de-CH"/>
        </a:p>
      </dgm:t>
    </dgm:pt>
    <dgm:pt modelId="{570CC88F-1F7A-42D9-92B0-02AF5349FAB5}">
      <dgm:prSet phldrT="[Text]"/>
      <dgm:spPr/>
      <dgm:t>
        <a:bodyPr/>
        <a:lstStyle/>
        <a:p>
          <a:r>
            <a:rPr lang="de-CH" dirty="0" smtClean="0"/>
            <a:t>Digital TV Nutzer</a:t>
          </a:r>
          <a:endParaRPr lang="de-CH" dirty="0"/>
        </a:p>
      </dgm:t>
    </dgm:pt>
    <dgm:pt modelId="{B38CE5F0-7813-482D-80B7-02ADDCB4A372}" type="parTrans" cxnId="{1FC944FD-23DC-40DC-8690-774DE7E6870E}">
      <dgm:prSet/>
      <dgm:spPr/>
      <dgm:t>
        <a:bodyPr/>
        <a:lstStyle/>
        <a:p>
          <a:endParaRPr lang="de-CH"/>
        </a:p>
      </dgm:t>
    </dgm:pt>
    <dgm:pt modelId="{14CFBCBC-BDE8-44E0-B08A-859EA474A47B}" type="sibTrans" cxnId="{1FC944FD-23DC-40DC-8690-774DE7E6870E}">
      <dgm:prSet/>
      <dgm:spPr/>
      <dgm:t>
        <a:bodyPr/>
        <a:lstStyle/>
        <a:p>
          <a:endParaRPr lang="de-CH"/>
        </a:p>
      </dgm:t>
    </dgm:pt>
    <dgm:pt modelId="{3E8FA700-FF3E-4AC9-BBE3-584A341F76DC}">
      <dgm:prSet phldrT="[Text]"/>
      <dgm:spPr/>
      <dgm:t>
        <a:bodyPr/>
        <a:lstStyle/>
        <a:p>
          <a:r>
            <a:rPr lang="de-CH" dirty="0" smtClean="0"/>
            <a:t>Direkt adressierbar</a:t>
          </a:r>
          <a:endParaRPr lang="de-CH" dirty="0"/>
        </a:p>
      </dgm:t>
    </dgm:pt>
    <dgm:pt modelId="{37B00D30-5319-4B0B-9945-0F68BBD548F7}" type="parTrans" cxnId="{81A727A9-31AA-4935-8B2D-A9952F9A7C83}">
      <dgm:prSet/>
      <dgm:spPr/>
      <dgm:t>
        <a:bodyPr/>
        <a:lstStyle/>
        <a:p>
          <a:endParaRPr lang="de-CH"/>
        </a:p>
      </dgm:t>
    </dgm:pt>
    <dgm:pt modelId="{41E5823E-102D-4F7D-936A-4FC39C28EE4A}" type="sibTrans" cxnId="{81A727A9-31AA-4935-8B2D-A9952F9A7C83}">
      <dgm:prSet/>
      <dgm:spPr/>
      <dgm:t>
        <a:bodyPr/>
        <a:lstStyle/>
        <a:p>
          <a:endParaRPr lang="de-CH"/>
        </a:p>
      </dgm:t>
    </dgm:pt>
    <dgm:pt modelId="{F1DDD9B4-19D6-4514-A08E-F8CE0C0ACAF2}">
      <dgm:prSet phldrT="[Text]"/>
      <dgm:spPr/>
      <dgm:t>
        <a:bodyPr/>
        <a:lstStyle/>
        <a:p>
          <a:r>
            <a:rPr lang="de-CH" dirty="0" smtClean="0"/>
            <a:t>Receiver identifizierbar</a:t>
          </a:r>
          <a:endParaRPr lang="de-CH" dirty="0"/>
        </a:p>
      </dgm:t>
    </dgm:pt>
    <dgm:pt modelId="{07C5D59C-E12A-4353-8F96-FFC5977778DA}" type="parTrans" cxnId="{150573B5-D901-4B1A-9C6E-DCE70234391E}">
      <dgm:prSet/>
      <dgm:spPr/>
      <dgm:t>
        <a:bodyPr/>
        <a:lstStyle/>
        <a:p>
          <a:endParaRPr lang="de-CH"/>
        </a:p>
      </dgm:t>
    </dgm:pt>
    <dgm:pt modelId="{99EC3BA0-50DA-4404-A9F5-0AF19E71AABA}" type="sibTrans" cxnId="{150573B5-D901-4B1A-9C6E-DCE70234391E}">
      <dgm:prSet/>
      <dgm:spPr/>
      <dgm:t>
        <a:bodyPr/>
        <a:lstStyle/>
        <a:p>
          <a:endParaRPr lang="de-CH"/>
        </a:p>
      </dgm:t>
    </dgm:pt>
    <dgm:pt modelId="{B2A74256-9FCB-4A36-BACA-49C462D763FB}">
      <dgm:prSet phldrT="[Text]"/>
      <dgm:spPr/>
      <dgm:t>
        <a:bodyPr/>
        <a:lstStyle/>
        <a:p>
          <a:r>
            <a:rPr lang="de-CH" dirty="0" smtClean="0"/>
            <a:t>Receiver nicht identifizierbar</a:t>
          </a:r>
          <a:endParaRPr lang="de-CH" dirty="0"/>
        </a:p>
      </dgm:t>
    </dgm:pt>
    <dgm:pt modelId="{B2412B1A-9707-493A-BB22-40B1974C8E91}" type="parTrans" cxnId="{5607A8CD-61CA-4635-89B1-7B4D19ED939B}">
      <dgm:prSet/>
      <dgm:spPr/>
      <dgm:t>
        <a:bodyPr/>
        <a:lstStyle/>
        <a:p>
          <a:endParaRPr lang="de-CH"/>
        </a:p>
      </dgm:t>
    </dgm:pt>
    <dgm:pt modelId="{CD3090EA-A865-41B5-8979-4F2C7E2C1EB2}" type="sibTrans" cxnId="{5607A8CD-61CA-4635-89B1-7B4D19ED939B}">
      <dgm:prSet/>
      <dgm:spPr/>
      <dgm:t>
        <a:bodyPr/>
        <a:lstStyle/>
        <a:p>
          <a:endParaRPr lang="de-CH"/>
        </a:p>
      </dgm:t>
    </dgm:pt>
    <dgm:pt modelId="{8C4C9956-11EF-4DA3-858F-CC61214D6539}">
      <dgm:prSet phldrT="[Text]"/>
      <dgm:spPr/>
      <dgm:t>
        <a:bodyPr/>
        <a:lstStyle/>
        <a:p>
          <a:r>
            <a:rPr lang="de-CH" dirty="0" smtClean="0"/>
            <a:t>Nicht adressierbar</a:t>
          </a:r>
          <a:endParaRPr lang="de-CH" dirty="0"/>
        </a:p>
      </dgm:t>
    </dgm:pt>
    <dgm:pt modelId="{9D371CBE-4BC5-4C9A-95F4-BE456E9A734D}" type="parTrans" cxnId="{EE83954C-0997-4177-9595-A17EAEED874B}">
      <dgm:prSet/>
      <dgm:spPr/>
      <dgm:t>
        <a:bodyPr/>
        <a:lstStyle/>
        <a:p>
          <a:endParaRPr lang="de-CH"/>
        </a:p>
      </dgm:t>
    </dgm:pt>
    <dgm:pt modelId="{4BFC2CB8-C4CA-47A8-B14E-BE8D4EFFF785}" type="sibTrans" cxnId="{EE83954C-0997-4177-9595-A17EAEED874B}">
      <dgm:prSet/>
      <dgm:spPr/>
      <dgm:t>
        <a:bodyPr/>
        <a:lstStyle/>
        <a:p>
          <a:endParaRPr lang="de-CH"/>
        </a:p>
      </dgm:t>
    </dgm:pt>
    <dgm:pt modelId="{A332E246-C423-4465-871C-748453A6200C}">
      <dgm:prSet phldrT="[Text]"/>
      <dgm:spPr/>
      <dgm:t>
        <a:bodyPr/>
        <a:lstStyle/>
        <a:p>
          <a:r>
            <a:rPr lang="de-CH" dirty="0" smtClean="0"/>
            <a:t>DVB-C Tuner</a:t>
          </a:r>
          <a:endParaRPr lang="de-CH" dirty="0"/>
        </a:p>
      </dgm:t>
    </dgm:pt>
    <dgm:pt modelId="{2DD4433B-67CE-4310-9BB4-5697C9EA9F47}" type="parTrans" cxnId="{C97B6829-AC55-4FDB-B2A8-BC4CDC3B1A4C}">
      <dgm:prSet/>
      <dgm:spPr/>
      <dgm:t>
        <a:bodyPr/>
        <a:lstStyle/>
        <a:p>
          <a:endParaRPr lang="de-CH"/>
        </a:p>
      </dgm:t>
    </dgm:pt>
    <dgm:pt modelId="{665848E5-84D4-43EB-8D02-1E6B97DCB910}" type="sibTrans" cxnId="{C97B6829-AC55-4FDB-B2A8-BC4CDC3B1A4C}">
      <dgm:prSet/>
      <dgm:spPr/>
      <dgm:t>
        <a:bodyPr/>
        <a:lstStyle/>
        <a:p>
          <a:endParaRPr lang="de-CH"/>
        </a:p>
      </dgm:t>
    </dgm:pt>
    <dgm:pt modelId="{0ED0DE82-188E-4A82-A747-55798BF688F5}">
      <dgm:prSet/>
      <dgm:spPr/>
      <dgm:t>
        <a:bodyPr/>
        <a:lstStyle/>
        <a:p>
          <a:r>
            <a:rPr lang="de-CH" dirty="0" smtClean="0"/>
            <a:t>Verte!</a:t>
          </a:r>
          <a:endParaRPr lang="de-CH" dirty="0"/>
        </a:p>
      </dgm:t>
    </dgm:pt>
    <dgm:pt modelId="{1F99E360-8D9E-4C7E-96D8-3754BA2464BB}" type="parTrans" cxnId="{86C980AF-A000-4BCE-894F-A5FD2ACB5A74}">
      <dgm:prSet/>
      <dgm:spPr/>
      <dgm:t>
        <a:bodyPr/>
        <a:lstStyle/>
        <a:p>
          <a:endParaRPr lang="de-CH"/>
        </a:p>
      </dgm:t>
    </dgm:pt>
    <dgm:pt modelId="{8DE21046-10A3-441F-8D1F-F0074B0CD98C}" type="sibTrans" cxnId="{86C980AF-A000-4BCE-894F-A5FD2ACB5A74}">
      <dgm:prSet/>
      <dgm:spPr/>
      <dgm:t>
        <a:bodyPr/>
        <a:lstStyle/>
        <a:p>
          <a:endParaRPr lang="de-CH"/>
        </a:p>
      </dgm:t>
    </dgm:pt>
    <dgm:pt modelId="{6984F7DD-4389-4EFE-B646-C9246725A93F}">
      <dgm:prSet/>
      <dgm:spPr/>
      <dgm:t>
        <a:bodyPr/>
        <a:lstStyle/>
        <a:p>
          <a:r>
            <a:rPr lang="de-CH" dirty="0" err="1" smtClean="0"/>
            <a:t>Kaon</a:t>
          </a:r>
          <a:r>
            <a:rPr lang="de-CH" dirty="0" smtClean="0"/>
            <a:t> 700</a:t>
          </a:r>
        </a:p>
        <a:p>
          <a:r>
            <a:rPr lang="de-CH" dirty="0" smtClean="0"/>
            <a:t>(Pairing)</a:t>
          </a:r>
          <a:endParaRPr lang="de-CH" dirty="0"/>
        </a:p>
      </dgm:t>
    </dgm:pt>
    <dgm:pt modelId="{A62739B8-6A69-4F85-8CBD-7541D798E760}" type="parTrans" cxnId="{A6F50A85-DB02-4062-9D00-9BCE7B53622A}">
      <dgm:prSet/>
      <dgm:spPr/>
      <dgm:t>
        <a:bodyPr/>
        <a:lstStyle/>
        <a:p>
          <a:endParaRPr lang="de-CH"/>
        </a:p>
      </dgm:t>
    </dgm:pt>
    <dgm:pt modelId="{7109C2C4-05CB-44CD-8961-8159C3B339EB}" type="sibTrans" cxnId="{A6F50A85-DB02-4062-9D00-9BCE7B53622A}">
      <dgm:prSet/>
      <dgm:spPr/>
      <dgm:t>
        <a:bodyPr/>
        <a:lstStyle/>
        <a:p>
          <a:endParaRPr lang="de-CH"/>
        </a:p>
      </dgm:t>
    </dgm:pt>
    <dgm:pt modelId="{564B30EE-52AE-4FB0-B549-6D91C30775C3}">
      <dgm:prSet/>
      <dgm:spPr/>
      <dgm:t>
        <a:bodyPr/>
        <a:lstStyle/>
        <a:p>
          <a:r>
            <a:rPr lang="de-CH" dirty="0" smtClean="0"/>
            <a:t>CI+ Modul</a:t>
          </a:r>
        </a:p>
        <a:p>
          <a:r>
            <a:rPr lang="de-CH" dirty="0" smtClean="0"/>
            <a:t>(Pairing)</a:t>
          </a:r>
          <a:endParaRPr lang="de-CH" dirty="0"/>
        </a:p>
      </dgm:t>
    </dgm:pt>
    <dgm:pt modelId="{0A41FEA2-9BC6-4B05-A62C-60AC0C5BE082}" type="parTrans" cxnId="{359635E2-5BD9-4898-AD55-8C364D90E9CB}">
      <dgm:prSet/>
      <dgm:spPr/>
      <dgm:t>
        <a:bodyPr/>
        <a:lstStyle/>
        <a:p>
          <a:endParaRPr lang="de-CH"/>
        </a:p>
      </dgm:t>
    </dgm:pt>
    <dgm:pt modelId="{16FAC62F-207D-43C3-A915-6FFA5FF74455}" type="sibTrans" cxnId="{359635E2-5BD9-4898-AD55-8C364D90E9CB}">
      <dgm:prSet/>
      <dgm:spPr/>
      <dgm:t>
        <a:bodyPr/>
        <a:lstStyle/>
        <a:p>
          <a:endParaRPr lang="de-CH"/>
        </a:p>
      </dgm:t>
    </dgm:pt>
    <dgm:pt modelId="{28D42890-5298-4418-8A01-596CB251B81F}">
      <dgm:prSet/>
      <dgm:spPr/>
      <dgm:t>
        <a:bodyPr/>
        <a:lstStyle/>
        <a:p>
          <a:r>
            <a:rPr lang="de-CH" dirty="0" smtClean="0"/>
            <a:t>Alte QL STB</a:t>
          </a:r>
          <a:endParaRPr lang="de-CH" dirty="0"/>
        </a:p>
      </dgm:t>
    </dgm:pt>
    <dgm:pt modelId="{55920AFF-F295-4508-B76B-41FF94E5DEE1}" type="parTrans" cxnId="{675779E4-B3A1-4017-9498-133BADCBDEB5}">
      <dgm:prSet/>
      <dgm:spPr/>
      <dgm:t>
        <a:bodyPr/>
        <a:lstStyle/>
        <a:p>
          <a:endParaRPr lang="de-CH"/>
        </a:p>
      </dgm:t>
    </dgm:pt>
    <dgm:pt modelId="{77B8E586-04BF-4952-9E0D-27C9138209F0}" type="sibTrans" cxnId="{675779E4-B3A1-4017-9498-133BADCBDEB5}">
      <dgm:prSet/>
      <dgm:spPr/>
      <dgm:t>
        <a:bodyPr/>
        <a:lstStyle/>
        <a:p>
          <a:endParaRPr lang="de-CH"/>
        </a:p>
      </dgm:t>
    </dgm:pt>
    <dgm:pt modelId="{9F945CE8-A64C-432C-970B-C89BDAAAE9F7}">
      <dgm:prSet/>
      <dgm:spPr/>
      <dgm:t>
        <a:bodyPr/>
        <a:lstStyle/>
        <a:p>
          <a:r>
            <a:rPr lang="de-CH" dirty="0" smtClean="0"/>
            <a:t>Fremde STB</a:t>
          </a:r>
          <a:endParaRPr lang="de-CH" dirty="0"/>
        </a:p>
      </dgm:t>
    </dgm:pt>
    <dgm:pt modelId="{4D065118-1E21-46DA-AD11-1B7273E18B4E}" type="parTrans" cxnId="{618245CB-269E-4A28-9767-213F6C7C575F}">
      <dgm:prSet/>
      <dgm:spPr/>
      <dgm:t>
        <a:bodyPr/>
        <a:lstStyle/>
        <a:p>
          <a:endParaRPr lang="de-CH"/>
        </a:p>
      </dgm:t>
    </dgm:pt>
    <dgm:pt modelId="{F97CE2B5-F702-4143-BBC3-E62668AC7C3D}" type="sibTrans" cxnId="{618245CB-269E-4A28-9767-213F6C7C575F}">
      <dgm:prSet/>
      <dgm:spPr/>
      <dgm:t>
        <a:bodyPr/>
        <a:lstStyle/>
        <a:p>
          <a:endParaRPr lang="de-CH"/>
        </a:p>
      </dgm:t>
    </dgm:pt>
    <dgm:pt modelId="{521F3E2F-7480-4AF5-9A44-48828101EEAD}">
      <dgm:prSet/>
      <dgm:spPr/>
      <dgm:t>
        <a:bodyPr/>
        <a:lstStyle/>
        <a:p>
          <a:r>
            <a:rPr lang="de-CH" dirty="0" smtClean="0"/>
            <a:t>CA-Module</a:t>
          </a:r>
          <a:endParaRPr lang="de-CH" dirty="0"/>
        </a:p>
      </dgm:t>
    </dgm:pt>
    <dgm:pt modelId="{465A633C-5FBF-4446-B070-7C4B9DCD5247}" type="parTrans" cxnId="{ACB8E077-48F5-4D53-8881-AD77BDD1172F}">
      <dgm:prSet/>
      <dgm:spPr/>
      <dgm:t>
        <a:bodyPr/>
        <a:lstStyle/>
        <a:p>
          <a:endParaRPr lang="de-CH"/>
        </a:p>
      </dgm:t>
    </dgm:pt>
    <dgm:pt modelId="{55B65565-E886-4F5B-B1B4-95A6C33196E8}" type="sibTrans" cxnId="{ACB8E077-48F5-4D53-8881-AD77BDD1172F}">
      <dgm:prSet/>
      <dgm:spPr/>
      <dgm:t>
        <a:bodyPr/>
        <a:lstStyle/>
        <a:p>
          <a:endParaRPr lang="de-CH"/>
        </a:p>
      </dgm:t>
    </dgm:pt>
    <dgm:pt modelId="{986DD285-2F56-45D7-82AB-041A46608E6B}" type="pres">
      <dgm:prSet presAssocID="{5811FEA0-6EA6-4355-977C-73EA99727AF3}" presName="hierChild1" presStyleCnt="0">
        <dgm:presLayoutVars>
          <dgm:chPref val="1"/>
          <dgm:dir/>
          <dgm:animOne val="branch"/>
          <dgm:animLvl val="lvl"/>
          <dgm:resizeHandles/>
        </dgm:presLayoutVars>
      </dgm:prSet>
      <dgm:spPr/>
      <dgm:t>
        <a:bodyPr/>
        <a:lstStyle/>
        <a:p>
          <a:endParaRPr lang="de-CH"/>
        </a:p>
      </dgm:t>
    </dgm:pt>
    <dgm:pt modelId="{5D908E23-3BC1-44D3-A11F-5D14771D746C}" type="pres">
      <dgm:prSet presAssocID="{570CC88F-1F7A-42D9-92B0-02AF5349FAB5}" presName="hierRoot1" presStyleCnt="0"/>
      <dgm:spPr/>
    </dgm:pt>
    <dgm:pt modelId="{0208F296-8D98-45B6-8CFC-7B9C8DB3E1DD}" type="pres">
      <dgm:prSet presAssocID="{570CC88F-1F7A-42D9-92B0-02AF5349FAB5}" presName="composite" presStyleCnt="0"/>
      <dgm:spPr/>
    </dgm:pt>
    <dgm:pt modelId="{E8E36BE3-71A3-4969-B7D6-C67D40F91995}" type="pres">
      <dgm:prSet presAssocID="{570CC88F-1F7A-42D9-92B0-02AF5349FAB5}" presName="background" presStyleLbl="node0" presStyleIdx="0" presStyleCnt="1"/>
      <dgm:spPr/>
    </dgm:pt>
    <dgm:pt modelId="{78CD2AFA-50D8-48FF-A8DF-CC4BA1F71C05}" type="pres">
      <dgm:prSet presAssocID="{570CC88F-1F7A-42D9-92B0-02AF5349FAB5}" presName="text" presStyleLbl="fgAcc0" presStyleIdx="0" presStyleCnt="1">
        <dgm:presLayoutVars>
          <dgm:chPref val="3"/>
        </dgm:presLayoutVars>
      </dgm:prSet>
      <dgm:spPr/>
      <dgm:t>
        <a:bodyPr/>
        <a:lstStyle/>
        <a:p>
          <a:endParaRPr lang="de-CH"/>
        </a:p>
      </dgm:t>
    </dgm:pt>
    <dgm:pt modelId="{5027B223-722E-46FB-B40D-9FE65DAD5075}" type="pres">
      <dgm:prSet presAssocID="{570CC88F-1F7A-42D9-92B0-02AF5349FAB5}" presName="hierChild2" presStyleCnt="0"/>
      <dgm:spPr/>
    </dgm:pt>
    <dgm:pt modelId="{BDE8DD8A-1990-4F88-813C-5A70F7D4A6A5}" type="pres">
      <dgm:prSet presAssocID="{37B00D30-5319-4B0B-9945-0F68BBD548F7}" presName="Name10" presStyleLbl="parChTrans1D2" presStyleIdx="0" presStyleCnt="2"/>
      <dgm:spPr/>
      <dgm:t>
        <a:bodyPr/>
        <a:lstStyle/>
        <a:p>
          <a:endParaRPr lang="de-CH"/>
        </a:p>
      </dgm:t>
    </dgm:pt>
    <dgm:pt modelId="{BD374C62-03FD-448E-A16F-A47E2DD194D6}" type="pres">
      <dgm:prSet presAssocID="{3E8FA700-FF3E-4AC9-BBE3-584A341F76DC}" presName="hierRoot2" presStyleCnt="0"/>
      <dgm:spPr/>
    </dgm:pt>
    <dgm:pt modelId="{862A2DFC-4FB0-4D7A-874E-CD5200022AAE}" type="pres">
      <dgm:prSet presAssocID="{3E8FA700-FF3E-4AC9-BBE3-584A341F76DC}" presName="composite2" presStyleCnt="0"/>
      <dgm:spPr/>
    </dgm:pt>
    <dgm:pt modelId="{C41F8BF6-47CB-43F9-B75B-CBC7FC0656B2}" type="pres">
      <dgm:prSet presAssocID="{3E8FA700-FF3E-4AC9-BBE3-584A341F76DC}" presName="background2" presStyleLbl="node2" presStyleIdx="0" presStyleCnt="2"/>
      <dgm:spPr/>
    </dgm:pt>
    <dgm:pt modelId="{9310CA40-DEE4-456D-827C-4FFB325D4D2B}" type="pres">
      <dgm:prSet presAssocID="{3E8FA700-FF3E-4AC9-BBE3-584A341F76DC}" presName="text2" presStyleLbl="fgAcc2" presStyleIdx="0" presStyleCnt="2">
        <dgm:presLayoutVars>
          <dgm:chPref val="3"/>
        </dgm:presLayoutVars>
      </dgm:prSet>
      <dgm:spPr/>
      <dgm:t>
        <a:bodyPr/>
        <a:lstStyle/>
        <a:p>
          <a:endParaRPr lang="de-CH"/>
        </a:p>
      </dgm:t>
    </dgm:pt>
    <dgm:pt modelId="{9E820A34-54C9-445E-B8CC-D0C3F512EC2F}" type="pres">
      <dgm:prSet presAssocID="{3E8FA700-FF3E-4AC9-BBE3-584A341F76DC}" presName="hierChild3" presStyleCnt="0"/>
      <dgm:spPr/>
    </dgm:pt>
    <dgm:pt modelId="{18D3FCD5-F091-4241-8CF4-A93BDA072590}" type="pres">
      <dgm:prSet presAssocID="{07C5D59C-E12A-4353-8F96-FFC5977778DA}" presName="Name17" presStyleLbl="parChTrans1D3" presStyleIdx="0" presStyleCnt="3"/>
      <dgm:spPr/>
      <dgm:t>
        <a:bodyPr/>
        <a:lstStyle/>
        <a:p>
          <a:endParaRPr lang="de-CH"/>
        </a:p>
      </dgm:t>
    </dgm:pt>
    <dgm:pt modelId="{CFC5C6E3-7CF3-4D53-87A3-69277E4A344C}" type="pres">
      <dgm:prSet presAssocID="{F1DDD9B4-19D6-4514-A08E-F8CE0C0ACAF2}" presName="hierRoot3" presStyleCnt="0"/>
      <dgm:spPr/>
    </dgm:pt>
    <dgm:pt modelId="{7498B204-645D-4154-949F-DCA17EF87268}" type="pres">
      <dgm:prSet presAssocID="{F1DDD9B4-19D6-4514-A08E-F8CE0C0ACAF2}" presName="composite3" presStyleCnt="0"/>
      <dgm:spPr/>
    </dgm:pt>
    <dgm:pt modelId="{66DD082F-5322-4624-9622-A0BCFCA3383F}" type="pres">
      <dgm:prSet presAssocID="{F1DDD9B4-19D6-4514-A08E-F8CE0C0ACAF2}" presName="background3" presStyleLbl="node3" presStyleIdx="0" presStyleCnt="3"/>
      <dgm:spPr/>
    </dgm:pt>
    <dgm:pt modelId="{2DC9885C-FEC3-4F26-B819-2E089CD8E9C5}" type="pres">
      <dgm:prSet presAssocID="{F1DDD9B4-19D6-4514-A08E-F8CE0C0ACAF2}" presName="text3" presStyleLbl="fgAcc3" presStyleIdx="0" presStyleCnt="3">
        <dgm:presLayoutVars>
          <dgm:chPref val="3"/>
        </dgm:presLayoutVars>
      </dgm:prSet>
      <dgm:spPr/>
      <dgm:t>
        <a:bodyPr/>
        <a:lstStyle/>
        <a:p>
          <a:endParaRPr lang="de-CH"/>
        </a:p>
      </dgm:t>
    </dgm:pt>
    <dgm:pt modelId="{FFCA3E52-1B9E-4EE4-9C68-C7B090D2A3D5}" type="pres">
      <dgm:prSet presAssocID="{F1DDD9B4-19D6-4514-A08E-F8CE0C0ACAF2}" presName="hierChild4" presStyleCnt="0"/>
      <dgm:spPr/>
    </dgm:pt>
    <dgm:pt modelId="{B4907463-BEE1-48D6-ADAD-2163F8D5F5DA}" type="pres">
      <dgm:prSet presAssocID="{1F99E360-8D9E-4C7E-96D8-3754BA2464BB}" presName="Name23" presStyleLbl="parChTrans1D4" presStyleIdx="0" presStyleCnt="6"/>
      <dgm:spPr/>
      <dgm:t>
        <a:bodyPr/>
        <a:lstStyle/>
        <a:p>
          <a:endParaRPr lang="de-CH"/>
        </a:p>
      </dgm:t>
    </dgm:pt>
    <dgm:pt modelId="{12B2AC00-552B-485C-A7A7-06292BC67CE4}" type="pres">
      <dgm:prSet presAssocID="{0ED0DE82-188E-4A82-A747-55798BF688F5}" presName="hierRoot4" presStyleCnt="0"/>
      <dgm:spPr/>
    </dgm:pt>
    <dgm:pt modelId="{BE61D8AF-C34B-4CF1-A6F8-60FE86CD1BD5}" type="pres">
      <dgm:prSet presAssocID="{0ED0DE82-188E-4A82-A747-55798BF688F5}" presName="composite4" presStyleCnt="0"/>
      <dgm:spPr/>
    </dgm:pt>
    <dgm:pt modelId="{BB90E43F-728F-41FC-B1F6-35FA801F4DAD}" type="pres">
      <dgm:prSet presAssocID="{0ED0DE82-188E-4A82-A747-55798BF688F5}" presName="background4" presStyleLbl="node4" presStyleIdx="0" presStyleCnt="6"/>
      <dgm:spPr>
        <a:solidFill>
          <a:srgbClr val="00B050"/>
        </a:solidFill>
      </dgm:spPr>
    </dgm:pt>
    <dgm:pt modelId="{C536B303-D4D0-4434-89F7-42EA926E69A3}" type="pres">
      <dgm:prSet presAssocID="{0ED0DE82-188E-4A82-A747-55798BF688F5}" presName="text4" presStyleLbl="fgAcc4" presStyleIdx="0" presStyleCnt="6">
        <dgm:presLayoutVars>
          <dgm:chPref val="3"/>
        </dgm:presLayoutVars>
      </dgm:prSet>
      <dgm:spPr/>
      <dgm:t>
        <a:bodyPr/>
        <a:lstStyle/>
        <a:p>
          <a:endParaRPr lang="de-CH"/>
        </a:p>
      </dgm:t>
    </dgm:pt>
    <dgm:pt modelId="{47B95AF0-ABF5-4294-89FA-538908230483}" type="pres">
      <dgm:prSet presAssocID="{0ED0DE82-188E-4A82-A747-55798BF688F5}" presName="hierChild5" presStyleCnt="0"/>
      <dgm:spPr/>
    </dgm:pt>
    <dgm:pt modelId="{3A7A7C23-3B1C-4E4D-A70D-93C34DB4203B}" type="pres">
      <dgm:prSet presAssocID="{A62739B8-6A69-4F85-8CBD-7541D798E760}" presName="Name23" presStyleLbl="parChTrans1D4" presStyleIdx="1" presStyleCnt="6"/>
      <dgm:spPr/>
      <dgm:t>
        <a:bodyPr/>
        <a:lstStyle/>
        <a:p>
          <a:endParaRPr lang="de-CH"/>
        </a:p>
      </dgm:t>
    </dgm:pt>
    <dgm:pt modelId="{4F814F81-AF7A-4FAF-97DD-9CAB5CA6FB72}" type="pres">
      <dgm:prSet presAssocID="{6984F7DD-4389-4EFE-B646-C9246725A93F}" presName="hierRoot4" presStyleCnt="0"/>
      <dgm:spPr/>
    </dgm:pt>
    <dgm:pt modelId="{C058F48B-08FE-40FC-BB82-AEEA1D416298}" type="pres">
      <dgm:prSet presAssocID="{6984F7DD-4389-4EFE-B646-C9246725A93F}" presName="composite4" presStyleCnt="0"/>
      <dgm:spPr/>
    </dgm:pt>
    <dgm:pt modelId="{7CB82DF7-6A28-4991-B0D0-AEF08A0EBE37}" type="pres">
      <dgm:prSet presAssocID="{6984F7DD-4389-4EFE-B646-C9246725A93F}" presName="background4" presStyleLbl="node4" presStyleIdx="1" presStyleCnt="6"/>
      <dgm:spPr>
        <a:solidFill>
          <a:srgbClr val="00B050"/>
        </a:solidFill>
      </dgm:spPr>
    </dgm:pt>
    <dgm:pt modelId="{3673BFB9-53A0-4A2D-9F5B-4F9473E0E994}" type="pres">
      <dgm:prSet presAssocID="{6984F7DD-4389-4EFE-B646-C9246725A93F}" presName="text4" presStyleLbl="fgAcc4" presStyleIdx="1" presStyleCnt="6">
        <dgm:presLayoutVars>
          <dgm:chPref val="3"/>
        </dgm:presLayoutVars>
      </dgm:prSet>
      <dgm:spPr/>
      <dgm:t>
        <a:bodyPr/>
        <a:lstStyle/>
        <a:p>
          <a:endParaRPr lang="de-CH"/>
        </a:p>
      </dgm:t>
    </dgm:pt>
    <dgm:pt modelId="{7CD0E2EE-87DB-4796-8AA5-56AED88443B9}" type="pres">
      <dgm:prSet presAssocID="{6984F7DD-4389-4EFE-B646-C9246725A93F}" presName="hierChild5" presStyleCnt="0"/>
      <dgm:spPr/>
    </dgm:pt>
    <dgm:pt modelId="{8429D39A-88F4-4F49-A9B9-E5EF44D43BDA}" type="pres">
      <dgm:prSet presAssocID="{0A41FEA2-9BC6-4B05-A62C-60AC0C5BE082}" presName="Name23" presStyleLbl="parChTrans1D4" presStyleIdx="2" presStyleCnt="6"/>
      <dgm:spPr/>
      <dgm:t>
        <a:bodyPr/>
        <a:lstStyle/>
        <a:p>
          <a:endParaRPr lang="de-CH"/>
        </a:p>
      </dgm:t>
    </dgm:pt>
    <dgm:pt modelId="{ADC7B5E1-C728-4197-B86D-0FC40A85A16D}" type="pres">
      <dgm:prSet presAssocID="{564B30EE-52AE-4FB0-B549-6D91C30775C3}" presName="hierRoot4" presStyleCnt="0"/>
      <dgm:spPr/>
    </dgm:pt>
    <dgm:pt modelId="{AB094F61-D88F-4728-B6AE-7A816FEB2320}" type="pres">
      <dgm:prSet presAssocID="{564B30EE-52AE-4FB0-B549-6D91C30775C3}" presName="composite4" presStyleCnt="0"/>
      <dgm:spPr/>
    </dgm:pt>
    <dgm:pt modelId="{F30E226F-3405-46ED-8999-5B63C63B5720}" type="pres">
      <dgm:prSet presAssocID="{564B30EE-52AE-4FB0-B549-6D91C30775C3}" presName="background4" presStyleLbl="node4" presStyleIdx="2" presStyleCnt="6"/>
      <dgm:spPr/>
    </dgm:pt>
    <dgm:pt modelId="{8CC0E542-2F49-4FCE-83A3-51A9D568643F}" type="pres">
      <dgm:prSet presAssocID="{564B30EE-52AE-4FB0-B549-6D91C30775C3}" presName="text4" presStyleLbl="fgAcc4" presStyleIdx="2" presStyleCnt="6" custLinFactNeighborX="3157" custLinFactNeighborY="-2316">
        <dgm:presLayoutVars>
          <dgm:chPref val="3"/>
        </dgm:presLayoutVars>
      </dgm:prSet>
      <dgm:spPr/>
      <dgm:t>
        <a:bodyPr/>
        <a:lstStyle/>
        <a:p>
          <a:endParaRPr lang="de-CH"/>
        </a:p>
      </dgm:t>
    </dgm:pt>
    <dgm:pt modelId="{4494B597-4A4B-4960-94FB-C3FF39A232E6}" type="pres">
      <dgm:prSet presAssocID="{564B30EE-52AE-4FB0-B549-6D91C30775C3}" presName="hierChild5" presStyleCnt="0"/>
      <dgm:spPr/>
    </dgm:pt>
    <dgm:pt modelId="{873C62BD-7ACE-46C8-9E14-576F453DCB89}" type="pres">
      <dgm:prSet presAssocID="{B2412B1A-9707-493A-BB22-40B1974C8E91}" presName="Name17" presStyleLbl="parChTrans1D3" presStyleIdx="1" presStyleCnt="3"/>
      <dgm:spPr/>
      <dgm:t>
        <a:bodyPr/>
        <a:lstStyle/>
        <a:p>
          <a:endParaRPr lang="de-CH"/>
        </a:p>
      </dgm:t>
    </dgm:pt>
    <dgm:pt modelId="{90EB1CDA-3BE3-4119-B5CD-1D38E57BEA8A}" type="pres">
      <dgm:prSet presAssocID="{B2A74256-9FCB-4A36-BACA-49C462D763FB}" presName="hierRoot3" presStyleCnt="0"/>
      <dgm:spPr/>
    </dgm:pt>
    <dgm:pt modelId="{C3188F98-EAA0-4D1D-ABAC-D789654B6C61}" type="pres">
      <dgm:prSet presAssocID="{B2A74256-9FCB-4A36-BACA-49C462D763FB}" presName="composite3" presStyleCnt="0"/>
      <dgm:spPr/>
    </dgm:pt>
    <dgm:pt modelId="{0B71C7D2-DFAE-4E1D-8550-B7232362D21F}" type="pres">
      <dgm:prSet presAssocID="{B2A74256-9FCB-4A36-BACA-49C462D763FB}" presName="background3" presStyleLbl="node3" presStyleIdx="1" presStyleCnt="3"/>
      <dgm:spPr>
        <a:solidFill>
          <a:schemeClr val="accent1">
            <a:lumMod val="40000"/>
            <a:lumOff val="60000"/>
          </a:schemeClr>
        </a:solidFill>
      </dgm:spPr>
      <dgm:t>
        <a:bodyPr/>
        <a:lstStyle/>
        <a:p>
          <a:endParaRPr lang="de-CH"/>
        </a:p>
      </dgm:t>
    </dgm:pt>
    <dgm:pt modelId="{BAB0134F-3A72-434C-B6CA-781D45060FC0}" type="pres">
      <dgm:prSet presAssocID="{B2A74256-9FCB-4A36-BACA-49C462D763FB}" presName="text3" presStyleLbl="fgAcc3" presStyleIdx="1" presStyleCnt="3">
        <dgm:presLayoutVars>
          <dgm:chPref val="3"/>
        </dgm:presLayoutVars>
      </dgm:prSet>
      <dgm:spPr/>
      <dgm:t>
        <a:bodyPr/>
        <a:lstStyle/>
        <a:p>
          <a:endParaRPr lang="de-CH"/>
        </a:p>
      </dgm:t>
    </dgm:pt>
    <dgm:pt modelId="{9867F554-66F7-4284-B99E-CE878D37B9AF}" type="pres">
      <dgm:prSet presAssocID="{B2A74256-9FCB-4A36-BACA-49C462D763FB}" presName="hierChild4" presStyleCnt="0"/>
      <dgm:spPr/>
    </dgm:pt>
    <dgm:pt modelId="{66194857-F7FE-464F-873B-29B3F40DA915}" type="pres">
      <dgm:prSet presAssocID="{55920AFF-F295-4508-B76B-41FF94E5DEE1}" presName="Name23" presStyleLbl="parChTrans1D4" presStyleIdx="3" presStyleCnt="6"/>
      <dgm:spPr/>
      <dgm:t>
        <a:bodyPr/>
        <a:lstStyle/>
        <a:p>
          <a:endParaRPr lang="de-CH"/>
        </a:p>
      </dgm:t>
    </dgm:pt>
    <dgm:pt modelId="{1525625E-4C82-4D4A-840E-3C74C972E62A}" type="pres">
      <dgm:prSet presAssocID="{28D42890-5298-4418-8A01-596CB251B81F}" presName="hierRoot4" presStyleCnt="0"/>
      <dgm:spPr/>
    </dgm:pt>
    <dgm:pt modelId="{3F8E8F0C-6AC1-49BC-831E-0E4ECF40663E}" type="pres">
      <dgm:prSet presAssocID="{28D42890-5298-4418-8A01-596CB251B81F}" presName="composite4" presStyleCnt="0"/>
      <dgm:spPr/>
    </dgm:pt>
    <dgm:pt modelId="{0D99042D-2058-492A-863C-92CCE215A59A}" type="pres">
      <dgm:prSet presAssocID="{28D42890-5298-4418-8A01-596CB251B81F}" presName="background4" presStyleLbl="node4" presStyleIdx="3" presStyleCnt="6"/>
      <dgm:spPr>
        <a:solidFill>
          <a:srgbClr val="00B050"/>
        </a:solidFill>
      </dgm:spPr>
    </dgm:pt>
    <dgm:pt modelId="{901CEDBA-6712-4040-A4AB-A9F965986499}" type="pres">
      <dgm:prSet presAssocID="{28D42890-5298-4418-8A01-596CB251B81F}" presName="text4" presStyleLbl="fgAcc4" presStyleIdx="3" presStyleCnt="6">
        <dgm:presLayoutVars>
          <dgm:chPref val="3"/>
        </dgm:presLayoutVars>
      </dgm:prSet>
      <dgm:spPr/>
      <dgm:t>
        <a:bodyPr/>
        <a:lstStyle/>
        <a:p>
          <a:endParaRPr lang="de-CH"/>
        </a:p>
      </dgm:t>
    </dgm:pt>
    <dgm:pt modelId="{2AEFA045-CC08-4D56-89DD-47F8062ACBE6}" type="pres">
      <dgm:prSet presAssocID="{28D42890-5298-4418-8A01-596CB251B81F}" presName="hierChild5" presStyleCnt="0"/>
      <dgm:spPr/>
    </dgm:pt>
    <dgm:pt modelId="{EB9D71DE-1218-42E0-8F87-10BC92897CCE}" type="pres">
      <dgm:prSet presAssocID="{4D065118-1E21-46DA-AD11-1B7273E18B4E}" presName="Name23" presStyleLbl="parChTrans1D4" presStyleIdx="4" presStyleCnt="6"/>
      <dgm:spPr/>
      <dgm:t>
        <a:bodyPr/>
        <a:lstStyle/>
        <a:p>
          <a:endParaRPr lang="de-CH"/>
        </a:p>
      </dgm:t>
    </dgm:pt>
    <dgm:pt modelId="{659E8396-C566-4BC9-AD41-F1D23A413501}" type="pres">
      <dgm:prSet presAssocID="{9F945CE8-A64C-432C-970B-C89BDAAAE9F7}" presName="hierRoot4" presStyleCnt="0"/>
      <dgm:spPr/>
    </dgm:pt>
    <dgm:pt modelId="{66813D11-BA1C-41F9-9CE9-805C23DF8F25}" type="pres">
      <dgm:prSet presAssocID="{9F945CE8-A64C-432C-970B-C89BDAAAE9F7}" presName="composite4" presStyleCnt="0"/>
      <dgm:spPr/>
    </dgm:pt>
    <dgm:pt modelId="{374D5ECB-AF56-46B0-81C2-221A1A57A7C0}" type="pres">
      <dgm:prSet presAssocID="{9F945CE8-A64C-432C-970B-C89BDAAAE9F7}" presName="background4" presStyleLbl="node4" presStyleIdx="4" presStyleCnt="6"/>
      <dgm:spPr/>
    </dgm:pt>
    <dgm:pt modelId="{5361E5FF-AF31-405F-B0E1-EC8E435855D1}" type="pres">
      <dgm:prSet presAssocID="{9F945CE8-A64C-432C-970B-C89BDAAAE9F7}" presName="text4" presStyleLbl="fgAcc4" presStyleIdx="4" presStyleCnt="6">
        <dgm:presLayoutVars>
          <dgm:chPref val="3"/>
        </dgm:presLayoutVars>
      </dgm:prSet>
      <dgm:spPr/>
      <dgm:t>
        <a:bodyPr/>
        <a:lstStyle/>
        <a:p>
          <a:endParaRPr lang="de-CH"/>
        </a:p>
      </dgm:t>
    </dgm:pt>
    <dgm:pt modelId="{287AC10D-5992-4E30-8E7F-2E4524D952AC}" type="pres">
      <dgm:prSet presAssocID="{9F945CE8-A64C-432C-970B-C89BDAAAE9F7}" presName="hierChild5" presStyleCnt="0"/>
      <dgm:spPr/>
    </dgm:pt>
    <dgm:pt modelId="{DB2EE110-FEEF-4B6D-AAC4-460C455250A2}" type="pres">
      <dgm:prSet presAssocID="{465A633C-5FBF-4446-B070-7C4B9DCD5247}" presName="Name23" presStyleLbl="parChTrans1D4" presStyleIdx="5" presStyleCnt="6"/>
      <dgm:spPr/>
      <dgm:t>
        <a:bodyPr/>
        <a:lstStyle/>
        <a:p>
          <a:endParaRPr lang="de-CH"/>
        </a:p>
      </dgm:t>
    </dgm:pt>
    <dgm:pt modelId="{8608CF47-535F-4F06-A746-B80EE680ACCC}" type="pres">
      <dgm:prSet presAssocID="{521F3E2F-7480-4AF5-9A44-48828101EEAD}" presName="hierRoot4" presStyleCnt="0"/>
      <dgm:spPr/>
    </dgm:pt>
    <dgm:pt modelId="{8D74B5E0-D67B-4EC1-8BA1-F8E904BA1239}" type="pres">
      <dgm:prSet presAssocID="{521F3E2F-7480-4AF5-9A44-48828101EEAD}" presName="composite4" presStyleCnt="0"/>
      <dgm:spPr/>
    </dgm:pt>
    <dgm:pt modelId="{028AC16A-232F-4644-83C1-04DF0E745EEC}" type="pres">
      <dgm:prSet presAssocID="{521F3E2F-7480-4AF5-9A44-48828101EEAD}" presName="background4" presStyleLbl="node4" presStyleIdx="5" presStyleCnt="6"/>
      <dgm:spPr/>
    </dgm:pt>
    <dgm:pt modelId="{6069D71C-9042-4B6F-BA86-6E2EDAD07460}" type="pres">
      <dgm:prSet presAssocID="{521F3E2F-7480-4AF5-9A44-48828101EEAD}" presName="text4" presStyleLbl="fgAcc4" presStyleIdx="5" presStyleCnt="6">
        <dgm:presLayoutVars>
          <dgm:chPref val="3"/>
        </dgm:presLayoutVars>
      </dgm:prSet>
      <dgm:spPr/>
      <dgm:t>
        <a:bodyPr/>
        <a:lstStyle/>
        <a:p>
          <a:endParaRPr lang="de-CH"/>
        </a:p>
      </dgm:t>
    </dgm:pt>
    <dgm:pt modelId="{A0CE3D54-3DF8-4BF6-BEA6-00D470D0EF12}" type="pres">
      <dgm:prSet presAssocID="{521F3E2F-7480-4AF5-9A44-48828101EEAD}" presName="hierChild5" presStyleCnt="0"/>
      <dgm:spPr/>
    </dgm:pt>
    <dgm:pt modelId="{DFA50C62-2814-4E2B-9A4F-C27B04202420}" type="pres">
      <dgm:prSet presAssocID="{9D371CBE-4BC5-4C9A-95F4-BE456E9A734D}" presName="Name10" presStyleLbl="parChTrans1D2" presStyleIdx="1" presStyleCnt="2"/>
      <dgm:spPr/>
      <dgm:t>
        <a:bodyPr/>
        <a:lstStyle/>
        <a:p>
          <a:endParaRPr lang="de-CH"/>
        </a:p>
      </dgm:t>
    </dgm:pt>
    <dgm:pt modelId="{D1753D68-464B-4954-BD58-2E76FAB5CDDC}" type="pres">
      <dgm:prSet presAssocID="{8C4C9956-11EF-4DA3-858F-CC61214D6539}" presName="hierRoot2" presStyleCnt="0"/>
      <dgm:spPr/>
    </dgm:pt>
    <dgm:pt modelId="{216A7785-7706-4FD5-A24A-FF1642E88996}" type="pres">
      <dgm:prSet presAssocID="{8C4C9956-11EF-4DA3-858F-CC61214D6539}" presName="composite2" presStyleCnt="0"/>
      <dgm:spPr/>
    </dgm:pt>
    <dgm:pt modelId="{3BBC424F-A424-4352-B9D5-FA41C6C40DD9}" type="pres">
      <dgm:prSet presAssocID="{8C4C9956-11EF-4DA3-858F-CC61214D6539}" presName="background2" presStyleLbl="node2" presStyleIdx="1" presStyleCnt="2"/>
      <dgm:spPr/>
    </dgm:pt>
    <dgm:pt modelId="{4927D1E3-22E2-4BFC-B050-C38AF0D0D256}" type="pres">
      <dgm:prSet presAssocID="{8C4C9956-11EF-4DA3-858F-CC61214D6539}" presName="text2" presStyleLbl="fgAcc2" presStyleIdx="1" presStyleCnt="2">
        <dgm:presLayoutVars>
          <dgm:chPref val="3"/>
        </dgm:presLayoutVars>
      </dgm:prSet>
      <dgm:spPr/>
      <dgm:t>
        <a:bodyPr/>
        <a:lstStyle/>
        <a:p>
          <a:endParaRPr lang="de-CH"/>
        </a:p>
      </dgm:t>
    </dgm:pt>
    <dgm:pt modelId="{F758AB7C-BEB7-423D-906E-119DB2233B32}" type="pres">
      <dgm:prSet presAssocID="{8C4C9956-11EF-4DA3-858F-CC61214D6539}" presName="hierChild3" presStyleCnt="0"/>
      <dgm:spPr/>
    </dgm:pt>
    <dgm:pt modelId="{8E5ACF4B-F1F9-4FA4-864F-2A322DC0B6DE}" type="pres">
      <dgm:prSet presAssocID="{2DD4433B-67CE-4310-9BB4-5697C9EA9F47}" presName="Name17" presStyleLbl="parChTrans1D3" presStyleIdx="2" presStyleCnt="3"/>
      <dgm:spPr/>
      <dgm:t>
        <a:bodyPr/>
        <a:lstStyle/>
        <a:p>
          <a:endParaRPr lang="de-CH"/>
        </a:p>
      </dgm:t>
    </dgm:pt>
    <dgm:pt modelId="{D7D8CA0C-9FC2-4ADF-9301-D64BE9190F2D}" type="pres">
      <dgm:prSet presAssocID="{A332E246-C423-4465-871C-748453A6200C}" presName="hierRoot3" presStyleCnt="0"/>
      <dgm:spPr/>
    </dgm:pt>
    <dgm:pt modelId="{B9A48EAF-5413-4DEE-8EB0-D552F5BAF5A0}" type="pres">
      <dgm:prSet presAssocID="{A332E246-C423-4465-871C-748453A6200C}" presName="composite3" presStyleCnt="0"/>
      <dgm:spPr/>
    </dgm:pt>
    <dgm:pt modelId="{C2A105A7-BF55-468B-BAC9-913033806B20}" type="pres">
      <dgm:prSet presAssocID="{A332E246-C423-4465-871C-748453A6200C}" presName="background3" presStyleLbl="node3" presStyleIdx="2" presStyleCnt="3"/>
      <dgm:spPr>
        <a:solidFill>
          <a:schemeClr val="accent2"/>
        </a:solidFill>
      </dgm:spPr>
    </dgm:pt>
    <dgm:pt modelId="{179F936A-ECE5-4C5B-BF29-414A2650A497}" type="pres">
      <dgm:prSet presAssocID="{A332E246-C423-4465-871C-748453A6200C}" presName="text3" presStyleLbl="fgAcc3" presStyleIdx="2" presStyleCnt="3" custFlipHor="1" custScaleX="129695" custScaleY="276643">
        <dgm:presLayoutVars>
          <dgm:chPref val="3"/>
        </dgm:presLayoutVars>
      </dgm:prSet>
      <dgm:spPr/>
      <dgm:t>
        <a:bodyPr/>
        <a:lstStyle/>
        <a:p>
          <a:endParaRPr lang="de-CH"/>
        </a:p>
      </dgm:t>
    </dgm:pt>
    <dgm:pt modelId="{385EAB1B-ED5D-49AE-84E1-92A8950A9E7F}" type="pres">
      <dgm:prSet presAssocID="{A332E246-C423-4465-871C-748453A6200C}" presName="hierChild4" presStyleCnt="0"/>
      <dgm:spPr/>
    </dgm:pt>
  </dgm:ptLst>
  <dgm:cxnLst>
    <dgm:cxn modelId="{675779E4-B3A1-4017-9498-133BADCBDEB5}" srcId="{B2A74256-9FCB-4A36-BACA-49C462D763FB}" destId="{28D42890-5298-4418-8A01-596CB251B81F}" srcOrd="0" destOrd="0" parTransId="{55920AFF-F295-4508-B76B-41FF94E5DEE1}" sibTransId="{77B8E586-04BF-4952-9E0D-27C9138209F0}"/>
    <dgm:cxn modelId="{359635E2-5BD9-4898-AD55-8C364D90E9CB}" srcId="{F1DDD9B4-19D6-4514-A08E-F8CE0C0ACAF2}" destId="{564B30EE-52AE-4FB0-B549-6D91C30775C3}" srcOrd="2" destOrd="0" parTransId="{0A41FEA2-9BC6-4B05-A62C-60AC0C5BE082}" sibTransId="{16FAC62F-207D-43C3-A915-6FFA5FF74455}"/>
    <dgm:cxn modelId="{F23D16D5-BBA6-4BAE-B0EC-E34FC7870632}" type="presOf" srcId="{3E8FA700-FF3E-4AC9-BBE3-584A341F76DC}" destId="{9310CA40-DEE4-456D-827C-4FFB325D4D2B}" srcOrd="0" destOrd="0" presId="urn:microsoft.com/office/officeart/2005/8/layout/hierarchy1"/>
    <dgm:cxn modelId="{373419EA-1751-4D2C-89FE-92343455F0E7}" type="presOf" srcId="{B2A74256-9FCB-4A36-BACA-49C462D763FB}" destId="{BAB0134F-3A72-434C-B6CA-781D45060FC0}" srcOrd="0" destOrd="0" presId="urn:microsoft.com/office/officeart/2005/8/layout/hierarchy1"/>
    <dgm:cxn modelId="{99BBFFEC-3DDB-4DC1-A535-FA9277CC6A57}" type="presOf" srcId="{5811FEA0-6EA6-4355-977C-73EA99727AF3}" destId="{986DD285-2F56-45D7-82AB-041A46608E6B}" srcOrd="0" destOrd="0" presId="urn:microsoft.com/office/officeart/2005/8/layout/hierarchy1"/>
    <dgm:cxn modelId="{260F1000-A41E-4E22-A5DD-B21AE4EB2EBB}" type="presOf" srcId="{37B00D30-5319-4B0B-9945-0F68BBD548F7}" destId="{BDE8DD8A-1990-4F88-813C-5A70F7D4A6A5}" srcOrd="0" destOrd="0" presId="urn:microsoft.com/office/officeart/2005/8/layout/hierarchy1"/>
    <dgm:cxn modelId="{86C980AF-A000-4BCE-894F-A5FD2ACB5A74}" srcId="{F1DDD9B4-19D6-4514-A08E-F8CE0C0ACAF2}" destId="{0ED0DE82-188E-4A82-A747-55798BF688F5}" srcOrd="0" destOrd="0" parTransId="{1F99E360-8D9E-4C7E-96D8-3754BA2464BB}" sibTransId="{8DE21046-10A3-441F-8D1F-F0074B0CD98C}"/>
    <dgm:cxn modelId="{ACB8E077-48F5-4D53-8881-AD77BDD1172F}" srcId="{B2A74256-9FCB-4A36-BACA-49C462D763FB}" destId="{521F3E2F-7480-4AF5-9A44-48828101EEAD}" srcOrd="2" destOrd="0" parTransId="{465A633C-5FBF-4446-B070-7C4B9DCD5247}" sibTransId="{55B65565-E886-4F5B-B1B4-95A6C33196E8}"/>
    <dgm:cxn modelId="{2BB5F1D5-85FB-4A1C-BA32-6D4F362CF36C}" type="presOf" srcId="{1F99E360-8D9E-4C7E-96D8-3754BA2464BB}" destId="{B4907463-BEE1-48D6-ADAD-2163F8D5F5DA}" srcOrd="0" destOrd="0" presId="urn:microsoft.com/office/officeart/2005/8/layout/hierarchy1"/>
    <dgm:cxn modelId="{653217B6-12F7-4F85-84FE-F7C629C2BEBD}" type="presOf" srcId="{28D42890-5298-4418-8A01-596CB251B81F}" destId="{901CEDBA-6712-4040-A4AB-A9F965986499}" srcOrd="0" destOrd="0" presId="urn:microsoft.com/office/officeart/2005/8/layout/hierarchy1"/>
    <dgm:cxn modelId="{5E45696C-27A1-462E-850D-5F0BA4DC56F6}" type="presOf" srcId="{465A633C-5FBF-4446-B070-7C4B9DCD5247}" destId="{DB2EE110-FEEF-4B6D-AAC4-460C455250A2}" srcOrd="0" destOrd="0" presId="urn:microsoft.com/office/officeart/2005/8/layout/hierarchy1"/>
    <dgm:cxn modelId="{150573B5-D901-4B1A-9C6E-DCE70234391E}" srcId="{3E8FA700-FF3E-4AC9-BBE3-584A341F76DC}" destId="{F1DDD9B4-19D6-4514-A08E-F8CE0C0ACAF2}" srcOrd="0" destOrd="0" parTransId="{07C5D59C-E12A-4353-8F96-FFC5977778DA}" sibTransId="{99EC3BA0-50DA-4404-A9F5-0AF19E71AABA}"/>
    <dgm:cxn modelId="{AC0EC052-5B78-405A-9484-2C7D22806D17}" type="presOf" srcId="{A332E246-C423-4465-871C-748453A6200C}" destId="{179F936A-ECE5-4C5B-BF29-414A2650A497}" srcOrd="0" destOrd="0" presId="urn:microsoft.com/office/officeart/2005/8/layout/hierarchy1"/>
    <dgm:cxn modelId="{C61546AA-59FA-41CB-8279-5B0769829A9D}" type="presOf" srcId="{9D371CBE-4BC5-4C9A-95F4-BE456E9A734D}" destId="{DFA50C62-2814-4E2B-9A4F-C27B04202420}" srcOrd="0" destOrd="0" presId="urn:microsoft.com/office/officeart/2005/8/layout/hierarchy1"/>
    <dgm:cxn modelId="{65A8C15B-75D3-4FAC-8C28-3B4BE909AA56}" type="presOf" srcId="{2DD4433B-67CE-4310-9BB4-5697C9EA9F47}" destId="{8E5ACF4B-F1F9-4FA4-864F-2A322DC0B6DE}" srcOrd="0" destOrd="0" presId="urn:microsoft.com/office/officeart/2005/8/layout/hierarchy1"/>
    <dgm:cxn modelId="{E877BC52-4211-4C2B-B809-F0D2BBACA06C}" type="presOf" srcId="{564B30EE-52AE-4FB0-B549-6D91C30775C3}" destId="{8CC0E542-2F49-4FCE-83A3-51A9D568643F}" srcOrd="0" destOrd="0" presId="urn:microsoft.com/office/officeart/2005/8/layout/hierarchy1"/>
    <dgm:cxn modelId="{B0C6D3DC-7385-41FE-BFF5-1CFDFA3C8085}" type="presOf" srcId="{8C4C9956-11EF-4DA3-858F-CC61214D6539}" destId="{4927D1E3-22E2-4BFC-B050-C38AF0D0D256}" srcOrd="0" destOrd="0" presId="urn:microsoft.com/office/officeart/2005/8/layout/hierarchy1"/>
    <dgm:cxn modelId="{83435094-46BD-43F1-9084-7AE9DDB7F6FD}" type="presOf" srcId="{9F945CE8-A64C-432C-970B-C89BDAAAE9F7}" destId="{5361E5FF-AF31-405F-B0E1-EC8E435855D1}" srcOrd="0" destOrd="0" presId="urn:microsoft.com/office/officeart/2005/8/layout/hierarchy1"/>
    <dgm:cxn modelId="{73844C17-6476-4B01-9313-45F3145E007C}" type="presOf" srcId="{0ED0DE82-188E-4A82-A747-55798BF688F5}" destId="{C536B303-D4D0-4434-89F7-42EA926E69A3}" srcOrd="0" destOrd="0" presId="urn:microsoft.com/office/officeart/2005/8/layout/hierarchy1"/>
    <dgm:cxn modelId="{9A8D72D0-A1BB-4686-BC0C-04EB2B325860}" type="presOf" srcId="{521F3E2F-7480-4AF5-9A44-48828101EEAD}" destId="{6069D71C-9042-4B6F-BA86-6E2EDAD07460}" srcOrd="0" destOrd="0" presId="urn:microsoft.com/office/officeart/2005/8/layout/hierarchy1"/>
    <dgm:cxn modelId="{1FC944FD-23DC-40DC-8690-774DE7E6870E}" srcId="{5811FEA0-6EA6-4355-977C-73EA99727AF3}" destId="{570CC88F-1F7A-42D9-92B0-02AF5349FAB5}" srcOrd="0" destOrd="0" parTransId="{B38CE5F0-7813-482D-80B7-02ADDCB4A372}" sibTransId="{14CFBCBC-BDE8-44E0-B08A-859EA474A47B}"/>
    <dgm:cxn modelId="{C97B6829-AC55-4FDB-B2A8-BC4CDC3B1A4C}" srcId="{8C4C9956-11EF-4DA3-858F-CC61214D6539}" destId="{A332E246-C423-4465-871C-748453A6200C}" srcOrd="0" destOrd="0" parTransId="{2DD4433B-67CE-4310-9BB4-5697C9EA9F47}" sibTransId="{665848E5-84D4-43EB-8D02-1E6B97DCB910}"/>
    <dgm:cxn modelId="{A26E8A0E-CE32-43CB-9797-24AF07B33F6C}" type="presOf" srcId="{4D065118-1E21-46DA-AD11-1B7273E18B4E}" destId="{EB9D71DE-1218-42E0-8F87-10BC92897CCE}" srcOrd="0" destOrd="0" presId="urn:microsoft.com/office/officeart/2005/8/layout/hierarchy1"/>
    <dgm:cxn modelId="{3648B87A-C983-4A46-8764-A6E3C6EA6FB8}" type="presOf" srcId="{570CC88F-1F7A-42D9-92B0-02AF5349FAB5}" destId="{78CD2AFA-50D8-48FF-A8DF-CC4BA1F71C05}" srcOrd="0" destOrd="0" presId="urn:microsoft.com/office/officeart/2005/8/layout/hierarchy1"/>
    <dgm:cxn modelId="{54BC4972-C5F1-413A-A07D-9B71B85E2A9F}" type="presOf" srcId="{07C5D59C-E12A-4353-8F96-FFC5977778DA}" destId="{18D3FCD5-F091-4241-8CF4-A93BDA072590}" srcOrd="0" destOrd="0" presId="urn:microsoft.com/office/officeart/2005/8/layout/hierarchy1"/>
    <dgm:cxn modelId="{EE83954C-0997-4177-9595-A17EAEED874B}" srcId="{570CC88F-1F7A-42D9-92B0-02AF5349FAB5}" destId="{8C4C9956-11EF-4DA3-858F-CC61214D6539}" srcOrd="1" destOrd="0" parTransId="{9D371CBE-4BC5-4C9A-95F4-BE456E9A734D}" sibTransId="{4BFC2CB8-C4CA-47A8-B14E-BE8D4EFFF785}"/>
    <dgm:cxn modelId="{81A727A9-31AA-4935-8B2D-A9952F9A7C83}" srcId="{570CC88F-1F7A-42D9-92B0-02AF5349FAB5}" destId="{3E8FA700-FF3E-4AC9-BBE3-584A341F76DC}" srcOrd="0" destOrd="0" parTransId="{37B00D30-5319-4B0B-9945-0F68BBD548F7}" sibTransId="{41E5823E-102D-4F7D-936A-4FC39C28EE4A}"/>
    <dgm:cxn modelId="{2DA8BE8D-719D-401B-8E68-D96776DAB757}" type="presOf" srcId="{55920AFF-F295-4508-B76B-41FF94E5DEE1}" destId="{66194857-F7FE-464F-873B-29B3F40DA915}" srcOrd="0" destOrd="0" presId="urn:microsoft.com/office/officeart/2005/8/layout/hierarchy1"/>
    <dgm:cxn modelId="{91A62787-F289-4D97-83A6-A2EDC17FDAD6}" type="presOf" srcId="{6984F7DD-4389-4EFE-B646-C9246725A93F}" destId="{3673BFB9-53A0-4A2D-9F5B-4F9473E0E994}" srcOrd="0" destOrd="0" presId="urn:microsoft.com/office/officeart/2005/8/layout/hierarchy1"/>
    <dgm:cxn modelId="{5607A8CD-61CA-4635-89B1-7B4D19ED939B}" srcId="{3E8FA700-FF3E-4AC9-BBE3-584A341F76DC}" destId="{B2A74256-9FCB-4A36-BACA-49C462D763FB}" srcOrd="1" destOrd="0" parTransId="{B2412B1A-9707-493A-BB22-40B1974C8E91}" sibTransId="{CD3090EA-A865-41B5-8979-4F2C7E2C1EB2}"/>
    <dgm:cxn modelId="{107A3DF5-8B85-4CFF-9D4F-1513233EE7F8}" type="presOf" srcId="{B2412B1A-9707-493A-BB22-40B1974C8E91}" destId="{873C62BD-7ACE-46C8-9E14-576F453DCB89}" srcOrd="0" destOrd="0" presId="urn:microsoft.com/office/officeart/2005/8/layout/hierarchy1"/>
    <dgm:cxn modelId="{44ED069C-BFBE-4CBD-9765-385FC8767E35}" type="presOf" srcId="{F1DDD9B4-19D6-4514-A08E-F8CE0C0ACAF2}" destId="{2DC9885C-FEC3-4F26-B819-2E089CD8E9C5}" srcOrd="0" destOrd="0" presId="urn:microsoft.com/office/officeart/2005/8/layout/hierarchy1"/>
    <dgm:cxn modelId="{FB1C37BC-5FA0-410B-9B22-3BD1B1787199}" type="presOf" srcId="{0A41FEA2-9BC6-4B05-A62C-60AC0C5BE082}" destId="{8429D39A-88F4-4F49-A9B9-E5EF44D43BDA}" srcOrd="0" destOrd="0" presId="urn:microsoft.com/office/officeart/2005/8/layout/hierarchy1"/>
    <dgm:cxn modelId="{A6F50A85-DB02-4062-9D00-9BCE7B53622A}" srcId="{F1DDD9B4-19D6-4514-A08E-F8CE0C0ACAF2}" destId="{6984F7DD-4389-4EFE-B646-C9246725A93F}" srcOrd="1" destOrd="0" parTransId="{A62739B8-6A69-4F85-8CBD-7541D798E760}" sibTransId="{7109C2C4-05CB-44CD-8961-8159C3B339EB}"/>
    <dgm:cxn modelId="{618245CB-269E-4A28-9767-213F6C7C575F}" srcId="{B2A74256-9FCB-4A36-BACA-49C462D763FB}" destId="{9F945CE8-A64C-432C-970B-C89BDAAAE9F7}" srcOrd="1" destOrd="0" parTransId="{4D065118-1E21-46DA-AD11-1B7273E18B4E}" sibTransId="{F97CE2B5-F702-4143-BBC3-E62668AC7C3D}"/>
    <dgm:cxn modelId="{1AA27530-7094-43F9-8464-7929B18A7AB2}" type="presOf" srcId="{A62739B8-6A69-4F85-8CBD-7541D798E760}" destId="{3A7A7C23-3B1C-4E4D-A70D-93C34DB4203B}" srcOrd="0" destOrd="0" presId="urn:microsoft.com/office/officeart/2005/8/layout/hierarchy1"/>
    <dgm:cxn modelId="{9A1E4C42-4739-4CC5-B907-4114F9D267C0}" type="presParOf" srcId="{986DD285-2F56-45D7-82AB-041A46608E6B}" destId="{5D908E23-3BC1-44D3-A11F-5D14771D746C}" srcOrd="0" destOrd="0" presId="urn:microsoft.com/office/officeart/2005/8/layout/hierarchy1"/>
    <dgm:cxn modelId="{61DBAFB4-2D5D-4536-B4BB-B2F9A354ADF7}" type="presParOf" srcId="{5D908E23-3BC1-44D3-A11F-5D14771D746C}" destId="{0208F296-8D98-45B6-8CFC-7B9C8DB3E1DD}" srcOrd="0" destOrd="0" presId="urn:microsoft.com/office/officeart/2005/8/layout/hierarchy1"/>
    <dgm:cxn modelId="{748E9C75-ADCA-4474-BACC-C36FF0EE4E44}" type="presParOf" srcId="{0208F296-8D98-45B6-8CFC-7B9C8DB3E1DD}" destId="{E8E36BE3-71A3-4969-B7D6-C67D40F91995}" srcOrd="0" destOrd="0" presId="urn:microsoft.com/office/officeart/2005/8/layout/hierarchy1"/>
    <dgm:cxn modelId="{69A38033-39A4-4DEE-9A21-EEE6342D9FAE}" type="presParOf" srcId="{0208F296-8D98-45B6-8CFC-7B9C8DB3E1DD}" destId="{78CD2AFA-50D8-48FF-A8DF-CC4BA1F71C05}" srcOrd="1" destOrd="0" presId="urn:microsoft.com/office/officeart/2005/8/layout/hierarchy1"/>
    <dgm:cxn modelId="{CB427E20-8C18-45E3-BB0F-2522334F0DE3}" type="presParOf" srcId="{5D908E23-3BC1-44D3-A11F-5D14771D746C}" destId="{5027B223-722E-46FB-B40D-9FE65DAD5075}" srcOrd="1" destOrd="0" presId="urn:microsoft.com/office/officeart/2005/8/layout/hierarchy1"/>
    <dgm:cxn modelId="{38942BA5-DA9C-4CDE-A852-C1BC4ABED5E6}" type="presParOf" srcId="{5027B223-722E-46FB-B40D-9FE65DAD5075}" destId="{BDE8DD8A-1990-4F88-813C-5A70F7D4A6A5}" srcOrd="0" destOrd="0" presId="urn:microsoft.com/office/officeart/2005/8/layout/hierarchy1"/>
    <dgm:cxn modelId="{DF3C48CC-FA09-472B-A3DA-2C7B3AD93AA8}" type="presParOf" srcId="{5027B223-722E-46FB-B40D-9FE65DAD5075}" destId="{BD374C62-03FD-448E-A16F-A47E2DD194D6}" srcOrd="1" destOrd="0" presId="urn:microsoft.com/office/officeart/2005/8/layout/hierarchy1"/>
    <dgm:cxn modelId="{F091D9F3-41C6-4074-AC9B-278794ED198F}" type="presParOf" srcId="{BD374C62-03FD-448E-A16F-A47E2DD194D6}" destId="{862A2DFC-4FB0-4D7A-874E-CD5200022AAE}" srcOrd="0" destOrd="0" presId="urn:microsoft.com/office/officeart/2005/8/layout/hierarchy1"/>
    <dgm:cxn modelId="{9B101F96-DFD0-40FC-AEBC-06D0C77DFC85}" type="presParOf" srcId="{862A2DFC-4FB0-4D7A-874E-CD5200022AAE}" destId="{C41F8BF6-47CB-43F9-B75B-CBC7FC0656B2}" srcOrd="0" destOrd="0" presId="urn:microsoft.com/office/officeart/2005/8/layout/hierarchy1"/>
    <dgm:cxn modelId="{D179989F-D1AA-4E8F-9C74-C10C4164E874}" type="presParOf" srcId="{862A2DFC-4FB0-4D7A-874E-CD5200022AAE}" destId="{9310CA40-DEE4-456D-827C-4FFB325D4D2B}" srcOrd="1" destOrd="0" presId="urn:microsoft.com/office/officeart/2005/8/layout/hierarchy1"/>
    <dgm:cxn modelId="{B3C4076F-A1B4-433F-A6D4-D9156B479DD1}" type="presParOf" srcId="{BD374C62-03FD-448E-A16F-A47E2DD194D6}" destId="{9E820A34-54C9-445E-B8CC-D0C3F512EC2F}" srcOrd="1" destOrd="0" presId="urn:microsoft.com/office/officeart/2005/8/layout/hierarchy1"/>
    <dgm:cxn modelId="{9285C62E-CB4A-441F-A88A-EB93A8D91863}" type="presParOf" srcId="{9E820A34-54C9-445E-B8CC-D0C3F512EC2F}" destId="{18D3FCD5-F091-4241-8CF4-A93BDA072590}" srcOrd="0" destOrd="0" presId="urn:microsoft.com/office/officeart/2005/8/layout/hierarchy1"/>
    <dgm:cxn modelId="{FDA6B75C-3035-4D18-8D60-992DD33BE991}" type="presParOf" srcId="{9E820A34-54C9-445E-B8CC-D0C3F512EC2F}" destId="{CFC5C6E3-7CF3-4D53-87A3-69277E4A344C}" srcOrd="1" destOrd="0" presId="urn:microsoft.com/office/officeart/2005/8/layout/hierarchy1"/>
    <dgm:cxn modelId="{49DA56EF-B445-4DE9-A4FA-50BAFBC4341E}" type="presParOf" srcId="{CFC5C6E3-7CF3-4D53-87A3-69277E4A344C}" destId="{7498B204-645D-4154-949F-DCA17EF87268}" srcOrd="0" destOrd="0" presId="urn:microsoft.com/office/officeart/2005/8/layout/hierarchy1"/>
    <dgm:cxn modelId="{A9BB6A94-200B-4EA5-B48E-7CF51D5450BF}" type="presParOf" srcId="{7498B204-645D-4154-949F-DCA17EF87268}" destId="{66DD082F-5322-4624-9622-A0BCFCA3383F}" srcOrd="0" destOrd="0" presId="urn:microsoft.com/office/officeart/2005/8/layout/hierarchy1"/>
    <dgm:cxn modelId="{1C1752CE-E1EA-4AE8-B479-1DF125B9DD23}" type="presParOf" srcId="{7498B204-645D-4154-949F-DCA17EF87268}" destId="{2DC9885C-FEC3-4F26-B819-2E089CD8E9C5}" srcOrd="1" destOrd="0" presId="urn:microsoft.com/office/officeart/2005/8/layout/hierarchy1"/>
    <dgm:cxn modelId="{0E129849-C540-48E6-826B-BFF6AA7BBC03}" type="presParOf" srcId="{CFC5C6E3-7CF3-4D53-87A3-69277E4A344C}" destId="{FFCA3E52-1B9E-4EE4-9C68-C7B090D2A3D5}" srcOrd="1" destOrd="0" presId="urn:microsoft.com/office/officeart/2005/8/layout/hierarchy1"/>
    <dgm:cxn modelId="{C2D9DD74-ECCA-41F2-B561-88B2AA74C340}" type="presParOf" srcId="{FFCA3E52-1B9E-4EE4-9C68-C7B090D2A3D5}" destId="{B4907463-BEE1-48D6-ADAD-2163F8D5F5DA}" srcOrd="0" destOrd="0" presId="urn:microsoft.com/office/officeart/2005/8/layout/hierarchy1"/>
    <dgm:cxn modelId="{42F4A35C-523D-4D80-ACC4-9239B4104458}" type="presParOf" srcId="{FFCA3E52-1B9E-4EE4-9C68-C7B090D2A3D5}" destId="{12B2AC00-552B-485C-A7A7-06292BC67CE4}" srcOrd="1" destOrd="0" presId="urn:microsoft.com/office/officeart/2005/8/layout/hierarchy1"/>
    <dgm:cxn modelId="{A6F9CF36-7A3D-407D-8AAC-24E50DFDE10F}" type="presParOf" srcId="{12B2AC00-552B-485C-A7A7-06292BC67CE4}" destId="{BE61D8AF-C34B-4CF1-A6F8-60FE86CD1BD5}" srcOrd="0" destOrd="0" presId="urn:microsoft.com/office/officeart/2005/8/layout/hierarchy1"/>
    <dgm:cxn modelId="{CB268FAB-AD53-438D-A1EA-018CD580D52C}" type="presParOf" srcId="{BE61D8AF-C34B-4CF1-A6F8-60FE86CD1BD5}" destId="{BB90E43F-728F-41FC-B1F6-35FA801F4DAD}" srcOrd="0" destOrd="0" presId="urn:microsoft.com/office/officeart/2005/8/layout/hierarchy1"/>
    <dgm:cxn modelId="{D418392A-7F8E-46DD-AA0F-ECF6EF257344}" type="presParOf" srcId="{BE61D8AF-C34B-4CF1-A6F8-60FE86CD1BD5}" destId="{C536B303-D4D0-4434-89F7-42EA926E69A3}" srcOrd="1" destOrd="0" presId="urn:microsoft.com/office/officeart/2005/8/layout/hierarchy1"/>
    <dgm:cxn modelId="{9171B868-6E7B-461E-9DDF-1192A1F4C3EE}" type="presParOf" srcId="{12B2AC00-552B-485C-A7A7-06292BC67CE4}" destId="{47B95AF0-ABF5-4294-89FA-538908230483}" srcOrd="1" destOrd="0" presId="urn:microsoft.com/office/officeart/2005/8/layout/hierarchy1"/>
    <dgm:cxn modelId="{A5965955-B056-48FC-828D-96607779A346}" type="presParOf" srcId="{FFCA3E52-1B9E-4EE4-9C68-C7B090D2A3D5}" destId="{3A7A7C23-3B1C-4E4D-A70D-93C34DB4203B}" srcOrd="2" destOrd="0" presId="urn:microsoft.com/office/officeart/2005/8/layout/hierarchy1"/>
    <dgm:cxn modelId="{82DE0C67-9BF0-4E3E-82A5-5964509AF054}" type="presParOf" srcId="{FFCA3E52-1B9E-4EE4-9C68-C7B090D2A3D5}" destId="{4F814F81-AF7A-4FAF-97DD-9CAB5CA6FB72}" srcOrd="3" destOrd="0" presId="urn:microsoft.com/office/officeart/2005/8/layout/hierarchy1"/>
    <dgm:cxn modelId="{13656D55-FB4C-4314-B5DE-96311B3E507F}" type="presParOf" srcId="{4F814F81-AF7A-4FAF-97DD-9CAB5CA6FB72}" destId="{C058F48B-08FE-40FC-BB82-AEEA1D416298}" srcOrd="0" destOrd="0" presId="urn:microsoft.com/office/officeart/2005/8/layout/hierarchy1"/>
    <dgm:cxn modelId="{D79570F1-7897-43BF-AA72-3E418115C2BE}" type="presParOf" srcId="{C058F48B-08FE-40FC-BB82-AEEA1D416298}" destId="{7CB82DF7-6A28-4991-B0D0-AEF08A0EBE37}" srcOrd="0" destOrd="0" presId="urn:microsoft.com/office/officeart/2005/8/layout/hierarchy1"/>
    <dgm:cxn modelId="{F9CAB534-62D0-4240-847E-26F267F831A2}" type="presParOf" srcId="{C058F48B-08FE-40FC-BB82-AEEA1D416298}" destId="{3673BFB9-53A0-4A2D-9F5B-4F9473E0E994}" srcOrd="1" destOrd="0" presId="urn:microsoft.com/office/officeart/2005/8/layout/hierarchy1"/>
    <dgm:cxn modelId="{DFE6E7C3-F3C1-4C67-95A6-32EDED432D17}" type="presParOf" srcId="{4F814F81-AF7A-4FAF-97DD-9CAB5CA6FB72}" destId="{7CD0E2EE-87DB-4796-8AA5-56AED88443B9}" srcOrd="1" destOrd="0" presId="urn:microsoft.com/office/officeart/2005/8/layout/hierarchy1"/>
    <dgm:cxn modelId="{63BBC78A-0565-4995-9780-5018985E438A}" type="presParOf" srcId="{FFCA3E52-1B9E-4EE4-9C68-C7B090D2A3D5}" destId="{8429D39A-88F4-4F49-A9B9-E5EF44D43BDA}" srcOrd="4" destOrd="0" presId="urn:microsoft.com/office/officeart/2005/8/layout/hierarchy1"/>
    <dgm:cxn modelId="{F7DBAA0D-E4EA-44C0-9468-B15616A032B1}" type="presParOf" srcId="{FFCA3E52-1B9E-4EE4-9C68-C7B090D2A3D5}" destId="{ADC7B5E1-C728-4197-B86D-0FC40A85A16D}" srcOrd="5" destOrd="0" presId="urn:microsoft.com/office/officeart/2005/8/layout/hierarchy1"/>
    <dgm:cxn modelId="{33F1D9E9-FAB1-45F0-A012-A54BFAB6069D}" type="presParOf" srcId="{ADC7B5E1-C728-4197-B86D-0FC40A85A16D}" destId="{AB094F61-D88F-4728-B6AE-7A816FEB2320}" srcOrd="0" destOrd="0" presId="urn:microsoft.com/office/officeart/2005/8/layout/hierarchy1"/>
    <dgm:cxn modelId="{B3A343F4-06C4-43C9-B8DE-8F5629BB5F3D}" type="presParOf" srcId="{AB094F61-D88F-4728-B6AE-7A816FEB2320}" destId="{F30E226F-3405-46ED-8999-5B63C63B5720}" srcOrd="0" destOrd="0" presId="urn:microsoft.com/office/officeart/2005/8/layout/hierarchy1"/>
    <dgm:cxn modelId="{1E0C3749-131A-4991-8F15-E3C82427640D}" type="presParOf" srcId="{AB094F61-D88F-4728-B6AE-7A816FEB2320}" destId="{8CC0E542-2F49-4FCE-83A3-51A9D568643F}" srcOrd="1" destOrd="0" presId="urn:microsoft.com/office/officeart/2005/8/layout/hierarchy1"/>
    <dgm:cxn modelId="{074B8E7A-E5FB-44A1-BCEA-1FC5E75DC36F}" type="presParOf" srcId="{ADC7B5E1-C728-4197-B86D-0FC40A85A16D}" destId="{4494B597-4A4B-4960-94FB-C3FF39A232E6}" srcOrd="1" destOrd="0" presId="urn:microsoft.com/office/officeart/2005/8/layout/hierarchy1"/>
    <dgm:cxn modelId="{DA34F761-E151-42F9-9B7B-1DF905E7BD68}" type="presParOf" srcId="{9E820A34-54C9-445E-B8CC-D0C3F512EC2F}" destId="{873C62BD-7ACE-46C8-9E14-576F453DCB89}" srcOrd="2" destOrd="0" presId="urn:microsoft.com/office/officeart/2005/8/layout/hierarchy1"/>
    <dgm:cxn modelId="{015AED0D-7591-47A5-A9DE-4199CB8CAF28}" type="presParOf" srcId="{9E820A34-54C9-445E-B8CC-D0C3F512EC2F}" destId="{90EB1CDA-3BE3-4119-B5CD-1D38E57BEA8A}" srcOrd="3" destOrd="0" presId="urn:microsoft.com/office/officeart/2005/8/layout/hierarchy1"/>
    <dgm:cxn modelId="{4F21E2C8-BAE1-45E4-B409-1428EA8D7E52}" type="presParOf" srcId="{90EB1CDA-3BE3-4119-B5CD-1D38E57BEA8A}" destId="{C3188F98-EAA0-4D1D-ABAC-D789654B6C61}" srcOrd="0" destOrd="0" presId="urn:microsoft.com/office/officeart/2005/8/layout/hierarchy1"/>
    <dgm:cxn modelId="{734902F8-9F91-4B5E-AC48-24E995D2D617}" type="presParOf" srcId="{C3188F98-EAA0-4D1D-ABAC-D789654B6C61}" destId="{0B71C7D2-DFAE-4E1D-8550-B7232362D21F}" srcOrd="0" destOrd="0" presId="urn:microsoft.com/office/officeart/2005/8/layout/hierarchy1"/>
    <dgm:cxn modelId="{B74628B8-5372-40BE-8411-57A2538BDD95}" type="presParOf" srcId="{C3188F98-EAA0-4D1D-ABAC-D789654B6C61}" destId="{BAB0134F-3A72-434C-B6CA-781D45060FC0}" srcOrd="1" destOrd="0" presId="urn:microsoft.com/office/officeart/2005/8/layout/hierarchy1"/>
    <dgm:cxn modelId="{82EBB1F3-65F3-404C-8FAF-5CA648A5FCD3}" type="presParOf" srcId="{90EB1CDA-3BE3-4119-B5CD-1D38E57BEA8A}" destId="{9867F554-66F7-4284-B99E-CE878D37B9AF}" srcOrd="1" destOrd="0" presId="urn:microsoft.com/office/officeart/2005/8/layout/hierarchy1"/>
    <dgm:cxn modelId="{392B3901-A131-4F52-BB1F-0552540BDF91}" type="presParOf" srcId="{9867F554-66F7-4284-B99E-CE878D37B9AF}" destId="{66194857-F7FE-464F-873B-29B3F40DA915}" srcOrd="0" destOrd="0" presId="urn:microsoft.com/office/officeart/2005/8/layout/hierarchy1"/>
    <dgm:cxn modelId="{F4E8CCA4-47A9-4139-919C-BC80E5EB04A8}" type="presParOf" srcId="{9867F554-66F7-4284-B99E-CE878D37B9AF}" destId="{1525625E-4C82-4D4A-840E-3C74C972E62A}" srcOrd="1" destOrd="0" presId="urn:microsoft.com/office/officeart/2005/8/layout/hierarchy1"/>
    <dgm:cxn modelId="{10AC7B3B-8944-4843-9FBD-52AF335669B3}" type="presParOf" srcId="{1525625E-4C82-4D4A-840E-3C74C972E62A}" destId="{3F8E8F0C-6AC1-49BC-831E-0E4ECF40663E}" srcOrd="0" destOrd="0" presId="urn:microsoft.com/office/officeart/2005/8/layout/hierarchy1"/>
    <dgm:cxn modelId="{7306BAC2-E35A-4E7A-9EFD-985B28277DB7}" type="presParOf" srcId="{3F8E8F0C-6AC1-49BC-831E-0E4ECF40663E}" destId="{0D99042D-2058-492A-863C-92CCE215A59A}" srcOrd="0" destOrd="0" presId="urn:microsoft.com/office/officeart/2005/8/layout/hierarchy1"/>
    <dgm:cxn modelId="{ACE7EE04-405E-4C19-B27F-AC9549341FD0}" type="presParOf" srcId="{3F8E8F0C-6AC1-49BC-831E-0E4ECF40663E}" destId="{901CEDBA-6712-4040-A4AB-A9F965986499}" srcOrd="1" destOrd="0" presId="urn:microsoft.com/office/officeart/2005/8/layout/hierarchy1"/>
    <dgm:cxn modelId="{CFF10AAD-9CA9-4729-AE80-79745F89D3D3}" type="presParOf" srcId="{1525625E-4C82-4D4A-840E-3C74C972E62A}" destId="{2AEFA045-CC08-4D56-89DD-47F8062ACBE6}" srcOrd="1" destOrd="0" presId="urn:microsoft.com/office/officeart/2005/8/layout/hierarchy1"/>
    <dgm:cxn modelId="{53F2D2E8-8A9C-4885-B34E-F86C693B2819}" type="presParOf" srcId="{9867F554-66F7-4284-B99E-CE878D37B9AF}" destId="{EB9D71DE-1218-42E0-8F87-10BC92897CCE}" srcOrd="2" destOrd="0" presId="urn:microsoft.com/office/officeart/2005/8/layout/hierarchy1"/>
    <dgm:cxn modelId="{191672B6-F36E-4BCB-AF7B-60DF2BA68437}" type="presParOf" srcId="{9867F554-66F7-4284-B99E-CE878D37B9AF}" destId="{659E8396-C566-4BC9-AD41-F1D23A413501}" srcOrd="3" destOrd="0" presId="urn:microsoft.com/office/officeart/2005/8/layout/hierarchy1"/>
    <dgm:cxn modelId="{48B9451F-6DDC-4FFD-A4B9-7F064E06B641}" type="presParOf" srcId="{659E8396-C566-4BC9-AD41-F1D23A413501}" destId="{66813D11-BA1C-41F9-9CE9-805C23DF8F25}" srcOrd="0" destOrd="0" presId="urn:microsoft.com/office/officeart/2005/8/layout/hierarchy1"/>
    <dgm:cxn modelId="{4C255B89-03A8-467D-A104-C184D628AA26}" type="presParOf" srcId="{66813D11-BA1C-41F9-9CE9-805C23DF8F25}" destId="{374D5ECB-AF56-46B0-81C2-221A1A57A7C0}" srcOrd="0" destOrd="0" presId="urn:microsoft.com/office/officeart/2005/8/layout/hierarchy1"/>
    <dgm:cxn modelId="{5558AF03-BA27-4D64-990F-F4C65CBA7FEF}" type="presParOf" srcId="{66813D11-BA1C-41F9-9CE9-805C23DF8F25}" destId="{5361E5FF-AF31-405F-B0E1-EC8E435855D1}" srcOrd="1" destOrd="0" presId="urn:microsoft.com/office/officeart/2005/8/layout/hierarchy1"/>
    <dgm:cxn modelId="{7179D796-A372-4AC5-92E1-379C3B4D8B8C}" type="presParOf" srcId="{659E8396-C566-4BC9-AD41-F1D23A413501}" destId="{287AC10D-5992-4E30-8E7F-2E4524D952AC}" srcOrd="1" destOrd="0" presId="urn:microsoft.com/office/officeart/2005/8/layout/hierarchy1"/>
    <dgm:cxn modelId="{94C3B03A-D4EA-47AB-A56A-103498F43092}" type="presParOf" srcId="{9867F554-66F7-4284-B99E-CE878D37B9AF}" destId="{DB2EE110-FEEF-4B6D-AAC4-460C455250A2}" srcOrd="4" destOrd="0" presId="urn:microsoft.com/office/officeart/2005/8/layout/hierarchy1"/>
    <dgm:cxn modelId="{13145DC0-9EC1-45AE-B59C-BF0A81F9DAA3}" type="presParOf" srcId="{9867F554-66F7-4284-B99E-CE878D37B9AF}" destId="{8608CF47-535F-4F06-A746-B80EE680ACCC}" srcOrd="5" destOrd="0" presId="urn:microsoft.com/office/officeart/2005/8/layout/hierarchy1"/>
    <dgm:cxn modelId="{BA369FCF-296E-49E5-BFD4-35D3BE2AB7AD}" type="presParOf" srcId="{8608CF47-535F-4F06-A746-B80EE680ACCC}" destId="{8D74B5E0-D67B-4EC1-8BA1-F8E904BA1239}" srcOrd="0" destOrd="0" presId="urn:microsoft.com/office/officeart/2005/8/layout/hierarchy1"/>
    <dgm:cxn modelId="{D3DB8C8E-89A9-4349-9BD3-2B61106DE259}" type="presParOf" srcId="{8D74B5E0-D67B-4EC1-8BA1-F8E904BA1239}" destId="{028AC16A-232F-4644-83C1-04DF0E745EEC}" srcOrd="0" destOrd="0" presId="urn:microsoft.com/office/officeart/2005/8/layout/hierarchy1"/>
    <dgm:cxn modelId="{C612A80E-2A20-426E-930B-C181C74A3127}" type="presParOf" srcId="{8D74B5E0-D67B-4EC1-8BA1-F8E904BA1239}" destId="{6069D71C-9042-4B6F-BA86-6E2EDAD07460}" srcOrd="1" destOrd="0" presId="urn:microsoft.com/office/officeart/2005/8/layout/hierarchy1"/>
    <dgm:cxn modelId="{D454E0FD-8E7A-48B7-9FEC-BFB740A84823}" type="presParOf" srcId="{8608CF47-535F-4F06-A746-B80EE680ACCC}" destId="{A0CE3D54-3DF8-4BF6-BEA6-00D470D0EF12}" srcOrd="1" destOrd="0" presId="urn:microsoft.com/office/officeart/2005/8/layout/hierarchy1"/>
    <dgm:cxn modelId="{85D771E9-79BF-4091-83E6-5C07A10FB1A2}" type="presParOf" srcId="{5027B223-722E-46FB-B40D-9FE65DAD5075}" destId="{DFA50C62-2814-4E2B-9A4F-C27B04202420}" srcOrd="2" destOrd="0" presId="urn:microsoft.com/office/officeart/2005/8/layout/hierarchy1"/>
    <dgm:cxn modelId="{0AB8FC7E-72A9-4A45-B904-0DC1E6965D7F}" type="presParOf" srcId="{5027B223-722E-46FB-B40D-9FE65DAD5075}" destId="{D1753D68-464B-4954-BD58-2E76FAB5CDDC}" srcOrd="3" destOrd="0" presId="urn:microsoft.com/office/officeart/2005/8/layout/hierarchy1"/>
    <dgm:cxn modelId="{E21C31DB-5460-41FA-BAEA-E5B5BBF5572C}" type="presParOf" srcId="{D1753D68-464B-4954-BD58-2E76FAB5CDDC}" destId="{216A7785-7706-4FD5-A24A-FF1642E88996}" srcOrd="0" destOrd="0" presId="urn:microsoft.com/office/officeart/2005/8/layout/hierarchy1"/>
    <dgm:cxn modelId="{6D00EE14-7DE3-4D5C-AA9C-4385F16DD28C}" type="presParOf" srcId="{216A7785-7706-4FD5-A24A-FF1642E88996}" destId="{3BBC424F-A424-4352-B9D5-FA41C6C40DD9}" srcOrd="0" destOrd="0" presId="urn:microsoft.com/office/officeart/2005/8/layout/hierarchy1"/>
    <dgm:cxn modelId="{8C737EE1-D8C7-4ADF-8362-D5DD50575A16}" type="presParOf" srcId="{216A7785-7706-4FD5-A24A-FF1642E88996}" destId="{4927D1E3-22E2-4BFC-B050-C38AF0D0D256}" srcOrd="1" destOrd="0" presId="urn:microsoft.com/office/officeart/2005/8/layout/hierarchy1"/>
    <dgm:cxn modelId="{CA39BB62-C40B-459C-8F9F-1055590A958F}" type="presParOf" srcId="{D1753D68-464B-4954-BD58-2E76FAB5CDDC}" destId="{F758AB7C-BEB7-423D-906E-119DB2233B32}" srcOrd="1" destOrd="0" presId="urn:microsoft.com/office/officeart/2005/8/layout/hierarchy1"/>
    <dgm:cxn modelId="{A90AF7D5-1309-4FAC-B9EB-5BFBB21D9F67}" type="presParOf" srcId="{F758AB7C-BEB7-423D-906E-119DB2233B32}" destId="{8E5ACF4B-F1F9-4FA4-864F-2A322DC0B6DE}" srcOrd="0" destOrd="0" presId="urn:microsoft.com/office/officeart/2005/8/layout/hierarchy1"/>
    <dgm:cxn modelId="{112C6B6F-E95D-427E-924C-53F0C612550E}" type="presParOf" srcId="{F758AB7C-BEB7-423D-906E-119DB2233B32}" destId="{D7D8CA0C-9FC2-4ADF-9301-D64BE9190F2D}" srcOrd="1" destOrd="0" presId="urn:microsoft.com/office/officeart/2005/8/layout/hierarchy1"/>
    <dgm:cxn modelId="{A52169A7-2297-4896-B271-18D759BC0561}" type="presParOf" srcId="{D7D8CA0C-9FC2-4ADF-9301-D64BE9190F2D}" destId="{B9A48EAF-5413-4DEE-8EB0-D552F5BAF5A0}" srcOrd="0" destOrd="0" presId="urn:microsoft.com/office/officeart/2005/8/layout/hierarchy1"/>
    <dgm:cxn modelId="{F55A62C6-A29F-47B6-BADC-DE427068B467}" type="presParOf" srcId="{B9A48EAF-5413-4DEE-8EB0-D552F5BAF5A0}" destId="{C2A105A7-BF55-468B-BAC9-913033806B20}" srcOrd="0" destOrd="0" presId="urn:microsoft.com/office/officeart/2005/8/layout/hierarchy1"/>
    <dgm:cxn modelId="{CDC9751F-5A7D-4447-847C-484F67941B3A}" type="presParOf" srcId="{B9A48EAF-5413-4DEE-8EB0-D552F5BAF5A0}" destId="{179F936A-ECE5-4C5B-BF29-414A2650A497}" srcOrd="1" destOrd="0" presId="urn:microsoft.com/office/officeart/2005/8/layout/hierarchy1"/>
    <dgm:cxn modelId="{FD3863D7-2E7F-443A-910B-D660D7BA2D22}" type="presParOf" srcId="{D7D8CA0C-9FC2-4ADF-9301-D64BE9190F2D}" destId="{385EAB1B-ED5D-49AE-84E1-92A8950A9E7F}"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5ACF4B-F1F9-4FA4-864F-2A322DC0B6DE}">
      <dsp:nvSpPr>
        <dsp:cNvPr id="0" name=""/>
        <dsp:cNvSpPr/>
      </dsp:nvSpPr>
      <dsp:spPr>
        <a:xfrm>
          <a:off x="6591427" y="2094192"/>
          <a:ext cx="91440" cy="241675"/>
        </a:xfrm>
        <a:custGeom>
          <a:avLst/>
          <a:gdLst/>
          <a:ahLst/>
          <a:cxnLst/>
          <a:rect l="0" t="0" r="0" b="0"/>
          <a:pathLst>
            <a:path>
              <a:moveTo>
                <a:pt x="45720" y="0"/>
              </a:moveTo>
              <a:lnTo>
                <a:pt x="45720" y="241675"/>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A50C62-2814-4E2B-9A4F-C27B04202420}">
      <dsp:nvSpPr>
        <dsp:cNvPr id="0" name=""/>
        <dsp:cNvSpPr/>
      </dsp:nvSpPr>
      <dsp:spPr>
        <a:xfrm>
          <a:off x="4798094" y="1324847"/>
          <a:ext cx="1839052" cy="241675"/>
        </a:xfrm>
        <a:custGeom>
          <a:avLst/>
          <a:gdLst/>
          <a:ahLst/>
          <a:cxnLst/>
          <a:rect l="0" t="0" r="0" b="0"/>
          <a:pathLst>
            <a:path>
              <a:moveTo>
                <a:pt x="0" y="0"/>
              </a:moveTo>
              <a:lnTo>
                <a:pt x="0" y="164694"/>
              </a:lnTo>
              <a:lnTo>
                <a:pt x="1839052" y="164694"/>
              </a:lnTo>
              <a:lnTo>
                <a:pt x="1839052" y="241675"/>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B2EE110-FEEF-4B6D-AAC4-460C455250A2}">
      <dsp:nvSpPr>
        <dsp:cNvPr id="0" name=""/>
        <dsp:cNvSpPr/>
      </dsp:nvSpPr>
      <dsp:spPr>
        <a:xfrm>
          <a:off x="4482495" y="2863536"/>
          <a:ext cx="1015636" cy="241675"/>
        </a:xfrm>
        <a:custGeom>
          <a:avLst/>
          <a:gdLst/>
          <a:ahLst/>
          <a:cxnLst/>
          <a:rect l="0" t="0" r="0" b="0"/>
          <a:pathLst>
            <a:path>
              <a:moveTo>
                <a:pt x="0" y="0"/>
              </a:moveTo>
              <a:lnTo>
                <a:pt x="0" y="164694"/>
              </a:lnTo>
              <a:lnTo>
                <a:pt x="1015636" y="164694"/>
              </a:lnTo>
              <a:lnTo>
                <a:pt x="1015636" y="24167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9D71DE-1218-42E0-8F87-10BC92897CCE}">
      <dsp:nvSpPr>
        <dsp:cNvPr id="0" name=""/>
        <dsp:cNvSpPr/>
      </dsp:nvSpPr>
      <dsp:spPr>
        <a:xfrm>
          <a:off x="4436775" y="2863536"/>
          <a:ext cx="91440" cy="241675"/>
        </a:xfrm>
        <a:custGeom>
          <a:avLst/>
          <a:gdLst/>
          <a:ahLst/>
          <a:cxnLst/>
          <a:rect l="0" t="0" r="0" b="0"/>
          <a:pathLst>
            <a:path>
              <a:moveTo>
                <a:pt x="45720" y="0"/>
              </a:moveTo>
              <a:lnTo>
                <a:pt x="45720" y="24167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6194857-F7FE-464F-873B-29B3F40DA915}">
      <dsp:nvSpPr>
        <dsp:cNvPr id="0" name=""/>
        <dsp:cNvSpPr/>
      </dsp:nvSpPr>
      <dsp:spPr>
        <a:xfrm>
          <a:off x="3466859" y="2863536"/>
          <a:ext cx="1015636" cy="241675"/>
        </a:xfrm>
        <a:custGeom>
          <a:avLst/>
          <a:gdLst/>
          <a:ahLst/>
          <a:cxnLst/>
          <a:rect l="0" t="0" r="0" b="0"/>
          <a:pathLst>
            <a:path>
              <a:moveTo>
                <a:pt x="1015636" y="0"/>
              </a:moveTo>
              <a:lnTo>
                <a:pt x="1015636" y="164694"/>
              </a:lnTo>
              <a:lnTo>
                <a:pt x="0" y="164694"/>
              </a:lnTo>
              <a:lnTo>
                <a:pt x="0" y="24167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73C62BD-7ACE-46C8-9E14-576F453DCB89}">
      <dsp:nvSpPr>
        <dsp:cNvPr id="0" name=""/>
        <dsp:cNvSpPr/>
      </dsp:nvSpPr>
      <dsp:spPr>
        <a:xfrm>
          <a:off x="2959041" y="2094192"/>
          <a:ext cx="1523454" cy="241675"/>
        </a:xfrm>
        <a:custGeom>
          <a:avLst/>
          <a:gdLst/>
          <a:ahLst/>
          <a:cxnLst/>
          <a:rect l="0" t="0" r="0" b="0"/>
          <a:pathLst>
            <a:path>
              <a:moveTo>
                <a:pt x="0" y="0"/>
              </a:moveTo>
              <a:lnTo>
                <a:pt x="0" y="164694"/>
              </a:lnTo>
              <a:lnTo>
                <a:pt x="1523454" y="164694"/>
              </a:lnTo>
              <a:lnTo>
                <a:pt x="1523454" y="241675"/>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429D39A-88F4-4F49-A9B9-E5EF44D43BDA}">
      <dsp:nvSpPr>
        <dsp:cNvPr id="0" name=""/>
        <dsp:cNvSpPr/>
      </dsp:nvSpPr>
      <dsp:spPr>
        <a:xfrm>
          <a:off x="1435587" y="2863536"/>
          <a:ext cx="1041870" cy="229454"/>
        </a:xfrm>
        <a:custGeom>
          <a:avLst/>
          <a:gdLst/>
          <a:ahLst/>
          <a:cxnLst/>
          <a:rect l="0" t="0" r="0" b="0"/>
          <a:pathLst>
            <a:path>
              <a:moveTo>
                <a:pt x="0" y="0"/>
              </a:moveTo>
              <a:lnTo>
                <a:pt x="0" y="152473"/>
              </a:lnTo>
              <a:lnTo>
                <a:pt x="1041870" y="152473"/>
              </a:lnTo>
              <a:lnTo>
                <a:pt x="1041870" y="229454"/>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A7A7C23-3B1C-4E4D-A70D-93C34DB4203B}">
      <dsp:nvSpPr>
        <dsp:cNvPr id="0" name=""/>
        <dsp:cNvSpPr/>
      </dsp:nvSpPr>
      <dsp:spPr>
        <a:xfrm>
          <a:off x="1389867" y="2863536"/>
          <a:ext cx="91440" cy="241675"/>
        </a:xfrm>
        <a:custGeom>
          <a:avLst/>
          <a:gdLst/>
          <a:ahLst/>
          <a:cxnLst/>
          <a:rect l="0" t="0" r="0" b="0"/>
          <a:pathLst>
            <a:path>
              <a:moveTo>
                <a:pt x="45720" y="0"/>
              </a:moveTo>
              <a:lnTo>
                <a:pt x="45720" y="24167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4907463-BEE1-48D6-ADAD-2163F8D5F5DA}">
      <dsp:nvSpPr>
        <dsp:cNvPr id="0" name=""/>
        <dsp:cNvSpPr/>
      </dsp:nvSpPr>
      <dsp:spPr>
        <a:xfrm>
          <a:off x="419950" y="2863536"/>
          <a:ext cx="1015636" cy="241675"/>
        </a:xfrm>
        <a:custGeom>
          <a:avLst/>
          <a:gdLst/>
          <a:ahLst/>
          <a:cxnLst/>
          <a:rect l="0" t="0" r="0" b="0"/>
          <a:pathLst>
            <a:path>
              <a:moveTo>
                <a:pt x="1015636" y="0"/>
              </a:moveTo>
              <a:lnTo>
                <a:pt x="1015636" y="164694"/>
              </a:lnTo>
              <a:lnTo>
                <a:pt x="0" y="164694"/>
              </a:lnTo>
              <a:lnTo>
                <a:pt x="0" y="241675"/>
              </a:lnTo>
            </a:path>
          </a:pathLst>
        </a:cu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8D3FCD5-F091-4241-8CF4-A93BDA072590}">
      <dsp:nvSpPr>
        <dsp:cNvPr id="0" name=""/>
        <dsp:cNvSpPr/>
      </dsp:nvSpPr>
      <dsp:spPr>
        <a:xfrm>
          <a:off x="1435587" y="2094192"/>
          <a:ext cx="1523454" cy="241675"/>
        </a:xfrm>
        <a:custGeom>
          <a:avLst/>
          <a:gdLst/>
          <a:ahLst/>
          <a:cxnLst/>
          <a:rect l="0" t="0" r="0" b="0"/>
          <a:pathLst>
            <a:path>
              <a:moveTo>
                <a:pt x="1523454" y="0"/>
              </a:moveTo>
              <a:lnTo>
                <a:pt x="1523454" y="164694"/>
              </a:lnTo>
              <a:lnTo>
                <a:pt x="0" y="164694"/>
              </a:lnTo>
              <a:lnTo>
                <a:pt x="0" y="241675"/>
              </a:lnTo>
            </a:path>
          </a:pathLst>
        </a:custGeom>
        <a:noFill/>
        <a:ln w="25400" cap="flat" cmpd="sng" algn="ctr">
          <a:solidFill>
            <a:schemeClr val="accent1">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DE8DD8A-1990-4F88-813C-5A70F7D4A6A5}">
      <dsp:nvSpPr>
        <dsp:cNvPr id="0" name=""/>
        <dsp:cNvSpPr/>
      </dsp:nvSpPr>
      <dsp:spPr>
        <a:xfrm>
          <a:off x="2959041" y="1324847"/>
          <a:ext cx="1839052" cy="241675"/>
        </a:xfrm>
        <a:custGeom>
          <a:avLst/>
          <a:gdLst/>
          <a:ahLst/>
          <a:cxnLst/>
          <a:rect l="0" t="0" r="0" b="0"/>
          <a:pathLst>
            <a:path>
              <a:moveTo>
                <a:pt x="1839052" y="0"/>
              </a:moveTo>
              <a:lnTo>
                <a:pt x="1839052" y="164694"/>
              </a:lnTo>
              <a:lnTo>
                <a:pt x="0" y="164694"/>
              </a:lnTo>
              <a:lnTo>
                <a:pt x="0" y="241675"/>
              </a:lnTo>
            </a:path>
          </a:pathLst>
        </a:custGeom>
        <a:noFill/>
        <a:ln w="25400" cap="flat" cmpd="sng" algn="ctr">
          <a:solidFill>
            <a:schemeClr val="accent6">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8E36BE3-71A3-4969-B7D6-C67D40F91995}">
      <dsp:nvSpPr>
        <dsp:cNvPr id="0" name=""/>
        <dsp:cNvSpPr/>
      </dsp:nvSpPr>
      <dsp:spPr>
        <a:xfrm>
          <a:off x="4382606" y="797178"/>
          <a:ext cx="830975" cy="527669"/>
        </a:xfrm>
        <a:prstGeom prst="roundRect">
          <a:avLst>
            <a:gd name="adj" fmla="val 10000"/>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78CD2AFA-50D8-48FF-A8DF-CC4BA1F71C05}">
      <dsp:nvSpPr>
        <dsp:cNvPr id="0" name=""/>
        <dsp:cNvSpPr/>
      </dsp:nvSpPr>
      <dsp:spPr>
        <a:xfrm>
          <a:off x="4474937" y="884892"/>
          <a:ext cx="830975" cy="527669"/>
        </a:xfrm>
        <a:prstGeom prst="roundRect">
          <a:avLst>
            <a:gd name="adj" fmla="val 10000"/>
          </a:avLst>
        </a:prstGeom>
        <a:solidFill>
          <a:schemeClr val="lt1">
            <a:alpha val="90000"/>
            <a:hueOff val="0"/>
            <a:satOff val="0"/>
            <a:lumOff val="0"/>
            <a:alphaOff val="0"/>
          </a:schemeClr>
        </a:solidFill>
        <a:ln w="9525" cap="flat" cmpd="sng" algn="ctr">
          <a:solidFill>
            <a:schemeClr val="accent4">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smtClean="0"/>
            <a:t>Digital TV Nutzer</a:t>
          </a:r>
          <a:endParaRPr lang="de-CH" sz="900" kern="1200" dirty="0"/>
        </a:p>
      </dsp:txBody>
      <dsp:txXfrm>
        <a:off x="4490392" y="900347"/>
        <a:ext cx="800065" cy="496759"/>
      </dsp:txXfrm>
    </dsp:sp>
    <dsp:sp modelId="{C41F8BF6-47CB-43F9-B75B-CBC7FC0656B2}">
      <dsp:nvSpPr>
        <dsp:cNvPr id="0" name=""/>
        <dsp:cNvSpPr/>
      </dsp:nvSpPr>
      <dsp:spPr>
        <a:xfrm>
          <a:off x="2543553" y="1566523"/>
          <a:ext cx="830975" cy="527669"/>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310CA40-DEE4-456D-827C-4FFB325D4D2B}">
      <dsp:nvSpPr>
        <dsp:cNvPr id="0" name=""/>
        <dsp:cNvSpPr/>
      </dsp:nvSpPr>
      <dsp:spPr>
        <a:xfrm>
          <a:off x="2635884" y="1654237"/>
          <a:ext cx="830975" cy="527669"/>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smtClean="0"/>
            <a:t>Direkt adressierbar</a:t>
          </a:r>
          <a:endParaRPr lang="de-CH" sz="900" kern="1200" dirty="0"/>
        </a:p>
      </dsp:txBody>
      <dsp:txXfrm>
        <a:off x="2651339" y="1669692"/>
        <a:ext cx="800065" cy="496759"/>
      </dsp:txXfrm>
    </dsp:sp>
    <dsp:sp modelId="{66DD082F-5322-4624-9622-A0BCFCA3383F}">
      <dsp:nvSpPr>
        <dsp:cNvPr id="0" name=""/>
        <dsp:cNvSpPr/>
      </dsp:nvSpPr>
      <dsp:spPr>
        <a:xfrm>
          <a:off x="1020099" y="2335867"/>
          <a:ext cx="830975" cy="527669"/>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2DC9885C-FEC3-4F26-B819-2E089CD8E9C5}">
      <dsp:nvSpPr>
        <dsp:cNvPr id="0" name=""/>
        <dsp:cNvSpPr/>
      </dsp:nvSpPr>
      <dsp:spPr>
        <a:xfrm>
          <a:off x="1112430" y="2423581"/>
          <a:ext cx="830975" cy="52766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smtClean="0"/>
            <a:t>Receiver identifizierbar</a:t>
          </a:r>
          <a:endParaRPr lang="de-CH" sz="900" kern="1200" dirty="0"/>
        </a:p>
      </dsp:txBody>
      <dsp:txXfrm>
        <a:off x="1127885" y="2439036"/>
        <a:ext cx="800065" cy="496759"/>
      </dsp:txXfrm>
    </dsp:sp>
    <dsp:sp modelId="{BB90E43F-728F-41FC-B1F6-35FA801F4DAD}">
      <dsp:nvSpPr>
        <dsp:cNvPr id="0" name=""/>
        <dsp:cNvSpPr/>
      </dsp:nvSpPr>
      <dsp:spPr>
        <a:xfrm>
          <a:off x="4463" y="3105211"/>
          <a:ext cx="830975" cy="527669"/>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C536B303-D4D0-4434-89F7-42EA926E69A3}">
      <dsp:nvSpPr>
        <dsp:cNvPr id="0" name=""/>
        <dsp:cNvSpPr/>
      </dsp:nvSpPr>
      <dsp:spPr>
        <a:xfrm>
          <a:off x="96793" y="3192926"/>
          <a:ext cx="830975" cy="527669"/>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smtClean="0"/>
            <a:t>Verte!</a:t>
          </a:r>
          <a:endParaRPr lang="de-CH" sz="900" kern="1200" dirty="0"/>
        </a:p>
      </dsp:txBody>
      <dsp:txXfrm>
        <a:off x="112248" y="3208381"/>
        <a:ext cx="800065" cy="496759"/>
      </dsp:txXfrm>
    </dsp:sp>
    <dsp:sp modelId="{7CB82DF7-6A28-4991-B0D0-AEF08A0EBE37}">
      <dsp:nvSpPr>
        <dsp:cNvPr id="0" name=""/>
        <dsp:cNvSpPr/>
      </dsp:nvSpPr>
      <dsp:spPr>
        <a:xfrm>
          <a:off x="1020099" y="3105211"/>
          <a:ext cx="830975" cy="527669"/>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3673BFB9-53A0-4A2D-9F5B-4F9473E0E994}">
      <dsp:nvSpPr>
        <dsp:cNvPr id="0" name=""/>
        <dsp:cNvSpPr/>
      </dsp:nvSpPr>
      <dsp:spPr>
        <a:xfrm>
          <a:off x="1112430" y="3192926"/>
          <a:ext cx="830975" cy="527669"/>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err="1" smtClean="0"/>
            <a:t>Kaon</a:t>
          </a:r>
          <a:r>
            <a:rPr lang="de-CH" sz="900" kern="1200" dirty="0" smtClean="0"/>
            <a:t> 700</a:t>
          </a:r>
        </a:p>
        <a:p>
          <a:pPr lvl="0" algn="ctr" defTabSz="400050">
            <a:lnSpc>
              <a:spcPct val="90000"/>
            </a:lnSpc>
            <a:spcBef>
              <a:spcPct val="0"/>
            </a:spcBef>
            <a:spcAft>
              <a:spcPct val="35000"/>
            </a:spcAft>
          </a:pPr>
          <a:r>
            <a:rPr lang="de-CH" sz="900" kern="1200" dirty="0" smtClean="0"/>
            <a:t>(Pairing)</a:t>
          </a:r>
          <a:endParaRPr lang="de-CH" sz="900" kern="1200" dirty="0"/>
        </a:p>
      </dsp:txBody>
      <dsp:txXfrm>
        <a:off x="1127885" y="3208381"/>
        <a:ext cx="800065" cy="496759"/>
      </dsp:txXfrm>
    </dsp:sp>
    <dsp:sp modelId="{F30E226F-3405-46ED-8999-5B63C63B5720}">
      <dsp:nvSpPr>
        <dsp:cNvPr id="0" name=""/>
        <dsp:cNvSpPr/>
      </dsp:nvSpPr>
      <dsp:spPr>
        <a:xfrm>
          <a:off x="2061969" y="3092991"/>
          <a:ext cx="830975" cy="527669"/>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8CC0E542-2F49-4FCE-83A3-51A9D568643F}">
      <dsp:nvSpPr>
        <dsp:cNvPr id="0" name=""/>
        <dsp:cNvSpPr/>
      </dsp:nvSpPr>
      <dsp:spPr>
        <a:xfrm>
          <a:off x="2154300" y="3180705"/>
          <a:ext cx="830975" cy="527669"/>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smtClean="0"/>
            <a:t>CI+ Modul</a:t>
          </a:r>
        </a:p>
        <a:p>
          <a:pPr lvl="0" algn="ctr" defTabSz="400050">
            <a:lnSpc>
              <a:spcPct val="90000"/>
            </a:lnSpc>
            <a:spcBef>
              <a:spcPct val="0"/>
            </a:spcBef>
            <a:spcAft>
              <a:spcPct val="35000"/>
            </a:spcAft>
          </a:pPr>
          <a:r>
            <a:rPr lang="de-CH" sz="900" kern="1200" dirty="0" smtClean="0"/>
            <a:t>(Pairing)</a:t>
          </a:r>
          <a:endParaRPr lang="de-CH" sz="900" kern="1200" dirty="0"/>
        </a:p>
      </dsp:txBody>
      <dsp:txXfrm>
        <a:off x="2169755" y="3196160"/>
        <a:ext cx="800065" cy="496759"/>
      </dsp:txXfrm>
    </dsp:sp>
    <dsp:sp modelId="{0B71C7D2-DFAE-4E1D-8550-B7232362D21F}">
      <dsp:nvSpPr>
        <dsp:cNvPr id="0" name=""/>
        <dsp:cNvSpPr/>
      </dsp:nvSpPr>
      <dsp:spPr>
        <a:xfrm>
          <a:off x="4067008" y="2335867"/>
          <a:ext cx="830975" cy="527669"/>
        </a:xfrm>
        <a:prstGeom prst="roundRect">
          <a:avLst>
            <a:gd name="adj" fmla="val 10000"/>
          </a:avLst>
        </a:prstGeom>
        <a:solidFill>
          <a:schemeClr val="accent1">
            <a:lumMod val="40000"/>
            <a:lumOff val="6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BAB0134F-3A72-434C-B6CA-781D45060FC0}">
      <dsp:nvSpPr>
        <dsp:cNvPr id="0" name=""/>
        <dsp:cNvSpPr/>
      </dsp:nvSpPr>
      <dsp:spPr>
        <a:xfrm>
          <a:off x="4159338" y="2423581"/>
          <a:ext cx="830975" cy="52766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smtClean="0"/>
            <a:t>Receiver nicht identifizierbar</a:t>
          </a:r>
          <a:endParaRPr lang="de-CH" sz="900" kern="1200" dirty="0"/>
        </a:p>
      </dsp:txBody>
      <dsp:txXfrm>
        <a:off x="4174793" y="2439036"/>
        <a:ext cx="800065" cy="496759"/>
      </dsp:txXfrm>
    </dsp:sp>
    <dsp:sp modelId="{0D99042D-2058-492A-863C-92CCE215A59A}">
      <dsp:nvSpPr>
        <dsp:cNvPr id="0" name=""/>
        <dsp:cNvSpPr/>
      </dsp:nvSpPr>
      <dsp:spPr>
        <a:xfrm>
          <a:off x="3051372" y="3105211"/>
          <a:ext cx="830975" cy="527669"/>
        </a:xfrm>
        <a:prstGeom prst="roundRect">
          <a:avLst>
            <a:gd name="adj" fmla="val 10000"/>
          </a:avLst>
        </a:prstGeom>
        <a:solidFill>
          <a:srgbClr val="00B050"/>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901CEDBA-6712-4040-A4AB-A9F965986499}">
      <dsp:nvSpPr>
        <dsp:cNvPr id="0" name=""/>
        <dsp:cNvSpPr/>
      </dsp:nvSpPr>
      <dsp:spPr>
        <a:xfrm>
          <a:off x="3143702" y="3192926"/>
          <a:ext cx="830975" cy="527669"/>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smtClean="0"/>
            <a:t>Alte QL STB</a:t>
          </a:r>
          <a:endParaRPr lang="de-CH" sz="900" kern="1200" dirty="0"/>
        </a:p>
      </dsp:txBody>
      <dsp:txXfrm>
        <a:off x="3159157" y="3208381"/>
        <a:ext cx="800065" cy="496759"/>
      </dsp:txXfrm>
    </dsp:sp>
    <dsp:sp modelId="{374D5ECB-AF56-46B0-81C2-221A1A57A7C0}">
      <dsp:nvSpPr>
        <dsp:cNvPr id="0" name=""/>
        <dsp:cNvSpPr/>
      </dsp:nvSpPr>
      <dsp:spPr>
        <a:xfrm>
          <a:off x="4067008" y="3105211"/>
          <a:ext cx="830975" cy="527669"/>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361E5FF-AF31-405F-B0E1-EC8E435855D1}">
      <dsp:nvSpPr>
        <dsp:cNvPr id="0" name=""/>
        <dsp:cNvSpPr/>
      </dsp:nvSpPr>
      <dsp:spPr>
        <a:xfrm>
          <a:off x="4159338" y="3192926"/>
          <a:ext cx="830975" cy="527669"/>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smtClean="0"/>
            <a:t>Fremde STB</a:t>
          </a:r>
          <a:endParaRPr lang="de-CH" sz="900" kern="1200" dirty="0"/>
        </a:p>
      </dsp:txBody>
      <dsp:txXfrm>
        <a:off x="4174793" y="3208381"/>
        <a:ext cx="800065" cy="496759"/>
      </dsp:txXfrm>
    </dsp:sp>
    <dsp:sp modelId="{028AC16A-232F-4644-83C1-04DF0E745EEC}">
      <dsp:nvSpPr>
        <dsp:cNvPr id="0" name=""/>
        <dsp:cNvSpPr/>
      </dsp:nvSpPr>
      <dsp:spPr>
        <a:xfrm>
          <a:off x="5082644" y="3105211"/>
          <a:ext cx="830975" cy="527669"/>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6069D71C-9042-4B6F-BA86-6E2EDAD07460}">
      <dsp:nvSpPr>
        <dsp:cNvPr id="0" name=""/>
        <dsp:cNvSpPr/>
      </dsp:nvSpPr>
      <dsp:spPr>
        <a:xfrm>
          <a:off x="5174975" y="3192926"/>
          <a:ext cx="830975" cy="527669"/>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smtClean="0"/>
            <a:t>CA-Module</a:t>
          </a:r>
          <a:endParaRPr lang="de-CH" sz="900" kern="1200" dirty="0"/>
        </a:p>
      </dsp:txBody>
      <dsp:txXfrm>
        <a:off x="5190430" y="3208381"/>
        <a:ext cx="800065" cy="496759"/>
      </dsp:txXfrm>
    </dsp:sp>
    <dsp:sp modelId="{3BBC424F-A424-4352-B9D5-FA41C6C40DD9}">
      <dsp:nvSpPr>
        <dsp:cNvPr id="0" name=""/>
        <dsp:cNvSpPr/>
      </dsp:nvSpPr>
      <dsp:spPr>
        <a:xfrm>
          <a:off x="6221659" y="1566523"/>
          <a:ext cx="830975" cy="527669"/>
        </a:xfrm>
        <a:prstGeom prst="roundRect">
          <a:avLst>
            <a:gd name="adj" fmla="val 10000"/>
          </a:avLst>
        </a:prstGeom>
        <a:gradFill rotWithShape="0">
          <a:gsLst>
            <a:gs pos="0">
              <a:schemeClr val="accent6">
                <a:hueOff val="0"/>
                <a:satOff val="0"/>
                <a:lumOff val="0"/>
                <a:alphaOff val="0"/>
                <a:shade val="51000"/>
                <a:satMod val="130000"/>
              </a:schemeClr>
            </a:gs>
            <a:gs pos="80000">
              <a:schemeClr val="accent6">
                <a:hueOff val="0"/>
                <a:satOff val="0"/>
                <a:lumOff val="0"/>
                <a:alphaOff val="0"/>
                <a:shade val="93000"/>
                <a:satMod val="130000"/>
              </a:schemeClr>
            </a:gs>
            <a:gs pos="100000">
              <a:schemeClr val="accent6">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4927D1E3-22E2-4BFC-B050-C38AF0D0D256}">
      <dsp:nvSpPr>
        <dsp:cNvPr id="0" name=""/>
        <dsp:cNvSpPr/>
      </dsp:nvSpPr>
      <dsp:spPr>
        <a:xfrm>
          <a:off x="6313990" y="1654237"/>
          <a:ext cx="830975" cy="527669"/>
        </a:xfrm>
        <a:prstGeom prst="roundRect">
          <a:avLst>
            <a:gd name="adj" fmla="val 10000"/>
          </a:avLst>
        </a:prstGeom>
        <a:solidFill>
          <a:schemeClr val="lt1">
            <a:alpha val="90000"/>
            <a:hueOff val="0"/>
            <a:satOff val="0"/>
            <a:lumOff val="0"/>
            <a:alphaOff val="0"/>
          </a:schemeClr>
        </a:solidFill>
        <a:ln w="9525" cap="flat" cmpd="sng" algn="ctr">
          <a:solidFill>
            <a:schemeClr val="accent6">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smtClean="0"/>
            <a:t>Nicht adressierbar</a:t>
          </a:r>
          <a:endParaRPr lang="de-CH" sz="900" kern="1200" dirty="0"/>
        </a:p>
      </dsp:txBody>
      <dsp:txXfrm>
        <a:off x="6329445" y="1669692"/>
        <a:ext cx="800065" cy="496759"/>
      </dsp:txXfrm>
    </dsp:sp>
    <dsp:sp modelId="{C2A105A7-BF55-468B-BAC9-913033806B20}">
      <dsp:nvSpPr>
        <dsp:cNvPr id="0" name=""/>
        <dsp:cNvSpPr/>
      </dsp:nvSpPr>
      <dsp:spPr>
        <a:xfrm flipH="1">
          <a:off x="6098280" y="2335867"/>
          <a:ext cx="1077733" cy="1459759"/>
        </a:xfrm>
        <a:prstGeom prst="roundRect">
          <a:avLst>
            <a:gd name="adj" fmla="val 10000"/>
          </a:avLst>
        </a:prstGeom>
        <a:solidFill>
          <a:schemeClr val="accent2"/>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179F936A-ECE5-4C5B-BF29-414A2650A497}">
      <dsp:nvSpPr>
        <dsp:cNvPr id="0" name=""/>
        <dsp:cNvSpPr/>
      </dsp:nvSpPr>
      <dsp:spPr>
        <a:xfrm flipH="1">
          <a:off x="6190611" y="2423581"/>
          <a:ext cx="1077733" cy="1459759"/>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34290" tIns="34290" rIns="34290" bIns="34290" numCol="1" spcCol="1270" anchor="ctr" anchorCtr="0">
          <a:noAutofit/>
        </a:bodyPr>
        <a:lstStyle/>
        <a:p>
          <a:pPr lvl="0" algn="ctr" defTabSz="400050">
            <a:lnSpc>
              <a:spcPct val="90000"/>
            </a:lnSpc>
            <a:spcBef>
              <a:spcPct val="0"/>
            </a:spcBef>
            <a:spcAft>
              <a:spcPct val="35000"/>
            </a:spcAft>
          </a:pPr>
          <a:r>
            <a:rPr lang="de-CH" sz="900" kern="1200" dirty="0" smtClean="0"/>
            <a:t>DVB-C Tuner</a:t>
          </a:r>
          <a:endParaRPr lang="de-CH" sz="900" kern="1200" dirty="0"/>
        </a:p>
      </dsp:txBody>
      <dsp:txXfrm>
        <a:off x="6222177" y="2455147"/>
        <a:ext cx="1014601" cy="1396627"/>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60" cy="496333"/>
          </a:xfrm>
          <a:prstGeom prst="rect">
            <a:avLst/>
          </a:prstGeom>
        </p:spPr>
        <p:txBody>
          <a:bodyPr vert="horz" lIns="92126" tIns="46063" rIns="92126" bIns="46063" rtlCol="0"/>
          <a:lstStyle>
            <a:lvl1pPr algn="l">
              <a:defRPr sz="1200"/>
            </a:lvl1pPr>
          </a:lstStyle>
          <a:p>
            <a:endParaRPr lang="de-CH"/>
          </a:p>
        </p:txBody>
      </p:sp>
      <p:sp>
        <p:nvSpPr>
          <p:cNvPr id="3" name="Datumsplatzhalter 2"/>
          <p:cNvSpPr>
            <a:spLocks noGrp="1"/>
          </p:cNvSpPr>
          <p:nvPr>
            <p:ph type="dt" sz="quarter" idx="1"/>
          </p:nvPr>
        </p:nvSpPr>
        <p:spPr>
          <a:xfrm>
            <a:off x="3850443" y="0"/>
            <a:ext cx="2945660" cy="496333"/>
          </a:xfrm>
          <a:prstGeom prst="rect">
            <a:avLst/>
          </a:prstGeom>
        </p:spPr>
        <p:txBody>
          <a:bodyPr vert="horz" lIns="92126" tIns="46063" rIns="92126" bIns="46063" rtlCol="0"/>
          <a:lstStyle>
            <a:lvl1pPr algn="r">
              <a:defRPr sz="1200"/>
            </a:lvl1pPr>
          </a:lstStyle>
          <a:p>
            <a:fld id="{D7445941-4FEC-4F2F-AAF4-F3038F523737}" type="datetimeFigureOut">
              <a:rPr lang="de-CH" smtClean="0"/>
              <a:pPr/>
              <a:t>02.05.2014</a:t>
            </a:fld>
            <a:endParaRPr lang="de-CH"/>
          </a:p>
        </p:txBody>
      </p:sp>
      <p:sp>
        <p:nvSpPr>
          <p:cNvPr id="4" name="Fußzeilenplatzhalter 3"/>
          <p:cNvSpPr>
            <a:spLocks noGrp="1"/>
          </p:cNvSpPr>
          <p:nvPr>
            <p:ph type="ftr" sz="quarter" idx="2"/>
          </p:nvPr>
        </p:nvSpPr>
        <p:spPr>
          <a:xfrm>
            <a:off x="0" y="9428582"/>
            <a:ext cx="2945660" cy="496333"/>
          </a:xfrm>
          <a:prstGeom prst="rect">
            <a:avLst/>
          </a:prstGeom>
        </p:spPr>
        <p:txBody>
          <a:bodyPr vert="horz" lIns="92126" tIns="46063" rIns="92126" bIns="46063" rtlCol="0" anchor="b"/>
          <a:lstStyle>
            <a:lvl1pPr algn="l">
              <a:defRPr sz="1200"/>
            </a:lvl1pPr>
          </a:lstStyle>
          <a:p>
            <a:endParaRPr lang="de-CH"/>
          </a:p>
        </p:txBody>
      </p:sp>
      <p:sp>
        <p:nvSpPr>
          <p:cNvPr id="5" name="Foliennummernplatzhalter 4"/>
          <p:cNvSpPr>
            <a:spLocks noGrp="1"/>
          </p:cNvSpPr>
          <p:nvPr>
            <p:ph type="sldNum" sz="quarter" idx="3"/>
          </p:nvPr>
        </p:nvSpPr>
        <p:spPr>
          <a:xfrm>
            <a:off x="3850443" y="9428582"/>
            <a:ext cx="2945660" cy="496333"/>
          </a:xfrm>
          <a:prstGeom prst="rect">
            <a:avLst/>
          </a:prstGeom>
        </p:spPr>
        <p:txBody>
          <a:bodyPr vert="horz" lIns="92126" tIns="46063" rIns="92126" bIns="46063" rtlCol="0" anchor="b"/>
          <a:lstStyle>
            <a:lvl1pPr algn="r">
              <a:defRPr sz="1200"/>
            </a:lvl1pPr>
          </a:lstStyle>
          <a:p>
            <a:fld id="{A9E69EC6-C322-4A1E-B2E4-98A655A4D400}" type="slidenum">
              <a:rPr lang="de-CH" smtClean="0"/>
              <a:pPr/>
              <a:t>‹Nr.›</a:t>
            </a:fld>
            <a:endParaRPr lang="de-CH"/>
          </a:p>
        </p:txBody>
      </p:sp>
    </p:spTree>
    <p:extLst>
      <p:ext uri="{BB962C8B-B14F-4D97-AF65-F5344CB8AC3E}">
        <p14:creationId xmlns:p14="http://schemas.microsoft.com/office/powerpoint/2010/main" val="28417718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60" cy="496333"/>
          </a:xfrm>
          <a:prstGeom prst="rect">
            <a:avLst/>
          </a:prstGeom>
        </p:spPr>
        <p:txBody>
          <a:bodyPr vert="horz" lIns="92126" tIns="46063" rIns="92126" bIns="46063" rtlCol="0"/>
          <a:lstStyle>
            <a:lvl1pPr algn="l">
              <a:defRPr sz="1200"/>
            </a:lvl1pPr>
          </a:lstStyle>
          <a:p>
            <a:endParaRPr lang="de-CH"/>
          </a:p>
        </p:txBody>
      </p:sp>
      <p:sp>
        <p:nvSpPr>
          <p:cNvPr id="3" name="Datumsplatzhalter 2"/>
          <p:cNvSpPr>
            <a:spLocks noGrp="1"/>
          </p:cNvSpPr>
          <p:nvPr>
            <p:ph type="dt" idx="1"/>
          </p:nvPr>
        </p:nvSpPr>
        <p:spPr>
          <a:xfrm>
            <a:off x="3850443" y="0"/>
            <a:ext cx="2945660" cy="496333"/>
          </a:xfrm>
          <a:prstGeom prst="rect">
            <a:avLst/>
          </a:prstGeom>
        </p:spPr>
        <p:txBody>
          <a:bodyPr vert="horz" lIns="92126" tIns="46063" rIns="92126" bIns="46063" rtlCol="0"/>
          <a:lstStyle>
            <a:lvl1pPr algn="r">
              <a:defRPr sz="1200"/>
            </a:lvl1pPr>
          </a:lstStyle>
          <a:p>
            <a:fld id="{A98ECFA9-ABE3-4DF7-BD8E-70D0B337808D}" type="datetimeFigureOut">
              <a:rPr lang="de-CH" smtClean="0"/>
              <a:pPr/>
              <a:t>02.05.2014</a:t>
            </a:fld>
            <a:endParaRPr lang="de-CH"/>
          </a:p>
        </p:txBody>
      </p:sp>
      <p:sp>
        <p:nvSpPr>
          <p:cNvPr id="4" name="Folienbildplatzhalt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2126" tIns="46063" rIns="92126" bIns="46063" rtlCol="0" anchor="ctr"/>
          <a:lstStyle/>
          <a:p>
            <a:endParaRPr lang="de-CH"/>
          </a:p>
        </p:txBody>
      </p:sp>
      <p:sp>
        <p:nvSpPr>
          <p:cNvPr id="5" name="Notizenplatzhalter 4"/>
          <p:cNvSpPr>
            <a:spLocks noGrp="1"/>
          </p:cNvSpPr>
          <p:nvPr>
            <p:ph type="body" sz="quarter" idx="3"/>
          </p:nvPr>
        </p:nvSpPr>
        <p:spPr>
          <a:xfrm>
            <a:off x="679768" y="4715155"/>
            <a:ext cx="5438140" cy="4466987"/>
          </a:xfrm>
          <a:prstGeom prst="rect">
            <a:avLst/>
          </a:prstGeom>
        </p:spPr>
        <p:txBody>
          <a:bodyPr vert="horz" lIns="92126" tIns="46063" rIns="92126" bIns="46063"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a:p>
        </p:txBody>
      </p:sp>
      <p:sp>
        <p:nvSpPr>
          <p:cNvPr id="6" name="Fußzeilenplatzhalter 5"/>
          <p:cNvSpPr>
            <a:spLocks noGrp="1"/>
          </p:cNvSpPr>
          <p:nvPr>
            <p:ph type="ftr" sz="quarter" idx="4"/>
          </p:nvPr>
        </p:nvSpPr>
        <p:spPr>
          <a:xfrm>
            <a:off x="0" y="9428582"/>
            <a:ext cx="2945660" cy="496333"/>
          </a:xfrm>
          <a:prstGeom prst="rect">
            <a:avLst/>
          </a:prstGeom>
        </p:spPr>
        <p:txBody>
          <a:bodyPr vert="horz" lIns="92126" tIns="46063" rIns="92126" bIns="46063" rtlCol="0" anchor="b"/>
          <a:lstStyle>
            <a:lvl1pPr algn="l">
              <a:defRPr sz="1200"/>
            </a:lvl1pPr>
          </a:lstStyle>
          <a:p>
            <a:endParaRPr lang="de-CH"/>
          </a:p>
        </p:txBody>
      </p:sp>
      <p:sp>
        <p:nvSpPr>
          <p:cNvPr id="7" name="Foliennummernplatzhalter 6"/>
          <p:cNvSpPr>
            <a:spLocks noGrp="1"/>
          </p:cNvSpPr>
          <p:nvPr>
            <p:ph type="sldNum" sz="quarter" idx="5"/>
          </p:nvPr>
        </p:nvSpPr>
        <p:spPr>
          <a:xfrm>
            <a:off x="3850443" y="9428582"/>
            <a:ext cx="2945660" cy="496333"/>
          </a:xfrm>
          <a:prstGeom prst="rect">
            <a:avLst/>
          </a:prstGeom>
        </p:spPr>
        <p:txBody>
          <a:bodyPr vert="horz" lIns="92126" tIns="46063" rIns="92126" bIns="46063" rtlCol="0" anchor="b"/>
          <a:lstStyle>
            <a:lvl1pPr algn="r">
              <a:defRPr sz="1200"/>
            </a:lvl1pPr>
          </a:lstStyle>
          <a:p>
            <a:fld id="{46D9B6C2-0583-432A-8328-1E8E4A0B7242}" type="slidenum">
              <a:rPr lang="de-CH" smtClean="0"/>
              <a:pPr/>
              <a:t>‹Nr.›</a:t>
            </a:fld>
            <a:endParaRPr lang="de-CH"/>
          </a:p>
        </p:txBody>
      </p:sp>
    </p:spTree>
    <p:extLst>
      <p:ext uri="{BB962C8B-B14F-4D97-AF65-F5344CB8AC3E}">
        <p14:creationId xmlns:p14="http://schemas.microsoft.com/office/powerpoint/2010/main" val="23282048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46D9B6C2-0583-432A-8328-1E8E4A0B7242}" type="slidenum">
              <a:rPr lang="de-CH" smtClean="0"/>
              <a:pPr/>
              <a:t>10</a:t>
            </a:fld>
            <a:endParaRPr lang="de-CH"/>
          </a:p>
        </p:txBody>
      </p:sp>
    </p:spTree>
    <p:extLst>
      <p:ext uri="{BB962C8B-B14F-4D97-AF65-F5344CB8AC3E}">
        <p14:creationId xmlns:p14="http://schemas.microsoft.com/office/powerpoint/2010/main" val="269407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46D9B6C2-0583-432A-8328-1E8E4A0B7242}" type="slidenum">
              <a:rPr lang="de-CH" smtClean="0"/>
              <a:pPr/>
              <a:t>12</a:t>
            </a:fld>
            <a:endParaRPr lang="de-CH"/>
          </a:p>
        </p:txBody>
      </p:sp>
    </p:spTree>
    <p:extLst>
      <p:ext uri="{BB962C8B-B14F-4D97-AF65-F5344CB8AC3E}">
        <p14:creationId xmlns:p14="http://schemas.microsoft.com/office/powerpoint/2010/main" val="5653622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46D9B6C2-0583-432A-8328-1E8E4A0B7242}" type="slidenum">
              <a:rPr lang="de-CH" smtClean="0"/>
              <a:pPr/>
              <a:t>25</a:t>
            </a:fld>
            <a:endParaRPr lang="de-CH"/>
          </a:p>
        </p:txBody>
      </p:sp>
    </p:spTree>
    <p:extLst>
      <p:ext uri="{BB962C8B-B14F-4D97-AF65-F5344CB8AC3E}">
        <p14:creationId xmlns:p14="http://schemas.microsoft.com/office/powerpoint/2010/main" val="1208481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46D9B6C2-0583-432A-8328-1E8E4A0B7242}" type="slidenum">
              <a:rPr lang="de-CH" smtClean="0"/>
              <a:pPr/>
              <a:t>43</a:t>
            </a:fld>
            <a:endParaRPr lang="de-CH"/>
          </a:p>
        </p:txBody>
      </p:sp>
    </p:spTree>
    <p:extLst>
      <p:ext uri="{BB962C8B-B14F-4D97-AF65-F5344CB8AC3E}">
        <p14:creationId xmlns:p14="http://schemas.microsoft.com/office/powerpoint/2010/main" val="2547933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dirty="0"/>
          </a:p>
        </p:txBody>
      </p:sp>
      <p:sp>
        <p:nvSpPr>
          <p:cNvPr id="4" name="Foliennummernplatzhalter 3"/>
          <p:cNvSpPr>
            <a:spLocks noGrp="1"/>
          </p:cNvSpPr>
          <p:nvPr>
            <p:ph type="sldNum" sz="quarter" idx="10"/>
          </p:nvPr>
        </p:nvSpPr>
        <p:spPr/>
        <p:txBody>
          <a:bodyPr/>
          <a:lstStyle/>
          <a:p>
            <a:fld id="{46D9B6C2-0583-432A-8328-1E8E4A0B7242}" type="slidenum">
              <a:rPr lang="de-CH" smtClean="0"/>
              <a:pPr/>
              <a:t>44</a:t>
            </a:fld>
            <a:endParaRPr lang="de-CH"/>
          </a:p>
        </p:txBody>
      </p:sp>
    </p:spTree>
    <p:extLst>
      <p:ext uri="{BB962C8B-B14F-4D97-AF65-F5344CB8AC3E}">
        <p14:creationId xmlns:p14="http://schemas.microsoft.com/office/powerpoint/2010/main" val="25479334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6" name="Textplatzhalter 5"/>
          <p:cNvSpPr>
            <a:spLocks noGrp="1"/>
          </p:cNvSpPr>
          <p:nvPr>
            <p:ph type="body" sz="quarter" idx="10" hasCustomPrompt="1"/>
          </p:nvPr>
        </p:nvSpPr>
        <p:spPr>
          <a:xfrm>
            <a:off x="1907704" y="1125488"/>
            <a:ext cx="4824635" cy="647328"/>
          </a:xfrm>
        </p:spPr>
        <p:txBody>
          <a:bodyPr/>
          <a:lstStyle>
            <a:lvl1pPr algn="l">
              <a:buNone/>
              <a:defRPr sz="3600" b="1">
                <a:solidFill>
                  <a:schemeClr val="accent3"/>
                </a:solidFill>
              </a:defRPr>
            </a:lvl1pPr>
          </a:lstStyle>
          <a:p>
            <a:pPr lvl="0"/>
            <a:r>
              <a:rPr lang="de-CH" dirty="0" smtClean="0"/>
              <a:t>Präsentations-Titel</a:t>
            </a:r>
            <a:endParaRPr lang="de-CH" dirty="0"/>
          </a:p>
        </p:txBody>
      </p:sp>
      <p:sp>
        <p:nvSpPr>
          <p:cNvPr id="8" name="Textplatzhalter 5"/>
          <p:cNvSpPr>
            <a:spLocks noGrp="1"/>
          </p:cNvSpPr>
          <p:nvPr>
            <p:ph type="body" sz="quarter" idx="11" hasCustomPrompt="1"/>
          </p:nvPr>
        </p:nvSpPr>
        <p:spPr>
          <a:xfrm>
            <a:off x="1907704" y="2204864"/>
            <a:ext cx="4679950" cy="431800"/>
          </a:xfrm>
        </p:spPr>
        <p:txBody>
          <a:bodyPr/>
          <a:lstStyle>
            <a:lvl1pPr algn="l">
              <a:buNone/>
              <a:defRPr sz="2000" b="1" baseline="0">
                <a:solidFill>
                  <a:schemeClr val="accent3"/>
                </a:solidFill>
              </a:defRPr>
            </a:lvl1pPr>
          </a:lstStyle>
          <a:p>
            <a:pPr lvl="0"/>
            <a:r>
              <a:rPr lang="de-CH" dirty="0" smtClean="0"/>
              <a:t>Name des Verfassers</a:t>
            </a:r>
          </a:p>
          <a:p>
            <a:pPr lvl="0"/>
            <a:endParaRPr lang="de-CH" dirty="0"/>
          </a:p>
        </p:txBody>
      </p:sp>
      <p:sp>
        <p:nvSpPr>
          <p:cNvPr id="9" name="Textplatzhalter 5"/>
          <p:cNvSpPr>
            <a:spLocks noGrp="1"/>
          </p:cNvSpPr>
          <p:nvPr>
            <p:ph type="body" sz="quarter" idx="12" hasCustomPrompt="1"/>
          </p:nvPr>
        </p:nvSpPr>
        <p:spPr>
          <a:xfrm>
            <a:off x="1907704" y="2780928"/>
            <a:ext cx="4679950" cy="431800"/>
          </a:xfrm>
        </p:spPr>
        <p:txBody>
          <a:bodyPr/>
          <a:lstStyle>
            <a:lvl1pPr algn="l">
              <a:buNone/>
              <a:defRPr sz="2000" b="1" baseline="0">
                <a:solidFill>
                  <a:schemeClr val="accent3"/>
                </a:solidFill>
              </a:defRPr>
            </a:lvl1pPr>
          </a:lstStyle>
          <a:p>
            <a:pPr lvl="0"/>
            <a:r>
              <a:rPr lang="de-CH" dirty="0" smtClean="0"/>
              <a:t>Datum</a:t>
            </a:r>
          </a:p>
          <a:p>
            <a:pPr lvl="0"/>
            <a:endParaRPr lang="de-CH" dirty="0"/>
          </a:p>
        </p:txBody>
      </p:sp>
      <p:sp>
        <p:nvSpPr>
          <p:cNvPr id="7" name="Ellipse 6"/>
          <p:cNvSpPr/>
          <p:nvPr userDrawn="1"/>
        </p:nvSpPr>
        <p:spPr>
          <a:xfrm>
            <a:off x="7164288" y="5301208"/>
            <a:ext cx="2088232" cy="2088232"/>
          </a:xfrm>
          <a:prstGeom prst="ellipse">
            <a:avLst/>
          </a:prstGeom>
          <a:solidFill>
            <a:schemeClr val="bg1"/>
          </a:solidFill>
          <a:ln>
            <a:noFill/>
          </a:ln>
          <a:effectLst>
            <a:innerShdw blurRad="63500" dist="508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smtClean="0"/>
              <a:t> </a:t>
            </a:r>
            <a:endParaRPr lang="de-CH" dirty="0"/>
          </a:p>
        </p:txBody>
      </p:sp>
      <p:pic>
        <p:nvPicPr>
          <p:cNvPr id="4" name="Grafik 9" descr="QL_Multim_Anschluss_4f_transparent.png"/>
          <p:cNvPicPr>
            <a:picLocks noChangeAspect="1"/>
          </p:cNvPicPr>
          <p:nvPr/>
        </p:nvPicPr>
        <p:blipFill>
          <a:blip r:embed="rId2" cstate="print"/>
          <a:srcRect/>
          <a:stretch>
            <a:fillRect/>
          </a:stretch>
        </p:blipFill>
        <p:spPr bwMode="auto">
          <a:xfrm>
            <a:off x="7380312" y="5949280"/>
            <a:ext cx="1587500" cy="590550"/>
          </a:xfrm>
          <a:prstGeom prst="rect">
            <a:avLst/>
          </a:prstGeom>
          <a:noFill/>
          <a:ln w="9525">
            <a:noFill/>
            <a:miter lim="800000"/>
            <a:headEnd/>
            <a:tailEnd/>
          </a:ln>
        </p:spPr>
      </p:pic>
      <p:pic>
        <p:nvPicPr>
          <p:cNvPr id="10" name="Picture 2"/>
          <p:cNvPicPr>
            <a:picLocks noChangeAspect="1" noChangeArrowheads="1"/>
          </p:cNvPicPr>
          <p:nvPr userDrawn="1"/>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abelle_Entscheid">
    <p:spTree>
      <p:nvGrpSpPr>
        <p:cNvPr id="1" name=""/>
        <p:cNvGrpSpPr/>
        <p:nvPr/>
      </p:nvGrpSpPr>
      <p:grpSpPr>
        <a:xfrm>
          <a:off x="0" y="0"/>
          <a:ext cx="0" cy="0"/>
          <a:chOff x="0" y="0"/>
          <a:chExt cx="0" cy="0"/>
        </a:xfrm>
      </p:grpSpPr>
      <p:sp>
        <p:nvSpPr>
          <p:cNvPr id="9" name="Textplatzhalter 4"/>
          <p:cNvSpPr>
            <a:spLocks noGrp="1"/>
          </p:cNvSpPr>
          <p:nvPr>
            <p:ph type="body" sz="quarter" idx="25" hasCustomPrompt="1"/>
          </p:nvPr>
        </p:nvSpPr>
        <p:spPr>
          <a:xfrm>
            <a:off x="3923928" y="44624"/>
            <a:ext cx="4787875" cy="404813"/>
          </a:xfrm>
        </p:spPr>
        <p:txBody>
          <a:bodyPr/>
          <a:lstStyle>
            <a:lvl1pPr algn="r">
              <a:buNone/>
              <a:defRPr b="1">
                <a:solidFill>
                  <a:srgbClr val="E30613"/>
                </a:solidFill>
              </a:defRPr>
            </a:lvl1pPr>
          </a:lstStyle>
          <a:p>
            <a:pPr lvl="0"/>
            <a:r>
              <a:rPr lang="de-DE" dirty="0" smtClean="0"/>
              <a:t>Überschrift I</a:t>
            </a:r>
          </a:p>
        </p:txBody>
      </p:sp>
      <p:sp>
        <p:nvSpPr>
          <p:cNvPr id="11" name="Textplatzhalter 4"/>
          <p:cNvSpPr>
            <a:spLocks noGrp="1"/>
          </p:cNvSpPr>
          <p:nvPr>
            <p:ph type="body" sz="quarter" idx="15" hasCustomPrompt="1"/>
          </p:nvPr>
        </p:nvSpPr>
        <p:spPr>
          <a:xfrm>
            <a:off x="3923928" y="449288"/>
            <a:ext cx="4787875" cy="404813"/>
          </a:xfrm>
        </p:spPr>
        <p:txBody>
          <a:bodyPr/>
          <a:lstStyle>
            <a:lvl1pPr algn="r">
              <a:buNone/>
              <a:defRPr sz="2000" b="1">
                <a:solidFill>
                  <a:srgbClr val="E30613"/>
                </a:solidFill>
              </a:defRPr>
            </a:lvl1pPr>
          </a:lstStyle>
          <a:p>
            <a:pPr lvl="0"/>
            <a:r>
              <a:rPr lang="de-DE" dirty="0" smtClean="0"/>
              <a:t>Überschrift II</a:t>
            </a:r>
          </a:p>
        </p:txBody>
      </p:sp>
      <p:sp>
        <p:nvSpPr>
          <p:cNvPr id="15" name="Textplatzhalter 8"/>
          <p:cNvSpPr>
            <a:spLocks noGrp="1"/>
          </p:cNvSpPr>
          <p:nvPr>
            <p:ph type="body" sz="quarter" idx="26" hasCustomPrompt="1"/>
          </p:nvPr>
        </p:nvSpPr>
        <p:spPr>
          <a:xfrm>
            <a:off x="323528" y="1052736"/>
            <a:ext cx="8280920"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10" name="Abgerundetes Rechteck 9"/>
          <p:cNvSpPr/>
          <p:nvPr userDrawn="1"/>
        </p:nvSpPr>
        <p:spPr>
          <a:xfrm>
            <a:off x="395485" y="1700808"/>
            <a:ext cx="8208912" cy="334268"/>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Textplatzhalter 12"/>
          <p:cNvSpPr>
            <a:spLocks noGrp="1"/>
          </p:cNvSpPr>
          <p:nvPr>
            <p:ph type="body" sz="quarter" idx="28" hasCustomPrompt="1"/>
          </p:nvPr>
        </p:nvSpPr>
        <p:spPr>
          <a:xfrm>
            <a:off x="395485" y="1700808"/>
            <a:ext cx="8136955" cy="334268"/>
          </a:xfrm>
        </p:spPr>
        <p:txBody>
          <a:bodyPr/>
          <a:lstStyle>
            <a:lvl1pPr>
              <a:buNone/>
              <a:defRPr sz="1800" b="1">
                <a:solidFill>
                  <a:schemeClr val="bg1"/>
                </a:solidFill>
              </a:defRPr>
            </a:lvl1pPr>
          </a:lstStyle>
          <a:p>
            <a:pPr lvl="0"/>
            <a:r>
              <a:rPr lang="de-DE" smtClean="0"/>
              <a:t>Titel</a:t>
            </a:r>
            <a:endParaRPr lang="de-DE" dirty="0" smtClean="0"/>
          </a:p>
          <a:p>
            <a:pPr lvl="0"/>
            <a:endParaRPr lang="de-DE" dirty="0" smtClean="0"/>
          </a:p>
        </p:txBody>
      </p:sp>
      <p:sp>
        <p:nvSpPr>
          <p:cNvPr id="13"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
        <p:nvSpPr>
          <p:cNvPr id="16" name="Tabellenplatzhalter 15"/>
          <p:cNvSpPr>
            <a:spLocks noGrp="1"/>
          </p:cNvSpPr>
          <p:nvPr>
            <p:ph type="tbl" sz="quarter" idx="29"/>
          </p:nvPr>
        </p:nvSpPr>
        <p:spPr>
          <a:xfrm>
            <a:off x="395536" y="2132857"/>
            <a:ext cx="8208962" cy="3672408"/>
          </a:xfrm>
          <a:solidFill>
            <a:schemeClr val="accent3"/>
          </a:solidFill>
        </p:spPr>
        <p:txBody>
          <a:bodyPr/>
          <a:lstStyle>
            <a:lvl1pPr>
              <a:defRPr sz="1800"/>
            </a:lvl1pPr>
          </a:lstStyle>
          <a:p>
            <a:endParaRPr lang="de-CH"/>
          </a:p>
        </p:txBody>
      </p:sp>
      <p:pic>
        <p:nvPicPr>
          <p:cNvPr id="14" name="Grafik 7" descr="icon_abstimmen.jpg"/>
          <p:cNvPicPr>
            <a:picLocks noChangeAspect="1"/>
          </p:cNvPicPr>
          <p:nvPr userDrawn="1"/>
        </p:nvPicPr>
        <p:blipFill>
          <a:blip r:embed="rId2" cstate="print"/>
          <a:srcRect/>
          <a:stretch>
            <a:fillRect/>
          </a:stretch>
        </p:blipFill>
        <p:spPr bwMode="auto">
          <a:xfrm>
            <a:off x="0" y="0"/>
            <a:ext cx="790575" cy="790576"/>
          </a:xfrm>
          <a:prstGeom prst="rect">
            <a:avLst/>
          </a:prstGeom>
          <a:noFill/>
          <a:ln w="9525">
            <a:noFill/>
            <a:miter lim="800000"/>
            <a:headEnd/>
            <a:tailEnd/>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ild_Info">
    <p:spTree>
      <p:nvGrpSpPr>
        <p:cNvPr id="1" name=""/>
        <p:cNvGrpSpPr/>
        <p:nvPr/>
      </p:nvGrpSpPr>
      <p:grpSpPr>
        <a:xfrm>
          <a:off x="0" y="0"/>
          <a:ext cx="0" cy="0"/>
          <a:chOff x="0" y="0"/>
          <a:chExt cx="0" cy="0"/>
        </a:xfrm>
      </p:grpSpPr>
      <p:sp>
        <p:nvSpPr>
          <p:cNvPr id="9" name="Textplatzhalter 4"/>
          <p:cNvSpPr>
            <a:spLocks noGrp="1"/>
          </p:cNvSpPr>
          <p:nvPr>
            <p:ph type="body" sz="quarter" idx="25" hasCustomPrompt="1"/>
          </p:nvPr>
        </p:nvSpPr>
        <p:spPr>
          <a:xfrm>
            <a:off x="3923928" y="44624"/>
            <a:ext cx="4787875" cy="404813"/>
          </a:xfrm>
        </p:spPr>
        <p:txBody>
          <a:bodyPr/>
          <a:lstStyle>
            <a:lvl1pPr algn="r">
              <a:buNone/>
              <a:defRPr b="1">
                <a:solidFill>
                  <a:srgbClr val="E30613"/>
                </a:solidFill>
              </a:defRPr>
            </a:lvl1pPr>
          </a:lstStyle>
          <a:p>
            <a:pPr lvl="0"/>
            <a:r>
              <a:rPr lang="de-DE" dirty="0" smtClean="0"/>
              <a:t>Überschrift I</a:t>
            </a:r>
          </a:p>
        </p:txBody>
      </p:sp>
      <p:sp>
        <p:nvSpPr>
          <p:cNvPr id="11" name="Textplatzhalter 4"/>
          <p:cNvSpPr>
            <a:spLocks noGrp="1"/>
          </p:cNvSpPr>
          <p:nvPr>
            <p:ph type="body" sz="quarter" idx="15" hasCustomPrompt="1"/>
          </p:nvPr>
        </p:nvSpPr>
        <p:spPr>
          <a:xfrm>
            <a:off x="3923928" y="449288"/>
            <a:ext cx="4787875" cy="404813"/>
          </a:xfrm>
        </p:spPr>
        <p:txBody>
          <a:bodyPr/>
          <a:lstStyle>
            <a:lvl1pPr algn="r">
              <a:buNone/>
              <a:defRPr sz="2000" b="1">
                <a:solidFill>
                  <a:srgbClr val="E30613"/>
                </a:solidFill>
              </a:defRPr>
            </a:lvl1pPr>
          </a:lstStyle>
          <a:p>
            <a:pPr lvl="0"/>
            <a:r>
              <a:rPr lang="de-DE" dirty="0" smtClean="0"/>
              <a:t>Überschrift II</a:t>
            </a:r>
          </a:p>
        </p:txBody>
      </p:sp>
      <p:sp>
        <p:nvSpPr>
          <p:cNvPr id="15" name="Textplatzhalter 8"/>
          <p:cNvSpPr>
            <a:spLocks noGrp="1"/>
          </p:cNvSpPr>
          <p:nvPr>
            <p:ph type="body" sz="quarter" idx="26" hasCustomPrompt="1"/>
          </p:nvPr>
        </p:nvSpPr>
        <p:spPr>
          <a:xfrm>
            <a:off x="323528" y="1052736"/>
            <a:ext cx="8208912"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10" name="Abgerundetes Rechteck 9"/>
          <p:cNvSpPr/>
          <p:nvPr userDrawn="1"/>
        </p:nvSpPr>
        <p:spPr>
          <a:xfrm>
            <a:off x="395485" y="1700808"/>
            <a:ext cx="8208912" cy="334268"/>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Textplatzhalter 12"/>
          <p:cNvSpPr>
            <a:spLocks noGrp="1"/>
          </p:cNvSpPr>
          <p:nvPr>
            <p:ph type="body" sz="quarter" idx="28" hasCustomPrompt="1"/>
          </p:nvPr>
        </p:nvSpPr>
        <p:spPr>
          <a:xfrm>
            <a:off x="395485" y="1700808"/>
            <a:ext cx="8136955" cy="334268"/>
          </a:xfrm>
        </p:spPr>
        <p:txBody>
          <a:bodyPr/>
          <a:lstStyle>
            <a:lvl1pPr>
              <a:buNone/>
              <a:defRPr sz="1800" b="1">
                <a:solidFill>
                  <a:schemeClr val="bg1"/>
                </a:solidFill>
              </a:defRPr>
            </a:lvl1pPr>
          </a:lstStyle>
          <a:p>
            <a:pPr lvl="0"/>
            <a:r>
              <a:rPr lang="de-DE" smtClean="0"/>
              <a:t>Titel</a:t>
            </a:r>
            <a:endParaRPr lang="de-DE" dirty="0" smtClean="0"/>
          </a:p>
          <a:p>
            <a:pPr lvl="0"/>
            <a:endParaRPr lang="de-DE" dirty="0" smtClean="0"/>
          </a:p>
        </p:txBody>
      </p:sp>
      <p:sp>
        <p:nvSpPr>
          <p:cNvPr id="13"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pic>
        <p:nvPicPr>
          <p:cNvPr id="17" name="Picture 2" descr="O:\Marketing_Kommunikation\Graphic Design\QuickLine\Logos_Quickline\ICONS\4farbig\icon_info.jpg"/>
          <p:cNvPicPr>
            <a:picLocks noChangeAspect="1" noChangeArrowheads="1"/>
          </p:cNvPicPr>
          <p:nvPr userDrawn="1"/>
        </p:nvPicPr>
        <p:blipFill>
          <a:blip r:embed="rId2" cstate="print"/>
          <a:srcRect/>
          <a:stretch>
            <a:fillRect/>
          </a:stretch>
        </p:blipFill>
        <p:spPr bwMode="auto">
          <a:xfrm>
            <a:off x="0" y="0"/>
            <a:ext cx="792000" cy="792000"/>
          </a:xfrm>
          <a:prstGeom prst="rect">
            <a:avLst/>
          </a:prstGeom>
          <a:noFill/>
          <a:ln w="9525">
            <a:noFill/>
            <a:miter lim="800000"/>
            <a:headEnd/>
            <a:tailEnd/>
          </a:ln>
        </p:spPr>
      </p:pic>
      <p:sp>
        <p:nvSpPr>
          <p:cNvPr id="19" name="Bildplatzhalter 18"/>
          <p:cNvSpPr>
            <a:spLocks noGrp="1"/>
          </p:cNvSpPr>
          <p:nvPr>
            <p:ph type="pic" sz="quarter" idx="30"/>
          </p:nvPr>
        </p:nvSpPr>
        <p:spPr>
          <a:xfrm>
            <a:off x="395536" y="2132856"/>
            <a:ext cx="8136904" cy="3672408"/>
          </a:xfrm>
          <a:solidFill>
            <a:schemeClr val="bg1"/>
          </a:solidFill>
          <a:effectLst>
            <a:outerShdw blurRad="50800" dist="38100" dir="2700000" algn="tl" rotWithShape="0">
              <a:prstClr val="black">
                <a:alpha val="40000"/>
              </a:prstClr>
            </a:outerShdw>
          </a:effectLst>
        </p:spPr>
        <p:txBody>
          <a:bodyPr/>
          <a:lstStyle>
            <a:lvl1pPr>
              <a:defRPr sz="1800"/>
            </a:lvl1pPr>
          </a:lstStyle>
          <a:p>
            <a:endParaRPr lang="de-CH"/>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_Entscheid">
    <p:spTree>
      <p:nvGrpSpPr>
        <p:cNvPr id="1" name=""/>
        <p:cNvGrpSpPr/>
        <p:nvPr/>
      </p:nvGrpSpPr>
      <p:grpSpPr>
        <a:xfrm>
          <a:off x="0" y="0"/>
          <a:ext cx="0" cy="0"/>
          <a:chOff x="0" y="0"/>
          <a:chExt cx="0" cy="0"/>
        </a:xfrm>
      </p:grpSpPr>
      <p:sp>
        <p:nvSpPr>
          <p:cNvPr id="9" name="Textplatzhalter 4"/>
          <p:cNvSpPr>
            <a:spLocks noGrp="1"/>
          </p:cNvSpPr>
          <p:nvPr>
            <p:ph type="body" sz="quarter" idx="25" hasCustomPrompt="1"/>
          </p:nvPr>
        </p:nvSpPr>
        <p:spPr>
          <a:xfrm>
            <a:off x="3923928" y="44624"/>
            <a:ext cx="4787875" cy="404813"/>
          </a:xfrm>
        </p:spPr>
        <p:txBody>
          <a:bodyPr/>
          <a:lstStyle>
            <a:lvl1pPr algn="r">
              <a:buNone/>
              <a:defRPr b="1">
                <a:solidFill>
                  <a:srgbClr val="E30613"/>
                </a:solidFill>
              </a:defRPr>
            </a:lvl1pPr>
          </a:lstStyle>
          <a:p>
            <a:pPr lvl="0"/>
            <a:r>
              <a:rPr lang="de-DE" dirty="0" smtClean="0"/>
              <a:t>Überschrift I</a:t>
            </a:r>
          </a:p>
        </p:txBody>
      </p:sp>
      <p:sp>
        <p:nvSpPr>
          <p:cNvPr id="11" name="Textplatzhalter 4"/>
          <p:cNvSpPr>
            <a:spLocks noGrp="1"/>
          </p:cNvSpPr>
          <p:nvPr>
            <p:ph type="body" sz="quarter" idx="15" hasCustomPrompt="1"/>
          </p:nvPr>
        </p:nvSpPr>
        <p:spPr>
          <a:xfrm>
            <a:off x="3923928" y="449288"/>
            <a:ext cx="4787875" cy="404813"/>
          </a:xfrm>
        </p:spPr>
        <p:txBody>
          <a:bodyPr/>
          <a:lstStyle>
            <a:lvl1pPr algn="r">
              <a:buNone/>
              <a:defRPr sz="2000" b="1">
                <a:solidFill>
                  <a:srgbClr val="E30613"/>
                </a:solidFill>
              </a:defRPr>
            </a:lvl1pPr>
          </a:lstStyle>
          <a:p>
            <a:pPr lvl="0"/>
            <a:r>
              <a:rPr lang="de-DE" dirty="0" smtClean="0"/>
              <a:t>Überschrift II</a:t>
            </a:r>
          </a:p>
        </p:txBody>
      </p:sp>
      <p:sp>
        <p:nvSpPr>
          <p:cNvPr id="15" name="Textplatzhalter 8"/>
          <p:cNvSpPr>
            <a:spLocks noGrp="1"/>
          </p:cNvSpPr>
          <p:nvPr>
            <p:ph type="body" sz="quarter" idx="26" hasCustomPrompt="1"/>
          </p:nvPr>
        </p:nvSpPr>
        <p:spPr>
          <a:xfrm>
            <a:off x="323528" y="1052736"/>
            <a:ext cx="8208912"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10" name="Abgerundetes Rechteck 9"/>
          <p:cNvSpPr/>
          <p:nvPr userDrawn="1"/>
        </p:nvSpPr>
        <p:spPr>
          <a:xfrm>
            <a:off x="395485" y="1700808"/>
            <a:ext cx="8208912" cy="334268"/>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Textplatzhalter 12"/>
          <p:cNvSpPr>
            <a:spLocks noGrp="1"/>
          </p:cNvSpPr>
          <p:nvPr>
            <p:ph type="body" sz="quarter" idx="28" hasCustomPrompt="1"/>
          </p:nvPr>
        </p:nvSpPr>
        <p:spPr>
          <a:xfrm>
            <a:off x="395485" y="1700808"/>
            <a:ext cx="8136955" cy="334268"/>
          </a:xfrm>
        </p:spPr>
        <p:txBody>
          <a:bodyPr/>
          <a:lstStyle>
            <a:lvl1pPr>
              <a:buNone/>
              <a:defRPr sz="1800" b="1">
                <a:solidFill>
                  <a:schemeClr val="bg1"/>
                </a:solidFill>
              </a:defRPr>
            </a:lvl1pPr>
          </a:lstStyle>
          <a:p>
            <a:pPr lvl="0"/>
            <a:r>
              <a:rPr lang="de-DE" smtClean="0"/>
              <a:t>Titel</a:t>
            </a:r>
            <a:endParaRPr lang="de-DE" dirty="0" smtClean="0"/>
          </a:p>
          <a:p>
            <a:pPr lvl="0"/>
            <a:endParaRPr lang="de-DE" dirty="0" smtClean="0"/>
          </a:p>
        </p:txBody>
      </p:sp>
      <p:sp>
        <p:nvSpPr>
          <p:cNvPr id="13"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
        <p:nvSpPr>
          <p:cNvPr id="19" name="Bildplatzhalter 18"/>
          <p:cNvSpPr>
            <a:spLocks noGrp="1"/>
          </p:cNvSpPr>
          <p:nvPr>
            <p:ph type="pic" sz="quarter" idx="30"/>
          </p:nvPr>
        </p:nvSpPr>
        <p:spPr>
          <a:xfrm>
            <a:off x="395536" y="2132856"/>
            <a:ext cx="8136904" cy="3672408"/>
          </a:xfrm>
          <a:solidFill>
            <a:schemeClr val="bg1"/>
          </a:solidFill>
          <a:effectLst>
            <a:outerShdw blurRad="50800" dist="38100" dir="2700000" algn="tl" rotWithShape="0">
              <a:prstClr val="black">
                <a:alpha val="40000"/>
              </a:prstClr>
            </a:outerShdw>
          </a:effectLst>
        </p:spPr>
        <p:txBody>
          <a:bodyPr/>
          <a:lstStyle>
            <a:lvl1pPr>
              <a:defRPr sz="1800"/>
            </a:lvl1pPr>
          </a:lstStyle>
          <a:p>
            <a:endParaRPr lang="de-CH"/>
          </a:p>
        </p:txBody>
      </p:sp>
      <p:pic>
        <p:nvPicPr>
          <p:cNvPr id="14" name="Grafik 7" descr="icon_abstimmen.jpg"/>
          <p:cNvPicPr>
            <a:picLocks noChangeAspect="1"/>
          </p:cNvPicPr>
          <p:nvPr userDrawn="1"/>
        </p:nvPicPr>
        <p:blipFill>
          <a:blip r:embed="rId2" cstate="print"/>
          <a:srcRect/>
          <a:stretch>
            <a:fillRect/>
          </a:stretch>
        </p:blipFill>
        <p:spPr bwMode="auto">
          <a:xfrm>
            <a:off x="0" y="0"/>
            <a:ext cx="790575" cy="790576"/>
          </a:xfrm>
          <a:prstGeom prst="rect">
            <a:avLst/>
          </a:prstGeom>
          <a:noFill/>
          <a:ln w="9525">
            <a:noFill/>
            <a:miter lim="800000"/>
            <a:headEnd/>
            <a:tailEnd/>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 Inhalte_Info">
    <p:spTree>
      <p:nvGrpSpPr>
        <p:cNvPr id="1" name=""/>
        <p:cNvGrpSpPr/>
        <p:nvPr/>
      </p:nvGrpSpPr>
      <p:grpSpPr>
        <a:xfrm>
          <a:off x="0" y="0"/>
          <a:ext cx="0" cy="0"/>
          <a:chOff x="0" y="0"/>
          <a:chExt cx="0" cy="0"/>
        </a:xfrm>
      </p:grpSpPr>
      <p:sp>
        <p:nvSpPr>
          <p:cNvPr id="5" name="Textplatzhalter 4"/>
          <p:cNvSpPr>
            <a:spLocks noGrp="1"/>
          </p:cNvSpPr>
          <p:nvPr>
            <p:ph type="body" sz="quarter" idx="14" hasCustomPrompt="1"/>
          </p:nvPr>
        </p:nvSpPr>
        <p:spPr>
          <a:xfrm>
            <a:off x="3419872" y="44624"/>
            <a:ext cx="5291931" cy="404813"/>
          </a:xfrm>
        </p:spPr>
        <p:txBody>
          <a:bodyPr/>
          <a:lstStyle>
            <a:lvl1pPr algn="r">
              <a:buNone/>
              <a:defRPr b="1">
                <a:solidFill>
                  <a:srgbClr val="E30613"/>
                </a:solidFill>
              </a:defRPr>
            </a:lvl1pPr>
          </a:lstStyle>
          <a:p>
            <a:pPr lvl="0"/>
            <a:r>
              <a:rPr lang="de-DE" dirty="0" smtClean="0"/>
              <a:t>Überschrift I</a:t>
            </a:r>
          </a:p>
        </p:txBody>
      </p:sp>
      <p:sp>
        <p:nvSpPr>
          <p:cNvPr id="7" name="Textplatzhalter 4"/>
          <p:cNvSpPr>
            <a:spLocks noGrp="1"/>
          </p:cNvSpPr>
          <p:nvPr>
            <p:ph type="body" sz="quarter" idx="15" hasCustomPrompt="1"/>
          </p:nvPr>
        </p:nvSpPr>
        <p:spPr>
          <a:xfrm>
            <a:off x="3419872" y="449288"/>
            <a:ext cx="5291931" cy="404813"/>
          </a:xfrm>
        </p:spPr>
        <p:txBody>
          <a:bodyPr/>
          <a:lstStyle>
            <a:lvl1pPr algn="r">
              <a:buNone/>
              <a:defRPr sz="2000" b="1">
                <a:solidFill>
                  <a:srgbClr val="E30613"/>
                </a:solidFill>
              </a:defRPr>
            </a:lvl1pPr>
          </a:lstStyle>
          <a:p>
            <a:pPr lvl="0"/>
            <a:r>
              <a:rPr lang="de-DE" dirty="0" smtClean="0"/>
              <a:t>Überschrift II</a:t>
            </a:r>
          </a:p>
        </p:txBody>
      </p:sp>
      <p:sp>
        <p:nvSpPr>
          <p:cNvPr id="11" name="Textplatzhalter 8"/>
          <p:cNvSpPr>
            <a:spLocks noGrp="1"/>
          </p:cNvSpPr>
          <p:nvPr>
            <p:ph type="body" sz="quarter" idx="26" hasCustomPrompt="1"/>
          </p:nvPr>
        </p:nvSpPr>
        <p:spPr>
          <a:xfrm>
            <a:off x="323528" y="1051967"/>
            <a:ext cx="8280920"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8"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
        <p:nvSpPr>
          <p:cNvPr id="13" name="Abgerundetes Rechteck 12"/>
          <p:cNvSpPr/>
          <p:nvPr userDrawn="1"/>
        </p:nvSpPr>
        <p:spPr>
          <a:xfrm>
            <a:off x="395485" y="1700808"/>
            <a:ext cx="8208912" cy="334268"/>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Textplatzhalter 12"/>
          <p:cNvSpPr>
            <a:spLocks noGrp="1"/>
          </p:cNvSpPr>
          <p:nvPr>
            <p:ph type="body" sz="quarter" idx="28" hasCustomPrompt="1"/>
          </p:nvPr>
        </p:nvSpPr>
        <p:spPr>
          <a:xfrm>
            <a:off x="395485" y="1700808"/>
            <a:ext cx="8136955" cy="334268"/>
          </a:xfrm>
        </p:spPr>
        <p:txBody>
          <a:bodyPr/>
          <a:lstStyle>
            <a:lvl1pPr>
              <a:buNone/>
              <a:defRPr sz="1800" b="1">
                <a:solidFill>
                  <a:schemeClr val="bg1"/>
                </a:solidFill>
              </a:defRPr>
            </a:lvl1pPr>
          </a:lstStyle>
          <a:p>
            <a:pPr lvl="0"/>
            <a:r>
              <a:rPr lang="de-DE" smtClean="0"/>
              <a:t>Titel</a:t>
            </a:r>
            <a:endParaRPr lang="de-DE" dirty="0" smtClean="0"/>
          </a:p>
          <a:p>
            <a:pPr lvl="0"/>
            <a:endParaRPr lang="de-DE" dirty="0" smtClean="0"/>
          </a:p>
        </p:txBody>
      </p:sp>
      <p:pic>
        <p:nvPicPr>
          <p:cNvPr id="15" name="Picture 2" descr="O:\Marketing_Kommunikation\Graphic Design\QuickLine\Logos_Quickline\ICONS\4farbig\icon_info.jpg"/>
          <p:cNvPicPr>
            <a:picLocks noChangeAspect="1" noChangeArrowheads="1"/>
          </p:cNvPicPr>
          <p:nvPr userDrawn="1"/>
        </p:nvPicPr>
        <p:blipFill>
          <a:blip r:embed="rId2" cstate="print"/>
          <a:srcRect/>
          <a:stretch>
            <a:fillRect/>
          </a:stretch>
        </p:blipFill>
        <p:spPr bwMode="auto">
          <a:xfrm>
            <a:off x="0" y="0"/>
            <a:ext cx="792000" cy="792000"/>
          </a:xfrm>
          <a:prstGeom prst="rect">
            <a:avLst/>
          </a:prstGeom>
          <a:noFill/>
          <a:ln w="9525">
            <a:noFill/>
            <a:miter lim="800000"/>
            <a:headEnd/>
            <a:tailEnd/>
          </a:ln>
        </p:spPr>
      </p:pic>
      <p:sp>
        <p:nvSpPr>
          <p:cNvPr id="16" name="Textplatzhalter 19"/>
          <p:cNvSpPr>
            <a:spLocks noGrp="1"/>
          </p:cNvSpPr>
          <p:nvPr>
            <p:ph type="body" sz="quarter" idx="27"/>
          </p:nvPr>
        </p:nvSpPr>
        <p:spPr>
          <a:xfrm>
            <a:off x="395485" y="2132856"/>
            <a:ext cx="4032499" cy="3672408"/>
          </a:xfrm>
          <a:solidFill>
            <a:schemeClr val="bg1"/>
          </a:solidFill>
          <a:effectLst>
            <a:outerShdw blurRad="50800" dist="38100" dir="2700000" algn="tl" rotWithShape="0">
              <a:prstClr val="black">
                <a:alpha val="40000"/>
              </a:prstClr>
            </a:outerShdw>
          </a:effectLst>
        </p:spPr>
        <p:txBody>
          <a:bodyPr/>
          <a:lstStyle>
            <a:lvl1pPr marL="457200" indent="-457200">
              <a:buFont typeface="+mj-lt"/>
              <a:buNone/>
              <a:defRPr sz="1800" baseline="0"/>
            </a:lvl1pPr>
            <a:lvl2pPr>
              <a:buNone/>
              <a:defRPr/>
            </a:lvl2pPr>
          </a:lstStyle>
          <a:p>
            <a:pPr lvl="0"/>
            <a:endParaRPr lang="de-CH" dirty="0" smtClean="0"/>
          </a:p>
        </p:txBody>
      </p:sp>
      <p:sp>
        <p:nvSpPr>
          <p:cNvPr id="19" name="Textplatzhalter 19"/>
          <p:cNvSpPr>
            <a:spLocks noGrp="1"/>
          </p:cNvSpPr>
          <p:nvPr>
            <p:ph type="body" sz="quarter" idx="31"/>
          </p:nvPr>
        </p:nvSpPr>
        <p:spPr>
          <a:xfrm>
            <a:off x="4571949" y="2132856"/>
            <a:ext cx="4032499" cy="3672408"/>
          </a:xfrm>
          <a:solidFill>
            <a:schemeClr val="bg1"/>
          </a:solidFill>
          <a:effectLst>
            <a:outerShdw blurRad="50800" dist="38100" dir="2700000" algn="tl" rotWithShape="0">
              <a:prstClr val="black">
                <a:alpha val="40000"/>
              </a:prstClr>
            </a:outerShdw>
          </a:effectLst>
        </p:spPr>
        <p:txBody>
          <a:bodyPr/>
          <a:lstStyle>
            <a:lvl1pPr marL="457200" indent="-457200">
              <a:buFont typeface="+mj-lt"/>
              <a:buNone/>
              <a:defRPr sz="1800" baseline="0"/>
            </a:lvl1pPr>
            <a:lvl2pPr>
              <a:buNone/>
              <a:defRPr/>
            </a:lvl2pPr>
          </a:lstStyle>
          <a:p>
            <a:pPr lvl="0"/>
            <a:endParaRPr lang="de-CH" dirty="0" smtClean="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 Inhalte_Entscheid">
    <p:spTree>
      <p:nvGrpSpPr>
        <p:cNvPr id="1" name=""/>
        <p:cNvGrpSpPr/>
        <p:nvPr/>
      </p:nvGrpSpPr>
      <p:grpSpPr>
        <a:xfrm>
          <a:off x="0" y="0"/>
          <a:ext cx="0" cy="0"/>
          <a:chOff x="0" y="0"/>
          <a:chExt cx="0" cy="0"/>
        </a:xfrm>
      </p:grpSpPr>
      <p:sp>
        <p:nvSpPr>
          <p:cNvPr id="5" name="Textplatzhalter 4"/>
          <p:cNvSpPr>
            <a:spLocks noGrp="1"/>
          </p:cNvSpPr>
          <p:nvPr>
            <p:ph type="body" sz="quarter" idx="14" hasCustomPrompt="1"/>
          </p:nvPr>
        </p:nvSpPr>
        <p:spPr>
          <a:xfrm>
            <a:off x="3419872" y="44624"/>
            <a:ext cx="5291931" cy="404813"/>
          </a:xfrm>
        </p:spPr>
        <p:txBody>
          <a:bodyPr/>
          <a:lstStyle>
            <a:lvl1pPr algn="r">
              <a:buNone/>
              <a:defRPr b="1">
                <a:solidFill>
                  <a:srgbClr val="E30613"/>
                </a:solidFill>
              </a:defRPr>
            </a:lvl1pPr>
          </a:lstStyle>
          <a:p>
            <a:pPr lvl="0"/>
            <a:r>
              <a:rPr lang="de-DE" dirty="0" smtClean="0"/>
              <a:t>Überschrift I</a:t>
            </a:r>
          </a:p>
        </p:txBody>
      </p:sp>
      <p:sp>
        <p:nvSpPr>
          <p:cNvPr id="7" name="Textplatzhalter 4"/>
          <p:cNvSpPr>
            <a:spLocks noGrp="1"/>
          </p:cNvSpPr>
          <p:nvPr>
            <p:ph type="body" sz="quarter" idx="15" hasCustomPrompt="1"/>
          </p:nvPr>
        </p:nvSpPr>
        <p:spPr>
          <a:xfrm>
            <a:off x="3419872" y="449288"/>
            <a:ext cx="5291931" cy="404813"/>
          </a:xfrm>
        </p:spPr>
        <p:txBody>
          <a:bodyPr/>
          <a:lstStyle>
            <a:lvl1pPr algn="r">
              <a:buNone/>
              <a:defRPr sz="2000" b="1">
                <a:solidFill>
                  <a:srgbClr val="E30613"/>
                </a:solidFill>
              </a:defRPr>
            </a:lvl1pPr>
          </a:lstStyle>
          <a:p>
            <a:pPr lvl="0"/>
            <a:r>
              <a:rPr lang="de-DE" dirty="0" smtClean="0"/>
              <a:t>Überschrift II</a:t>
            </a:r>
          </a:p>
        </p:txBody>
      </p:sp>
      <p:sp>
        <p:nvSpPr>
          <p:cNvPr id="11" name="Textplatzhalter 8"/>
          <p:cNvSpPr>
            <a:spLocks noGrp="1"/>
          </p:cNvSpPr>
          <p:nvPr>
            <p:ph type="body" sz="quarter" idx="26" hasCustomPrompt="1"/>
          </p:nvPr>
        </p:nvSpPr>
        <p:spPr>
          <a:xfrm>
            <a:off x="323528" y="1051967"/>
            <a:ext cx="8280920"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8"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
        <p:nvSpPr>
          <p:cNvPr id="13" name="Abgerundetes Rechteck 12"/>
          <p:cNvSpPr/>
          <p:nvPr userDrawn="1"/>
        </p:nvSpPr>
        <p:spPr>
          <a:xfrm>
            <a:off x="395485" y="1700808"/>
            <a:ext cx="8208912" cy="334268"/>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4" name="Textplatzhalter 12"/>
          <p:cNvSpPr>
            <a:spLocks noGrp="1"/>
          </p:cNvSpPr>
          <p:nvPr>
            <p:ph type="body" sz="quarter" idx="28" hasCustomPrompt="1"/>
          </p:nvPr>
        </p:nvSpPr>
        <p:spPr>
          <a:xfrm>
            <a:off x="395485" y="1700808"/>
            <a:ext cx="8136955" cy="334268"/>
          </a:xfrm>
        </p:spPr>
        <p:txBody>
          <a:bodyPr/>
          <a:lstStyle>
            <a:lvl1pPr>
              <a:buNone/>
              <a:defRPr sz="1800" b="1">
                <a:solidFill>
                  <a:schemeClr val="bg1"/>
                </a:solidFill>
              </a:defRPr>
            </a:lvl1pPr>
          </a:lstStyle>
          <a:p>
            <a:pPr lvl="0"/>
            <a:r>
              <a:rPr lang="de-DE" smtClean="0"/>
              <a:t>Titel</a:t>
            </a:r>
            <a:endParaRPr lang="de-DE" dirty="0" smtClean="0"/>
          </a:p>
          <a:p>
            <a:pPr lvl="0"/>
            <a:endParaRPr lang="de-DE" dirty="0" smtClean="0"/>
          </a:p>
        </p:txBody>
      </p:sp>
      <p:sp>
        <p:nvSpPr>
          <p:cNvPr id="16" name="Textplatzhalter 19"/>
          <p:cNvSpPr>
            <a:spLocks noGrp="1"/>
          </p:cNvSpPr>
          <p:nvPr>
            <p:ph type="body" sz="quarter" idx="27"/>
          </p:nvPr>
        </p:nvSpPr>
        <p:spPr>
          <a:xfrm>
            <a:off x="395485" y="2132856"/>
            <a:ext cx="4032499" cy="3672408"/>
          </a:xfrm>
          <a:solidFill>
            <a:schemeClr val="bg1"/>
          </a:solidFill>
          <a:effectLst>
            <a:outerShdw blurRad="50800" dist="38100" dir="2700000" algn="tl" rotWithShape="0">
              <a:prstClr val="black">
                <a:alpha val="40000"/>
              </a:prstClr>
            </a:outerShdw>
          </a:effectLst>
        </p:spPr>
        <p:txBody>
          <a:bodyPr/>
          <a:lstStyle>
            <a:lvl1pPr marL="457200" indent="-457200">
              <a:buFont typeface="+mj-lt"/>
              <a:buNone/>
              <a:defRPr sz="1800" baseline="0"/>
            </a:lvl1pPr>
            <a:lvl2pPr>
              <a:buNone/>
              <a:defRPr/>
            </a:lvl2pPr>
          </a:lstStyle>
          <a:p>
            <a:pPr lvl="0"/>
            <a:endParaRPr lang="de-CH" dirty="0" smtClean="0"/>
          </a:p>
        </p:txBody>
      </p:sp>
      <p:sp>
        <p:nvSpPr>
          <p:cNvPr id="19" name="Textplatzhalter 19"/>
          <p:cNvSpPr>
            <a:spLocks noGrp="1"/>
          </p:cNvSpPr>
          <p:nvPr>
            <p:ph type="body" sz="quarter" idx="31"/>
          </p:nvPr>
        </p:nvSpPr>
        <p:spPr>
          <a:xfrm>
            <a:off x="4571949" y="2132856"/>
            <a:ext cx="4032499" cy="3672408"/>
          </a:xfrm>
          <a:solidFill>
            <a:schemeClr val="bg1"/>
          </a:solidFill>
          <a:effectLst>
            <a:outerShdw blurRad="50800" dist="38100" dir="2700000" algn="tl" rotWithShape="0">
              <a:prstClr val="black">
                <a:alpha val="40000"/>
              </a:prstClr>
            </a:outerShdw>
          </a:effectLst>
        </p:spPr>
        <p:txBody>
          <a:bodyPr/>
          <a:lstStyle>
            <a:lvl1pPr marL="457200" indent="-457200">
              <a:buFont typeface="+mj-lt"/>
              <a:buNone/>
              <a:defRPr sz="1800" baseline="0"/>
            </a:lvl1pPr>
            <a:lvl2pPr>
              <a:buNone/>
              <a:defRPr/>
            </a:lvl2pPr>
          </a:lstStyle>
          <a:p>
            <a:pPr lvl="0"/>
            <a:endParaRPr lang="de-CH" dirty="0" smtClean="0"/>
          </a:p>
        </p:txBody>
      </p:sp>
      <p:pic>
        <p:nvPicPr>
          <p:cNvPr id="12" name="Grafik 7" descr="icon_abstimmen.jpg"/>
          <p:cNvPicPr>
            <a:picLocks noChangeAspect="1"/>
          </p:cNvPicPr>
          <p:nvPr userDrawn="1"/>
        </p:nvPicPr>
        <p:blipFill>
          <a:blip r:embed="rId2" cstate="print"/>
          <a:srcRect/>
          <a:stretch>
            <a:fillRect/>
          </a:stretch>
        </p:blipFill>
        <p:spPr bwMode="auto">
          <a:xfrm>
            <a:off x="0" y="0"/>
            <a:ext cx="790575" cy="790576"/>
          </a:xfrm>
          <a:prstGeom prst="rect">
            <a:avLst/>
          </a:prstGeom>
          <a:noFill/>
          <a:ln w="9525">
            <a:noFill/>
            <a:miter lim="800000"/>
            <a:headEnd/>
            <a:tailEnd/>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Inhalte untereinander_Info">
    <p:spTree>
      <p:nvGrpSpPr>
        <p:cNvPr id="1" name=""/>
        <p:cNvGrpSpPr/>
        <p:nvPr/>
      </p:nvGrpSpPr>
      <p:grpSpPr>
        <a:xfrm>
          <a:off x="0" y="0"/>
          <a:ext cx="0" cy="0"/>
          <a:chOff x="0" y="0"/>
          <a:chExt cx="0" cy="0"/>
        </a:xfrm>
      </p:grpSpPr>
      <p:sp>
        <p:nvSpPr>
          <p:cNvPr id="22" name="Textplatzhalter 21"/>
          <p:cNvSpPr>
            <a:spLocks noGrp="1"/>
          </p:cNvSpPr>
          <p:nvPr>
            <p:ph type="body" sz="quarter" idx="26"/>
          </p:nvPr>
        </p:nvSpPr>
        <p:spPr>
          <a:xfrm>
            <a:off x="323528" y="1845122"/>
            <a:ext cx="8424863" cy="1655762"/>
          </a:xfrm>
          <a:solidFill>
            <a:schemeClr val="bg1"/>
          </a:solidFill>
          <a:effectLst>
            <a:outerShdw blurRad="50800" dist="38100" dir="2700000" algn="tl" rotWithShape="0">
              <a:prstClr val="black">
                <a:alpha val="40000"/>
              </a:prstClr>
            </a:outerShdw>
          </a:effectLst>
        </p:spPr>
        <p:txBody>
          <a:bodyPr/>
          <a:lstStyle>
            <a:lvl1pPr>
              <a:defRPr sz="1800"/>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23" name="Textplatzhalter 21"/>
          <p:cNvSpPr>
            <a:spLocks noGrp="1"/>
          </p:cNvSpPr>
          <p:nvPr>
            <p:ph type="body" sz="quarter" idx="27"/>
          </p:nvPr>
        </p:nvSpPr>
        <p:spPr>
          <a:xfrm>
            <a:off x="323528" y="3861048"/>
            <a:ext cx="8424863" cy="1944216"/>
          </a:xfrm>
          <a:solidFill>
            <a:schemeClr val="bg1"/>
          </a:solidFill>
          <a:effectLst>
            <a:outerShdw blurRad="50800" dist="38100" dir="2700000" algn="tl" rotWithShape="0">
              <a:prstClr val="black">
                <a:alpha val="40000"/>
              </a:prstClr>
            </a:outerShdw>
          </a:effectLst>
        </p:spPr>
        <p:txBody>
          <a:bodyPr/>
          <a:lstStyle>
            <a:lvl1pPr>
              <a:defRPr sz="1800"/>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4"/>
          <p:cNvSpPr>
            <a:spLocks noGrp="1"/>
          </p:cNvSpPr>
          <p:nvPr>
            <p:ph type="body" sz="quarter" idx="14" hasCustomPrompt="1"/>
          </p:nvPr>
        </p:nvSpPr>
        <p:spPr>
          <a:xfrm>
            <a:off x="3779912" y="44624"/>
            <a:ext cx="4931891" cy="404813"/>
          </a:xfrm>
        </p:spPr>
        <p:txBody>
          <a:bodyPr/>
          <a:lstStyle>
            <a:lvl1pPr algn="r">
              <a:buNone/>
              <a:defRPr b="1">
                <a:solidFill>
                  <a:srgbClr val="E30613"/>
                </a:solidFill>
              </a:defRPr>
            </a:lvl1pPr>
          </a:lstStyle>
          <a:p>
            <a:pPr lvl="0"/>
            <a:r>
              <a:rPr lang="de-DE" dirty="0" smtClean="0"/>
              <a:t>Überschrift I</a:t>
            </a:r>
          </a:p>
        </p:txBody>
      </p:sp>
      <p:sp>
        <p:nvSpPr>
          <p:cNvPr id="16" name="Textplatzhalter 4"/>
          <p:cNvSpPr>
            <a:spLocks noGrp="1"/>
          </p:cNvSpPr>
          <p:nvPr>
            <p:ph type="body" sz="quarter" idx="15" hasCustomPrompt="1"/>
          </p:nvPr>
        </p:nvSpPr>
        <p:spPr>
          <a:xfrm>
            <a:off x="3779912" y="449288"/>
            <a:ext cx="4931891" cy="404813"/>
          </a:xfrm>
        </p:spPr>
        <p:txBody>
          <a:bodyPr/>
          <a:lstStyle>
            <a:lvl1pPr algn="r">
              <a:buNone/>
              <a:defRPr sz="2000" b="1">
                <a:solidFill>
                  <a:srgbClr val="E30613"/>
                </a:solidFill>
              </a:defRPr>
            </a:lvl1pPr>
          </a:lstStyle>
          <a:p>
            <a:pPr lvl="0"/>
            <a:r>
              <a:rPr lang="de-DE" dirty="0" smtClean="0"/>
              <a:t>Überschrift II</a:t>
            </a:r>
          </a:p>
        </p:txBody>
      </p:sp>
      <p:sp>
        <p:nvSpPr>
          <p:cNvPr id="25" name="Abgerundetes Rechteck 24"/>
          <p:cNvSpPr/>
          <p:nvPr userDrawn="1"/>
        </p:nvSpPr>
        <p:spPr>
          <a:xfrm>
            <a:off x="323528" y="1484784"/>
            <a:ext cx="8424936" cy="360040"/>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Textplatzhalter 12"/>
          <p:cNvSpPr>
            <a:spLocks noGrp="1"/>
          </p:cNvSpPr>
          <p:nvPr>
            <p:ph type="body" sz="quarter" idx="25" hasCustomPrompt="1"/>
          </p:nvPr>
        </p:nvSpPr>
        <p:spPr>
          <a:xfrm>
            <a:off x="323528" y="1484784"/>
            <a:ext cx="8424936" cy="360040"/>
          </a:xfrm>
        </p:spPr>
        <p:txBody>
          <a:bodyPr/>
          <a:lstStyle>
            <a:lvl1pPr>
              <a:buNone/>
              <a:defRPr sz="1800" b="1">
                <a:solidFill>
                  <a:schemeClr val="bg1"/>
                </a:solidFill>
              </a:defRPr>
            </a:lvl1pPr>
          </a:lstStyle>
          <a:p>
            <a:pPr lvl="0"/>
            <a:r>
              <a:rPr lang="de-DE" dirty="0" smtClean="0"/>
              <a:t>Titel</a:t>
            </a:r>
          </a:p>
          <a:p>
            <a:pPr lvl="0"/>
            <a:endParaRPr lang="de-DE" dirty="0" smtClean="0"/>
          </a:p>
        </p:txBody>
      </p:sp>
      <p:sp>
        <p:nvSpPr>
          <p:cNvPr id="26" name="Abgerundetes Rechteck 25"/>
          <p:cNvSpPr/>
          <p:nvPr userDrawn="1"/>
        </p:nvSpPr>
        <p:spPr>
          <a:xfrm>
            <a:off x="323528" y="3501008"/>
            <a:ext cx="8424936" cy="360040"/>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7" name="Textplatzhalter 12"/>
          <p:cNvSpPr>
            <a:spLocks noGrp="1"/>
          </p:cNvSpPr>
          <p:nvPr>
            <p:ph type="body" sz="quarter" idx="28" hasCustomPrompt="1"/>
          </p:nvPr>
        </p:nvSpPr>
        <p:spPr>
          <a:xfrm>
            <a:off x="323528" y="3501008"/>
            <a:ext cx="8424936" cy="360040"/>
          </a:xfrm>
        </p:spPr>
        <p:txBody>
          <a:bodyPr/>
          <a:lstStyle>
            <a:lvl1pPr>
              <a:buNone/>
              <a:defRPr sz="1800" b="1">
                <a:solidFill>
                  <a:schemeClr val="bg1"/>
                </a:solidFill>
              </a:defRPr>
            </a:lvl1pPr>
          </a:lstStyle>
          <a:p>
            <a:pPr lvl="0"/>
            <a:r>
              <a:rPr lang="de-DE" dirty="0" smtClean="0"/>
              <a:t>Titel</a:t>
            </a:r>
          </a:p>
          <a:p>
            <a:pPr lvl="0"/>
            <a:endParaRPr lang="de-DE" dirty="0" smtClean="0"/>
          </a:p>
        </p:txBody>
      </p:sp>
      <p:sp>
        <p:nvSpPr>
          <p:cNvPr id="29" name="Textplatzhalter 8"/>
          <p:cNvSpPr>
            <a:spLocks noGrp="1"/>
          </p:cNvSpPr>
          <p:nvPr>
            <p:ph type="body" sz="quarter" idx="29" hasCustomPrompt="1"/>
          </p:nvPr>
        </p:nvSpPr>
        <p:spPr>
          <a:xfrm>
            <a:off x="323528" y="907951"/>
            <a:ext cx="8424936"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12"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pic>
        <p:nvPicPr>
          <p:cNvPr id="13" name="Picture 2" descr="O:\Marketing_Kommunikation\Graphic Design\QuickLine\Logos_Quickline\ICONS\4farbig\icon_info.jpg"/>
          <p:cNvPicPr>
            <a:picLocks noChangeAspect="1" noChangeArrowheads="1"/>
          </p:cNvPicPr>
          <p:nvPr userDrawn="1"/>
        </p:nvPicPr>
        <p:blipFill>
          <a:blip r:embed="rId2" cstate="print"/>
          <a:srcRect/>
          <a:stretch>
            <a:fillRect/>
          </a:stretch>
        </p:blipFill>
        <p:spPr bwMode="auto">
          <a:xfrm>
            <a:off x="0" y="0"/>
            <a:ext cx="792000" cy="792000"/>
          </a:xfrm>
          <a:prstGeom prst="rect">
            <a:avLst/>
          </a:prstGeom>
          <a:noFill/>
          <a:ln w="9525">
            <a:noFill/>
            <a:miter lim="800000"/>
            <a:headEnd/>
            <a:tailEnd/>
          </a:ln>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i Inhalte untereinander_Entscheid">
    <p:spTree>
      <p:nvGrpSpPr>
        <p:cNvPr id="1" name=""/>
        <p:cNvGrpSpPr/>
        <p:nvPr/>
      </p:nvGrpSpPr>
      <p:grpSpPr>
        <a:xfrm>
          <a:off x="0" y="0"/>
          <a:ext cx="0" cy="0"/>
          <a:chOff x="0" y="0"/>
          <a:chExt cx="0" cy="0"/>
        </a:xfrm>
      </p:grpSpPr>
      <p:sp>
        <p:nvSpPr>
          <p:cNvPr id="22" name="Textplatzhalter 21"/>
          <p:cNvSpPr>
            <a:spLocks noGrp="1"/>
          </p:cNvSpPr>
          <p:nvPr>
            <p:ph type="body" sz="quarter" idx="26"/>
          </p:nvPr>
        </p:nvSpPr>
        <p:spPr>
          <a:xfrm>
            <a:off x="323528" y="1845122"/>
            <a:ext cx="8424863" cy="1655762"/>
          </a:xfrm>
          <a:solidFill>
            <a:schemeClr val="bg1"/>
          </a:solidFill>
          <a:effectLst>
            <a:outerShdw blurRad="50800" dist="38100" dir="2700000" algn="tl" rotWithShape="0">
              <a:prstClr val="black">
                <a:alpha val="40000"/>
              </a:prstClr>
            </a:outerShdw>
          </a:effectLst>
        </p:spPr>
        <p:txBody>
          <a:bodyPr/>
          <a:lstStyle>
            <a:lvl1pPr>
              <a:defRPr sz="1800"/>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23" name="Textplatzhalter 21"/>
          <p:cNvSpPr>
            <a:spLocks noGrp="1"/>
          </p:cNvSpPr>
          <p:nvPr>
            <p:ph type="body" sz="quarter" idx="27"/>
          </p:nvPr>
        </p:nvSpPr>
        <p:spPr>
          <a:xfrm>
            <a:off x="323528" y="3861048"/>
            <a:ext cx="8424863" cy="1944216"/>
          </a:xfrm>
          <a:solidFill>
            <a:schemeClr val="bg1"/>
          </a:solidFill>
          <a:effectLst>
            <a:outerShdw blurRad="50800" dist="38100" dir="2700000" algn="tl" rotWithShape="0">
              <a:prstClr val="black">
                <a:alpha val="40000"/>
              </a:prstClr>
            </a:outerShdw>
          </a:effectLst>
        </p:spPr>
        <p:txBody>
          <a:bodyPr/>
          <a:lstStyle>
            <a:lvl1pPr>
              <a:defRPr sz="1800"/>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4"/>
          <p:cNvSpPr>
            <a:spLocks noGrp="1"/>
          </p:cNvSpPr>
          <p:nvPr>
            <p:ph type="body" sz="quarter" idx="14" hasCustomPrompt="1"/>
          </p:nvPr>
        </p:nvSpPr>
        <p:spPr>
          <a:xfrm>
            <a:off x="3779912" y="44624"/>
            <a:ext cx="4931891" cy="404813"/>
          </a:xfrm>
        </p:spPr>
        <p:txBody>
          <a:bodyPr/>
          <a:lstStyle>
            <a:lvl1pPr algn="r">
              <a:buNone/>
              <a:defRPr b="1">
                <a:solidFill>
                  <a:srgbClr val="E30613"/>
                </a:solidFill>
              </a:defRPr>
            </a:lvl1pPr>
          </a:lstStyle>
          <a:p>
            <a:pPr lvl="0"/>
            <a:r>
              <a:rPr lang="de-DE" dirty="0" smtClean="0"/>
              <a:t>Überschrift I</a:t>
            </a:r>
          </a:p>
        </p:txBody>
      </p:sp>
      <p:sp>
        <p:nvSpPr>
          <p:cNvPr id="16" name="Textplatzhalter 4"/>
          <p:cNvSpPr>
            <a:spLocks noGrp="1"/>
          </p:cNvSpPr>
          <p:nvPr>
            <p:ph type="body" sz="quarter" idx="15" hasCustomPrompt="1"/>
          </p:nvPr>
        </p:nvSpPr>
        <p:spPr>
          <a:xfrm>
            <a:off x="3779912" y="449288"/>
            <a:ext cx="4931891" cy="404813"/>
          </a:xfrm>
        </p:spPr>
        <p:txBody>
          <a:bodyPr/>
          <a:lstStyle>
            <a:lvl1pPr algn="r">
              <a:buNone/>
              <a:defRPr sz="2000" b="1">
                <a:solidFill>
                  <a:srgbClr val="E30613"/>
                </a:solidFill>
              </a:defRPr>
            </a:lvl1pPr>
          </a:lstStyle>
          <a:p>
            <a:pPr lvl="0"/>
            <a:r>
              <a:rPr lang="de-DE" dirty="0" smtClean="0"/>
              <a:t>Überschrift II</a:t>
            </a:r>
          </a:p>
        </p:txBody>
      </p:sp>
      <p:sp>
        <p:nvSpPr>
          <p:cNvPr id="25" name="Abgerundetes Rechteck 24"/>
          <p:cNvSpPr/>
          <p:nvPr userDrawn="1"/>
        </p:nvSpPr>
        <p:spPr>
          <a:xfrm>
            <a:off x="323528" y="1484784"/>
            <a:ext cx="8424936" cy="360040"/>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Textplatzhalter 12"/>
          <p:cNvSpPr>
            <a:spLocks noGrp="1"/>
          </p:cNvSpPr>
          <p:nvPr>
            <p:ph type="body" sz="quarter" idx="25" hasCustomPrompt="1"/>
          </p:nvPr>
        </p:nvSpPr>
        <p:spPr>
          <a:xfrm>
            <a:off x="323528" y="1484784"/>
            <a:ext cx="8424936" cy="360040"/>
          </a:xfrm>
        </p:spPr>
        <p:txBody>
          <a:bodyPr/>
          <a:lstStyle>
            <a:lvl1pPr>
              <a:buNone/>
              <a:defRPr sz="1800" b="1">
                <a:solidFill>
                  <a:schemeClr val="bg1"/>
                </a:solidFill>
              </a:defRPr>
            </a:lvl1pPr>
          </a:lstStyle>
          <a:p>
            <a:pPr lvl="0"/>
            <a:r>
              <a:rPr lang="de-DE" dirty="0" smtClean="0"/>
              <a:t>Titel</a:t>
            </a:r>
          </a:p>
          <a:p>
            <a:pPr lvl="0"/>
            <a:endParaRPr lang="de-DE" dirty="0" smtClean="0"/>
          </a:p>
        </p:txBody>
      </p:sp>
      <p:sp>
        <p:nvSpPr>
          <p:cNvPr id="26" name="Abgerundetes Rechteck 25"/>
          <p:cNvSpPr/>
          <p:nvPr userDrawn="1"/>
        </p:nvSpPr>
        <p:spPr>
          <a:xfrm>
            <a:off x="323528" y="3501008"/>
            <a:ext cx="8424936" cy="360040"/>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7" name="Textplatzhalter 12"/>
          <p:cNvSpPr>
            <a:spLocks noGrp="1"/>
          </p:cNvSpPr>
          <p:nvPr>
            <p:ph type="body" sz="quarter" idx="28" hasCustomPrompt="1"/>
          </p:nvPr>
        </p:nvSpPr>
        <p:spPr>
          <a:xfrm>
            <a:off x="323528" y="3501008"/>
            <a:ext cx="8424936" cy="360040"/>
          </a:xfrm>
        </p:spPr>
        <p:txBody>
          <a:bodyPr/>
          <a:lstStyle>
            <a:lvl1pPr>
              <a:buNone/>
              <a:defRPr sz="1800" b="1">
                <a:solidFill>
                  <a:schemeClr val="bg1"/>
                </a:solidFill>
              </a:defRPr>
            </a:lvl1pPr>
          </a:lstStyle>
          <a:p>
            <a:pPr lvl="0"/>
            <a:r>
              <a:rPr lang="de-DE" dirty="0" smtClean="0"/>
              <a:t>Titel</a:t>
            </a:r>
          </a:p>
          <a:p>
            <a:pPr lvl="0"/>
            <a:endParaRPr lang="de-DE" dirty="0" smtClean="0"/>
          </a:p>
        </p:txBody>
      </p:sp>
      <p:sp>
        <p:nvSpPr>
          <p:cNvPr id="29" name="Textplatzhalter 8"/>
          <p:cNvSpPr>
            <a:spLocks noGrp="1"/>
          </p:cNvSpPr>
          <p:nvPr>
            <p:ph type="body" sz="quarter" idx="29" hasCustomPrompt="1"/>
          </p:nvPr>
        </p:nvSpPr>
        <p:spPr>
          <a:xfrm>
            <a:off x="323528" y="907951"/>
            <a:ext cx="8424936"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12"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pic>
        <p:nvPicPr>
          <p:cNvPr id="14" name="Grafik 7" descr="icon_abstimmen.jpg"/>
          <p:cNvPicPr>
            <a:picLocks noChangeAspect="1"/>
          </p:cNvPicPr>
          <p:nvPr userDrawn="1"/>
        </p:nvPicPr>
        <p:blipFill>
          <a:blip r:embed="rId2" cstate="print"/>
          <a:srcRect/>
          <a:stretch>
            <a:fillRect/>
          </a:stretch>
        </p:blipFill>
        <p:spPr bwMode="auto">
          <a:xfrm>
            <a:off x="0" y="0"/>
            <a:ext cx="790575" cy="790576"/>
          </a:xfrm>
          <a:prstGeom prst="rect">
            <a:avLst/>
          </a:prstGeom>
          <a:noFill/>
          <a:ln w="9525">
            <a:noFill/>
            <a:miter lim="800000"/>
            <a:headEnd/>
            <a:tailEnd/>
          </a:ln>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ohne Titel_Info">
    <p:spTree>
      <p:nvGrpSpPr>
        <p:cNvPr id="1" name=""/>
        <p:cNvGrpSpPr/>
        <p:nvPr/>
      </p:nvGrpSpPr>
      <p:grpSpPr>
        <a:xfrm>
          <a:off x="0" y="0"/>
          <a:ext cx="0" cy="0"/>
          <a:chOff x="0" y="0"/>
          <a:chExt cx="0" cy="0"/>
        </a:xfrm>
      </p:grpSpPr>
      <p:sp>
        <p:nvSpPr>
          <p:cNvPr id="9" name="Textplatzhalter 4"/>
          <p:cNvSpPr>
            <a:spLocks noGrp="1"/>
          </p:cNvSpPr>
          <p:nvPr>
            <p:ph type="body" sz="quarter" idx="25" hasCustomPrompt="1"/>
          </p:nvPr>
        </p:nvSpPr>
        <p:spPr>
          <a:xfrm>
            <a:off x="3779912" y="44624"/>
            <a:ext cx="4931891" cy="404813"/>
          </a:xfrm>
        </p:spPr>
        <p:txBody>
          <a:bodyPr/>
          <a:lstStyle>
            <a:lvl1pPr algn="r">
              <a:buNone/>
              <a:defRPr b="1">
                <a:solidFill>
                  <a:srgbClr val="E30613"/>
                </a:solidFill>
              </a:defRPr>
            </a:lvl1pPr>
          </a:lstStyle>
          <a:p>
            <a:pPr lvl="0"/>
            <a:r>
              <a:rPr lang="de-DE" dirty="0" smtClean="0"/>
              <a:t>Überschrift I</a:t>
            </a:r>
          </a:p>
        </p:txBody>
      </p:sp>
      <p:sp>
        <p:nvSpPr>
          <p:cNvPr id="10" name="Textplatzhalter 4"/>
          <p:cNvSpPr>
            <a:spLocks noGrp="1"/>
          </p:cNvSpPr>
          <p:nvPr>
            <p:ph type="body" sz="quarter" idx="15" hasCustomPrompt="1"/>
          </p:nvPr>
        </p:nvSpPr>
        <p:spPr>
          <a:xfrm>
            <a:off x="3779912" y="449288"/>
            <a:ext cx="4931891" cy="404813"/>
          </a:xfrm>
        </p:spPr>
        <p:txBody>
          <a:bodyPr/>
          <a:lstStyle>
            <a:lvl1pPr algn="r">
              <a:buNone/>
              <a:defRPr sz="2000" b="1">
                <a:solidFill>
                  <a:srgbClr val="E30613"/>
                </a:solidFill>
              </a:defRPr>
            </a:lvl1pPr>
          </a:lstStyle>
          <a:p>
            <a:pPr lvl="0"/>
            <a:r>
              <a:rPr lang="de-DE" dirty="0" smtClean="0"/>
              <a:t>Überschrift II</a:t>
            </a:r>
          </a:p>
        </p:txBody>
      </p:sp>
      <p:sp>
        <p:nvSpPr>
          <p:cNvPr id="8"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
        <p:nvSpPr>
          <p:cNvPr id="11" name="Textplatzhalter 19"/>
          <p:cNvSpPr>
            <a:spLocks noGrp="1"/>
          </p:cNvSpPr>
          <p:nvPr>
            <p:ph type="body" sz="quarter" idx="26"/>
          </p:nvPr>
        </p:nvSpPr>
        <p:spPr>
          <a:xfrm>
            <a:off x="395485" y="908050"/>
            <a:ext cx="8208963" cy="4897214"/>
          </a:xfrm>
          <a:solidFill>
            <a:schemeClr val="bg1"/>
          </a:solidFill>
          <a:effectLst>
            <a:outerShdw blurRad="50800" dist="38100" dir="2700000" algn="tl" rotWithShape="0">
              <a:prstClr val="black">
                <a:alpha val="40000"/>
              </a:prstClr>
            </a:outerShdw>
          </a:effectLst>
        </p:spPr>
        <p:txBody>
          <a:bodyPr/>
          <a:lstStyle>
            <a:lvl1pPr marL="457200" indent="-457200">
              <a:buFont typeface="+mj-lt"/>
              <a:buNone/>
              <a:defRPr sz="1800" baseline="0"/>
            </a:lvl1pPr>
            <a:lvl2pPr>
              <a:buNone/>
              <a:defRPr/>
            </a:lvl2pPr>
          </a:lstStyle>
          <a:p>
            <a:pPr lvl="0"/>
            <a:endParaRPr lang="de-CH" dirty="0" smtClean="0"/>
          </a:p>
        </p:txBody>
      </p:sp>
      <p:pic>
        <p:nvPicPr>
          <p:cNvPr id="12" name="Picture 2" descr="O:\Marketing_Kommunikation\Graphic Design\QuickLine\Logos_Quickline\ICONS\4farbig\icon_info.jpg"/>
          <p:cNvPicPr>
            <a:picLocks noChangeAspect="1" noChangeArrowheads="1"/>
          </p:cNvPicPr>
          <p:nvPr userDrawn="1"/>
        </p:nvPicPr>
        <p:blipFill>
          <a:blip r:embed="rId2" cstate="print"/>
          <a:srcRect/>
          <a:stretch>
            <a:fillRect/>
          </a:stretch>
        </p:blipFill>
        <p:spPr bwMode="auto">
          <a:xfrm>
            <a:off x="0" y="0"/>
            <a:ext cx="792000" cy="792000"/>
          </a:xfrm>
          <a:prstGeom prst="rect">
            <a:avLst/>
          </a:prstGeom>
          <a:noFill/>
          <a:ln w="9525">
            <a:noFill/>
            <a:miter lim="800000"/>
            <a:headEnd/>
            <a:tailEnd/>
          </a:ln>
        </p:spPr>
      </p:pic>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ohne Titel_Entscheid">
    <p:spTree>
      <p:nvGrpSpPr>
        <p:cNvPr id="1" name=""/>
        <p:cNvGrpSpPr/>
        <p:nvPr/>
      </p:nvGrpSpPr>
      <p:grpSpPr>
        <a:xfrm>
          <a:off x="0" y="0"/>
          <a:ext cx="0" cy="0"/>
          <a:chOff x="0" y="0"/>
          <a:chExt cx="0" cy="0"/>
        </a:xfrm>
      </p:grpSpPr>
      <p:sp>
        <p:nvSpPr>
          <p:cNvPr id="9" name="Textplatzhalter 4"/>
          <p:cNvSpPr>
            <a:spLocks noGrp="1"/>
          </p:cNvSpPr>
          <p:nvPr>
            <p:ph type="body" sz="quarter" idx="25" hasCustomPrompt="1"/>
          </p:nvPr>
        </p:nvSpPr>
        <p:spPr>
          <a:xfrm>
            <a:off x="3923928" y="44624"/>
            <a:ext cx="4787875" cy="404813"/>
          </a:xfrm>
        </p:spPr>
        <p:txBody>
          <a:bodyPr/>
          <a:lstStyle>
            <a:lvl1pPr algn="r">
              <a:buNone/>
              <a:defRPr b="1">
                <a:solidFill>
                  <a:srgbClr val="E30613"/>
                </a:solidFill>
              </a:defRPr>
            </a:lvl1pPr>
          </a:lstStyle>
          <a:p>
            <a:pPr lvl="0"/>
            <a:r>
              <a:rPr lang="de-DE" dirty="0" smtClean="0"/>
              <a:t>Überschrift I</a:t>
            </a:r>
          </a:p>
        </p:txBody>
      </p:sp>
      <p:sp>
        <p:nvSpPr>
          <p:cNvPr id="11" name="Textplatzhalter 4"/>
          <p:cNvSpPr>
            <a:spLocks noGrp="1"/>
          </p:cNvSpPr>
          <p:nvPr>
            <p:ph type="body" sz="quarter" idx="15" hasCustomPrompt="1"/>
          </p:nvPr>
        </p:nvSpPr>
        <p:spPr>
          <a:xfrm>
            <a:off x="3923928" y="449288"/>
            <a:ext cx="4787875" cy="404813"/>
          </a:xfrm>
        </p:spPr>
        <p:txBody>
          <a:bodyPr/>
          <a:lstStyle>
            <a:lvl1pPr algn="r">
              <a:buNone/>
              <a:defRPr sz="2000" b="1">
                <a:solidFill>
                  <a:srgbClr val="E30613"/>
                </a:solidFill>
              </a:defRPr>
            </a:lvl1pPr>
          </a:lstStyle>
          <a:p>
            <a:pPr lvl="0"/>
            <a:r>
              <a:rPr lang="de-DE" dirty="0" smtClean="0"/>
              <a:t>Überschrift II</a:t>
            </a:r>
          </a:p>
        </p:txBody>
      </p:sp>
      <p:sp>
        <p:nvSpPr>
          <p:cNvPr id="8"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
        <p:nvSpPr>
          <p:cNvPr id="10" name="Textplatzhalter 19"/>
          <p:cNvSpPr>
            <a:spLocks noGrp="1"/>
          </p:cNvSpPr>
          <p:nvPr>
            <p:ph type="body" sz="quarter" idx="26"/>
          </p:nvPr>
        </p:nvSpPr>
        <p:spPr>
          <a:xfrm>
            <a:off x="395485" y="908050"/>
            <a:ext cx="8208963" cy="4897214"/>
          </a:xfrm>
          <a:solidFill>
            <a:schemeClr val="bg1"/>
          </a:solidFill>
          <a:effectLst>
            <a:outerShdw blurRad="50800" dist="38100" dir="2700000" algn="tl" rotWithShape="0">
              <a:prstClr val="black">
                <a:alpha val="40000"/>
              </a:prstClr>
            </a:outerShdw>
          </a:effectLst>
        </p:spPr>
        <p:txBody>
          <a:bodyPr/>
          <a:lstStyle>
            <a:lvl1pPr marL="457200" indent="-457200">
              <a:buFont typeface="+mj-lt"/>
              <a:buNone/>
              <a:defRPr sz="1800" baseline="0"/>
            </a:lvl1pPr>
            <a:lvl2pPr>
              <a:buNone/>
              <a:defRPr/>
            </a:lvl2pPr>
          </a:lstStyle>
          <a:p>
            <a:pPr lvl="0"/>
            <a:endParaRPr lang="de-CH" dirty="0" smtClean="0"/>
          </a:p>
        </p:txBody>
      </p:sp>
      <p:pic>
        <p:nvPicPr>
          <p:cNvPr id="12" name="Grafik 7" descr="icon_abstimmen.jpg"/>
          <p:cNvPicPr>
            <a:picLocks noChangeAspect="1"/>
          </p:cNvPicPr>
          <p:nvPr userDrawn="1"/>
        </p:nvPicPr>
        <p:blipFill>
          <a:blip r:embed="rId2" cstate="print"/>
          <a:srcRect/>
          <a:stretch>
            <a:fillRect/>
          </a:stretch>
        </p:blipFill>
        <p:spPr bwMode="auto">
          <a:xfrm>
            <a:off x="0" y="0"/>
            <a:ext cx="790575" cy="790576"/>
          </a:xfrm>
          <a:prstGeom prst="rect">
            <a:avLst/>
          </a:prstGeom>
          <a:noFill/>
          <a:ln w="9525">
            <a:noFill/>
            <a:miter lim="800000"/>
            <a:headEnd/>
            <a:tailEnd/>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Inhalt_Info">
    <p:spTree>
      <p:nvGrpSpPr>
        <p:cNvPr id="1" name=""/>
        <p:cNvGrpSpPr/>
        <p:nvPr/>
      </p:nvGrpSpPr>
      <p:grpSpPr>
        <a:xfrm>
          <a:off x="0" y="0"/>
          <a:ext cx="0" cy="0"/>
          <a:chOff x="0" y="0"/>
          <a:chExt cx="0" cy="0"/>
        </a:xfrm>
      </p:grpSpPr>
      <p:sp>
        <p:nvSpPr>
          <p:cNvPr id="9" name="Textplatzhalter 4"/>
          <p:cNvSpPr>
            <a:spLocks noGrp="1"/>
          </p:cNvSpPr>
          <p:nvPr>
            <p:ph type="body" sz="quarter" idx="25" hasCustomPrompt="1"/>
          </p:nvPr>
        </p:nvSpPr>
        <p:spPr>
          <a:xfrm>
            <a:off x="3923928" y="44624"/>
            <a:ext cx="4787875" cy="404813"/>
          </a:xfrm>
        </p:spPr>
        <p:txBody>
          <a:bodyPr/>
          <a:lstStyle>
            <a:lvl1pPr algn="r">
              <a:buNone/>
              <a:defRPr b="1">
                <a:solidFill>
                  <a:srgbClr val="E30613"/>
                </a:solidFill>
              </a:defRPr>
            </a:lvl1pPr>
          </a:lstStyle>
          <a:p>
            <a:pPr lvl="0"/>
            <a:r>
              <a:rPr lang="de-DE" dirty="0" smtClean="0"/>
              <a:t>Überschrift I</a:t>
            </a:r>
          </a:p>
        </p:txBody>
      </p:sp>
      <p:sp>
        <p:nvSpPr>
          <p:cNvPr id="11" name="Textplatzhalter 4"/>
          <p:cNvSpPr>
            <a:spLocks noGrp="1"/>
          </p:cNvSpPr>
          <p:nvPr>
            <p:ph type="body" sz="quarter" idx="15" hasCustomPrompt="1"/>
          </p:nvPr>
        </p:nvSpPr>
        <p:spPr>
          <a:xfrm>
            <a:off x="3923928" y="449288"/>
            <a:ext cx="4787875" cy="404813"/>
          </a:xfrm>
        </p:spPr>
        <p:txBody>
          <a:bodyPr/>
          <a:lstStyle>
            <a:lvl1pPr algn="r">
              <a:buNone/>
              <a:defRPr sz="2000" b="1">
                <a:solidFill>
                  <a:srgbClr val="E30613"/>
                </a:solidFill>
              </a:defRPr>
            </a:lvl1pPr>
          </a:lstStyle>
          <a:p>
            <a:pPr lvl="0"/>
            <a:r>
              <a:rPr lang="de-DE" dirty="0" smtClean="0"/>
              <a:t>Überschrift II</a:t>
            </a:r>
          </a:p>
        </p:txBody>
      </p:sp>
      <p:sp>
        <p:nvSpPr>
          <p:cNvPr id="15" name="Textplatzhalter 8"/>
          <p:cNvSpPr>
            <a:spLocks noGrp="1"/>
          </p:cNvSpPr>
          <p:nvPr>
            <p:ph type="body" sz="quarter" idx="26" hasCustomPrompt="1"/>
          </p:nvPr>
        </p:nvSpPr>
        <p:spPr>
          <a:xfrm>
            <a:off x="323528" y="1052736"/>
            <a:ext cx="8280920"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8" name="Textplatzhalter 19"/>
          <p:cNvSpPr>
            <a:spLocks noGrp="1"/>
          </p:cNvSpPr>
          <p:nvPr>
            <p:ph type="body" sz="quarter" idx="27"/>
          </p:nvPr>
        </p:nvSpPr>
        <p:spPr>
          <a:xfrm>
            <a:off x="395485" y="2132856"/>
            <a:ext cx="8208963" cy="3672408"/>
          </a:xfrm>
          <a:solidFill>
            <a:schemeClr val="bg1"/>
          </a:solidFill>
          <a:effectLst>
            <a:outerShdw blurRad="50800" dist="38100" dir="2700000" algn="tl" rotWithShape="0">
              <a:prstClr val="black">
                <a:alpha val="40000"/>
              </a:prstClr>
            </a:outerShdw>
          </a:effectLst>
        </p:spPr>
        <p:txBody>
          <a:bodyPr/>
          <a:lstStyle>
            <a:lvl1pPr marL="457200" indent="-457200">
              <a:buFont typeface="+mj-lt"/>
              <a:buNone/>
              <a:defRPr sz="1800" baseline="0"/>
            </a:lvl1pPr>
            <a:lvl2pPr>
              <a:buNone/>
              <a:defRPr/>
            </a:lvl2pPr>
          </a:lstStyle>
          <a:p>
            <a:pPr lvl="0"/>
            <a:endParaRPr lang="de-CH" dirty="0" smtClean="0"/>
          </a:p>
        </p:txBody>
      </p:sp>
      <p:sp>
        <p:nvSpPr>
          <p:cNvPr id="10" name="Abgerundetes Rechteck 9"/>
          <p:cNvSpPr/>
          <p:nvPr userDrawn="1"/>
        </p:nvSpPr>
        <p:spPr>
          <a:xfrm>
            <a:off x="395485" y="1700808"/>
            <a:ext cx="8208912" cy="334268"/>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Textplatzhalter 12"/>
          <p:cNvSpPr>
            <a:spLocks noGrp="1"/>
          </p:cNvSpPr>
          <p:nvPr>
            <p:ph type="body" sz="quarter" idx="28" hasCustomPrompt="1"/>
          </p:nvPr>
        </p:nvSpPr>
        <p:spPr>
          <a:xfrm>
            <a:off x="395485" y="1700808"/>
            <a:ext cx="8136955" cy="334268"/>
          </a:xfrm>
        </p:spPr>
        <p:txBody>
          <a:bodyPr/>
          <a:lstStyle>
            <a:lvl1pPr>
              <a:buNone/>
              <a:defRPr sz="1800" b="1">
                <a:solidFill>
                  <a:schemeClr val="bg1"/>
                </a:solidFill>
              </a:defRPr>
            </a:lvl1pPr>
          </a:lstStyle>
          <a:p>
            <a:pPr lvl="0"/>
            <a:r>
              <a:rPr lang="de-DE" smtClean="0"/>
              <a:t>Titel</a:t>
            </a:r>
            <a:endParaRPr lang="de-DE" dirty="0" smtClean="0"/>
          </a:p>
          <a:p>
            <a:pPr lvl="0"/>
            <a:endParaRPr lang="de-DE" dirty="0" smtClean="0"/>
          </a:p>
        </p:txBody>
      </p:sp>
      <p:sp>
        <p:nvSpPr>
          <p:cNvPr id="13"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2i Inhalte untereinander_Entscheid">
    <p:spTree>
      <p:nvGrpSpPr>
        <p:cNvPr id="1" name=""/>
        <p:cNvGrpSpPr/>
        <p:nvPr/>
      </p:nvGrpSpPr>
      <p:grpSpPr>
        <a:xfrm>
          <a:off x="0" y="0"/>
          <a:ext cx="0" cy="0"/>
          <a:chOff x="0" y="0"/>
          <a:chExt cx="0" cy="0"/>
        </a:xfrm>
      </p:grpSpPr>
      <p:sp>
        <p:nvSpPr>
          <p:cNvPr id="22" name="Textplatzhalter 21"/>
          <p:cNvSpPr>
            <a:spLocks noGrp="1"/>
          </p:cNvSpPr>
          <p:nvPr>
            <p:ph type="body" sz="quarter" idx="26"/>
          </p:nvPr>
        </p:nvSpPr>
        <p:spPr>
          <a:xfrm>
            <a:off x="323528" y="1845122"/>
            <a:ext cx="8424863" cy="1655762"/>
          </a:xfrm>
          <a:solidFill>
            <a:schemeClr val="bg1"/>
          </a:solidFill>
          <a:effectLst>
            <a:outerShdw blurRad="50800" dist="38100" dir="2700000" algn="tl" rotWithShape="0">
              <a:prstClr val="black">
                <a:alpha val="40000"/>
              </a:prstClr>
            </a:outerShdw>
          </a:effectLst>
        </p:spPr>
        <p:txBody>
          <a:bodyPr/>
          <a:lstStyle>
            <a:lvl1pPr>
              <a:defRPr sz="1800"/>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23" name="Textplatzhalter 21"/>
          <p:cNvSpPr>
            <a:spLocks noGrp="1"/>
          </p:cNvSpPr>
          <p:nvPr>
            <p:ph type="body" sz="quarter" idx="27"/>
          </p:nvPr>
        </p:nvSpPr>
        <p:spPr>
          <a:xfrm>
            <a:off x="323528" y="3861048"/>
            <a:ext cx="8424863" cy="1944216"/>
          </a:xfrm>
          <a:solidFill>
            <a:schemeClr val="bg1"/>
          </a:solidFill>
          <a:effectLst>
            <a:outerShdw blurRad="50800" dist="38100" dir="2700000" algn="tl" rotWithShape="0">
              <a:prstClr val="black">
                <a:alpha val="40000"/>
              </a:prstClr>
            </a:outerShdw>
          </a:effectLst>
        </p:spPr>
        <p:txBody>
          <a:bodyPr/>
          <a:lstStyle>
            <a:lvl1pPr>
              <a:defRPr sz="1800"/>
            </a:lvl1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CH" dirty="0"/>
          </a:p>
        </p:txBody>
      </p:sp>
      <p:sp>
        <p:nvSpPr>
          <p:cNvPr id="15" name="Textplatzhalter 4"/>
          <p:cNvSpPr>
            <a:spLocks noGrp="1"/>
          </p:cNvSpPr>
          <p:nvPr>
            <p:ph type="body" sz="quarter" idx="14" hasCustomPrompt="1"/>
          </p:nvPr>
        </p:nvSpPr>
        <p:spPr>
          <a:xfrm>
            <a:off x="3779912" y="44624"/>
            <a:ext cx="4931891" cy="404813"/>
          </a:xfrm>
        </p:spPr>
        <p:txBody>
          <a:bodyPr/>
          <a:lstStyle>
            <a:lvl1pPr algn="r">
              <a:buNone/>
              <a:defRPr b="1">
                <a:solidFill>
                  <a:srgbClr val="E30613"/>
                </a:solidFill>
              </a:defRPr>
            </a:lvl1pPr>
          </a:lstStyle>
          <a:p>
            <a:pPr lvl="0"/>
            <a:r>
              <a:rPr lang="de-DE" dirty="0" smtClean="0"/>
              <a:t>Überschrift I</a:t>
            </a:r>
          </a:p>
        </p:txBody>
      </p:sp>
      <p:sp>
        <p:nvSpPr>
          <p:cNvPr id="16" name="Textplatzhalter 4"/>
          <p:cNvSpPr>
            <a:spLocks noGrp="1"/>
          </p:cNvSpPr>
          <p:nvPr>
            <p:ph type="body" sz="quarter" idx="15" hasCustomPrompt="1"/>
          </p:nvPr>
        </p:nvSpPr>
        <p:spPr>
          <a:xfrm>
            <a:off x="3779912" y="449288"/>
            <a:ext cx="4931891" cy="404813"/>
          </a:xfrm>
        </p:spPr>
        <p:txBody>
          <a:bodyPr/>
          <a:lstStyle>
            <a:lvl1pPr algn="r">
              <a:buNone/>
              <a:defRPr sz="2000" b="1">
                <a:solidFill>
                  <a:srgbClr val="E30613"/>
                </a:solidFill>
              </a:defRPr>
            </a:lvl1pPr>
          </a:lstStyle>
          <a:p>
            <a:pPr lvl="0"/>
            <a:r>
              <a:rPr lang="de-DE" dirty="0" smtClean="0"/>
              <a:t>Überschrift II</a:t>
            </a:r>
          </a:p>
        </p:txBody>
      </p:sp>
      <p:sp>
        <p:nvSpPr>
          <p:cNvPr id="25" name="Abgerundetes Rechteck 24"/>
          <p:cNvSpPr/>
          <p:nvPr userDrawn="1"/>
        </p:nvSpPr>
        <p:spPr>
          <a:xfrm>
            <a:off x="323528" y="1484784"/>
            <a:ext cx="8424936" cy="360040"/>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Textplatzhalter 12"/>
          <p:cNvSpPr>
            <a:spLocks noGrp="1"/>
          </p:cNvSpPr>
          <p:nvPr>
            <p:ph type="body" sz="quarter" idx="25" hasCustomPrompt="1"/>
          </p:nvPr>
        </p:nvSpPr>
        <p:spPr>
          <a:xfrm>
            <a:off x="323528" y="1484784"/>
            <a:ext cx="8424936" cy="360040"/>
          </a:xfrm>
        </p:spPr>
        <p:txBody>
          <a:bodyPr/>
          <a:lstStyle>
            <a:lvl1pPr>
              <a:buNone/>
              <a:defRPr sz="1800" b="1">
                <a:solidFill>
                  <a:schemeClr val="bg1"/>
                </a:solidFill>
              </a:defRPr>
            </a:lvl1pPr>
          </a:lstStyle>
          <a:p>
            <a:pPr lvl="0"/>
            <a:r>
              <a:rPr lang="de-DE" dirty="0" smtClean="0"/>
              <a:t>Titel</a:t>
            </a:r>
          </a:p>
          <a:p>
            <a:pPr lvl="0"/>
            <a:endParaRPr lang="de-DE" dirty="0" smtClean="0"/>
          </a:p>
        </p:txBody>
      </p:sp>
      <p:sp>
        <p:nvSpPr>
          <p:cNvPr id="26" name="Abgerundetes Rechteck 25"/>
          <p:cNvSpPr/>
          <p:nvPr userDrawn="1"/>
        </p:nvSpPr>
        <p:spPr>
          <a:xfrm>
            <a:off x="323528" y="3501008"/>
            <a:ext cx="8424936" cy="360040"/>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7" name="Textplatzhalter 12"/>
          <p:cNvSpPr>
            <a:spLocks noGrp="1"/>
          </p:cNvSpPr>
          <p:nvPr>
            <p:ph type="body" sz="quarter" idx="28" hasCustomPrompt="1"/>
          </p:nvPr>
        </p:nvSpPr>
        <p:spPr>
          <a:xfrm>
            <a:off x="323528" y="3501008"/>
            <a:ext cx="8424936" cy="360040"/>
          </a:xfrm>
        </p:spPr>
        <p:txBody>
          <a:bodyPr/>
          <a:lstStyle>
            <a:lvl1pPr>
              <a:buNone/>
              <a:defRPr sz="1800" b="1">
                <a:solidFill>
                  <a:schemeClr val="bg1"/>
                </a:solidFill>
              </a:defRPr>
            </a:lvl1pPr>
          </a:lstStyle>
          <a:p>
            <a:pPr lvl="0"/>
            <a:r>
              <a:rPr lang="de-DE" dirty="0" smtClean="0"/>
              <a:t>Titel</a:t>
            </a:r>
          </a:p>
          <a:p>
            <a:pPr lvl="0"/>
            <a:endParaRPr lang="de-DE" dirty="0" smtClean="0"/>
          </a:p>
        </p:txBody>
      </p:sp>
      <p:sp>
        <p:nvSpPr>
          <p:cNvPr id="29" name="Textplatzhalter 8"/>
          <p:cNvSpPr>
            <a:spLocks noGrp="1"/>
          </p:cNvSpPr>
          <p:nvPr>
            <p:ph type="body" sz="quarter" idx="29" hasCustomPrompt="1"/>
          </p:nvPr>
        </p:nvSpPr>
        <p:spPr>
          <a:xfrm>
            <a:off x="323528" y="907951"/>
            <a:ext cx="8424936"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12"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ohne Titel_Info">
    <p:spTree>
      <p:nvGrpSpPr>
        <p:cNvPr id="1" name=""/>
        <p:cNvGrpSpPr/>
        <p:nvPr/>
      </p:nvGrpSpPr>
      <p:grpSpPr>
        <a:xfrm>
          <a:off x="0" y="0"/>
          <a:ext cx="0" cy="0"/>
          <a:chOff x="0" y="0"/>
          <a:chExt cx="0" cy="0"/>
        </a:xfrm>
      </p:grpSpPr>
      <p:sp>
        <p:nvSpPr>
          <p:cNvPr id="9" name="Textplatzhalter 4"/>
          <p:cNvSpPr>
            <a:spLocks noGrp="1"/>
          </p:cNvSpPr>
          <p:nvPr>
            <p:ph type="body" sz="quarter" idx="25" hasCustomPrompt="1"/>
          </p:nvPr>
        </p:nvSpPr>
        <p:spPr>
          <a:xfrm>
            <a:off x="3779912" y="44624"/>
            <a:ext cx="4931891" cy="404813"/>
          </a:xfrm>
        </p:spPr>
        <p:txBody>
          <a:bodyPr/>
          <a:lstStyle>
            <a:lvl1pPr algn="r">
              <a:buNone/>
              <a:defRPr b="1">
                <a:solidFill>
                  <a:srgbClr val="E30613"/>
                </a:solidFill>
              </a:defRPr>
            </a:lvl1pPr>
          </a:lstStyle>
          <a:p>
            <a:pPr lvl="0"/>
            <a:r>
              <a:rPr lang="de-DE" dirty="0" smtClean="0"/>
              <a:t>Überschrift I</a:t>
            </a:r>
          </a:p>
        </p:txBody>
      </p:sp>
      <p:sp>
        <p:nvSpPr>
          <p:cNvPr id="10" name="Textplatzhalter 4"/>
          <p:cNvSpPr>
            <a:spLocks noGrp="1"/>
          </p:cNvSpPr>
          <p:nvPr>
            <p:ph type="body" sz="quarter" idx="15" hasCustomPrompt="1"/>
          </p:nvPr>
        </p:nvSpPr>
        <p:spPr>
          <a:xfrm>
            <a:off x="3779912" y="449288"/>
            <a:ext cx="4931891" cy="404813"/>
          </a:xfrm>
        </p:spPr>
        <p:txBody>
          <a:bodyPr/>
          <a:lstStyle>
            <a:lvl1pPr algn="r">
              <a:buNone/>
              <a:defRPr sz="2000" b="1">
                <a:solidFill>
                  <a:srgbClr val="E30613"/>
                </a:solidFill>
              </a:defRPr>
            </a:lvl1pPr>
          </a:lstStyle>
          <a:p>
            <a:pPr lvl="0"/>
            <a:r>
              <a:rPr lang="de-DE" dirty="0" smtClean="0"/>
              <a:t>Überschrift II</a:t>
            </a:r>
          </a:p>
        </p:txBody>
      </p:sp>
      <p:sp>
        <p:nvSpPr>
          <p:cNvPr id="8"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
        <p:nvSpPr>
          <p:cNvPr id="11" name="Textplatzhalter 19"/>
          <p:cNvSpPr>
            <a:spLocks noGrp="1"/>
          </p:cNvSpPr>
          <p:nvPr>
            <p:ph type="body" sz="quarter" idx="26"/>
          </p:nvPr>
        </p:nvSpPr>
        <p:spPr>
          <a:xfrm>
            <a:off x="395485" y="908050"/>
            <a:ext cx="8208963" cy="4897214"/>
          </a:xfrm>
          <a:solidFill>
            <a:schemeClr val="bg1"/>
          </a:solidFill>
          <a:effectLst>
            <a:outerShdw blurRad="50800" dist="38100" dir="2700000" algn="tl" rotWithShape="0">
              <a:prstClr val="black">
                <a:alpha val="40000"/>
              </a:prstClr>
            </a:outerShdw>
          </a:effectLst>
        </p:spPr>
        <p:txBody>
          <a:bodyPr/>
          <a:lstStyle>
            <a:lvl1pPr marL="457200" indent="-457200">
              <a:buFont typeface="+mj-lt"/>
              <a:buNone/>
              <a:defRPr sz="1800" baseline="0"/>
            </a:lvl1pPr>
            <a:lvl2pPr>
              <a:buNone/>
              <a:defRPr/>
            </a:lvl2pPr>
          </a:lstStyle>
          <a:p>
            <a:pPr lvl="0"/>
            <a:endParaRPr lang="de-CH" dirty="0" smtClean="0"/>
          </a:p>
        </p:txBody>
      </p:sp>
      <p:sp>
        <p:nvSpPr>
          <p:cNvPr id="15" name="Abgerundetes Rechteck 14"/>
          <p:cNvSpPr/>
          <p:nvPr userDrawn="1"/>
        </p:nvSpPr>
        <p:spPr>
          <a:xfrm>
            <a:off x="395485" y="908720"/>
            <a:ext cx="8208912" cy="334268"/>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 name="Textplatzhalter 12"/>
          <p:cNvSpPr>
            <a:spLocks noGrp="1"/>
          </p:cNvSpPr>
          <p:nvPr>
            <p:ph type="body" sz="quarter" idx="28" hasCustomPrompt="1"/>
          </p:nvPr>
        </p:nvSpPr>
        <p:spPr>
          <a:xfrm>
            <a:off x="395485" y="908720"/>
            <a:ext cx="8136955" cy="334268"/>
          </a:xfrm>
        </p:spPr>
        <p:txBody>
          <a:bodyPr/>
          <a:lstStyle>
            <a:lvl1pPr>
              <a:buNone/>
              <a:defRPr sz="1800" b="1">
                <a:solidFill>
                  <a:schemeClr val="bg1"/>
                </a:solidFill>
              </a:defRPr>
            </a:lvl1pPr>
          </a:lstStyle>
          <a:p>
            <a:pPr lvl="0"/>
            <a:r>
              <a:rPr lang="de-DE" smtClean="0"/>
              <a:t>Titel</a:t>
            </a:r>
            <a:endParaRPr lang="de-DE" dirty="0" smtClean="0"/>
          </a:p>
          <a:p>
            <a:pPr lvl="0"/>
            <a:endParaRPr lang="de-DE" dirty="0" smtClean="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ohne Titel_Info">
    <p:spTree>
      <p:nvGrpSpPr>
        <p:cNvPr id="1" name=""/>
        <p:cNvGrpSpPr/>
        <p:nvPr/>
      </p:nvGrpSpPr>
      <p:grpSpPr>
        <a:xfrm>
          <a:off x="0" y="0"/>
          <a:ext cx="0" cy="0"/>
          <a:chOff x="0" y="0"/>
          <a:chExt cx="0" cy="0"/>
        </a:xfrm>
      </p:grpSpPr>
      <p:sp>
        <p:nvSpPr>
          <p:cNvPr id="8"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
        <p:nvSpPr>
          <p:cNvPr id="11" name="Textplatzhalter 19"/>
          <p:cNvSpPr>
            <a:spLocks noGrp="1"/>
          </p:cNvSpPr>
          <p:nvPr>
            <p:ph type="body" sz="quarter" idx="26"/>
          </p:nvPr>
        </p:nvSpPr>
        <p:spPr>
          <a:xfrm>
            <a:off x="395485" y="908050"/>
            <a:ext cx="8208963" cy="4897214"/>
          </a:xfrm>
          <a:solidFill>
            <a:schemeClr val="bg1"/>
          </a:solidFill>
          <a:effectLst>
            <a:outerShdw blurRad="50800" dist="38100" dir="2700000" algn="tl" rotWithShape="0">
              <a:prstClr val="black">
                <a:alpha val="40000"/>
              </a:prstClr>
            </a:outerShdw>
          </a:effectLst>
        </p:spPr>
        <p:txBody>
          <a:bodyPr/>
          <a:lstStyle>
            <a:lvl1pPr marL="457200" indent="-457200">
              <a:buFont typeface="+mj-lt"/>
              <a:buNone/>
              <a:defRPr sz="1800" baseline="0"/>
            </a:lvl1pPr>
            <a:lvl2pPr>
              <a:buNone/>
              <a:defRPr/>
            </a:lvl2pPr>
          </a:lstStyle>
          <a:p>
            <a:pPr lvl="0"/>
            <a:endParaRPr lang="de-CH" dirty="0" smtClean="0"/>
          </a:p>
        </p:txBody>
      </p:sp>
      <p:sp>
        <p:nvSpPr>
          <p:cNvPr id="15" name="Abgerundetes Rechteck 14"/>
          <p:cNvSpPr/>
          <p:nvPr userDrawn="1"/>
        </p:nvSpPr>
        <p:spPr>
          <a:xfrm>
            <a:off x="395485" y="908720"/>
            <a:ext cx="8208912" cy="334268"/>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 name="Textplatzhalter 12"/>
          <p:cNvSpPr>
            <a:spLocks noGrp="1"/>
          </p:cNvSpPr>
          <p:nvPr>
            <p:ph type="body" sz="quarter" idx="28" hasCustomPrompt="1"/>
          </p:nvPr>
        </p:nvSpPr>
        <p:spPr>
          <a:xfrm>
            <a:off x="395485" y="908720"/>
            <a:ext cx="8136955" cy="334268"/>
          </a:xfrm>
        </p:spPr>
        <p:txBody>
          <a:bodyPr/>
          <a:lstStyle>
            <a:lvl1pPr>
              <a:buNone/>
              <a:defRPr sz="1800" b="1">
                <a:solidFill>
                  <a:schemeClr val="bg1"/>
                </a:solidFill>
              </a:defRPr>
            </a:lvl1pPr>
          </a:lstStyle>
          <a:p>
            <a:pPr lvl="0"/>
            <a:r>
              <a:rPr lang="de-DE" smtClean="0"/>
              <a:t>Titel</a:t>
            </a:r>
            <a:endParaRPr lang="de-DE" dirty="0" smtClean="0"/>
          </a:p>
          <a:p>
            <a:pPr lvl="0"/>
            <a:endParaRPr lang="de-DE" dirty="0"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_Info">
    <p:spTree>
      <p:nvGrpSpPr>
        <p:cNvPr id="1" name=""/>
        <p:cNvGrpSpPr/>
        <p:nvPr/>
      </p:nvGrpSpPr>
      <p:grpSpPr>
        <a:xfrm>
          <a:off x="0" y="0"/>
          <a:ext cx="0" cy="0"/>
          <a:chOff x="0" y="0"/>
          <a:chExt cx="0" cy="0"/>
        </a:xfrm>
      </p:grpSpPr>
      <p:pic>
        <p:nvPicPr>
          <p:cNvPr id="5" name="Picture 2" descr="O:\Marketing_Kommunikation\Graphic Design\QuickLine\Logos_Quickline\ICONS\4farbig\icon_info.jpg"/>
          <p:cNvPicPr>
            <a:picLocks noChangeAspect="1" noChangeArrowheads="1"/>
          </p:cNvPicPr>
          <p:nvPr/>
        </p:nvPicPr>
        <p:blipFill>
          <a:blip r:embed="rId2" cstate="print"/>
          <a:srcRect/>
          <a:stretch>
            <a:fillRect/>
          </a:stretch>
        </p:blipFill>
        <p:spPr bwMode="auto">
          <a:xfrm>
            <a:off x="0" y="0"/>
            <a:ext cx="792000" cy="792000"/>
          </a:xfrm>
          <a:prstGeom prst="rect">
            <a:avLst/>
          </a:prstGeom>
          <a:noFill/>
          <a:ln w="9525">
            <a:noFill/>
            <a:miter lim="800000"/>
            <a:headEnd/>
            <a:tailEnd/>
          </a:ln>
        </p:spPr>
      </p:pic>
      <p:sp>
        <p:nvSpPr>
          <p:cNvPr id="9" name="Textplatzhalter 4"/>
          <p:cNvSpPr>
            <a:spLocks noGrp="1"/>
          </p:cNvSpPr>
          <p:nvPr>
            <p:ph type="body" sz="quarter" idx="25" hasCustomPrompt="1"/>
          </p:nvPr>
        </p:nvSpPr>
        <p:spPr>
          <a:xfrm>
            <a:off x="3923928" y="44624"/>
            <a:ext cx="4787875" cy="404813"/>
          </a:xfrm>
        </p:spPr>
        <p:txBody>
          <a:bodyPr/>
          <a:lstStyle>
            <a:lvl1pPr algn="r">
              <a:buNone/>
              <a:defRPr b="1">
                <a:solidFill>
                  <a:srgbClr val="E30613"/>
                </a:solidFill>
              </a:defRPr>
            </a:lvl1pPr>
          </a:lstStyle>
          <a:p>
            <a:pPr lvl="0"/>
            <a:r>
              <a:rPr lang="de-DE" dirty="0" smtClean="0"/>
              <a:t>Überschrift I</a:t>
            </a:r>
          </a:p>
        </p:txBody>
      </p:sp>
      <p:sp>
        <p:nvSpPr>
          <p:cNvPr id="11" name="Textplatzhalter 4"/>
          <p:cNvSpPr>
            <a:spLocks noGrp="1"/>
          </p:cNvSpPr>
          <p:nvPr>
            <p:ph type="body" sz="quarter" idx="15" hasCustomPrompt="1"/>
          </p:nvPr>
        </p:nvSpPr>
        <p:spPr>
          <a:xfrm>
            <a:off x="3923928" y="449288"/>
            <a:ext cx="4787875" cy="404813"/>
          </a:xfrm>
        </p:spPr>
        <p:txBody>
          <a:bodyPr/>
          <a:lstStyle>
            <a:lvl1pPr algn="r">
              <a:buNone/>
              <a:defRPr sz="2000" b="1">
                <a:solidFill>
                  <a:srgbClr val="E30613"/>
                </a:solidFill>
              </a:defRPr>
            </a:lvl1pPr>
          </a:lstStyle>
          <a:p>
            <a:pPr lvl="0"/>
            <a:r>
              <a:rPr lang="de-DE" dirty="0" smtClean="0"/>
              <a:t>Überschrift II</a:t>
            </a:r>
          </a:p>
        </p:txBody>
      </p:sp>
      <p:sp>
        <p:nvSpPr>
          <p:cNvPr id="15" name="Textplatzhalter 8"/>
          <p:cNvSpPr>
            <a:spLocks noGrp="1"/>
          </p:cNvSpPr>
          <p:nvPr>
            <p:ph type="body" sz="quarter" idx="26" hasCustomPrompt="1"/>
          </p:nvPr>
        </p:nvSpPr>
        <p:spPr>
          <a:xfrm>
            <a:off x="323528" y="1052736"/>
            <a:ext cx="8280920"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8" name="Textplatzhalter 19"/>
          <p:cNvSpPr>
            <a:spLocks noGrp="1"/>
          </p:cNvSpPr>
          <p:nvPr>
            <p:ph type="body" sz="quarter" idx="27"/>
          </p:nvPr>
        </p:nvSpPr>
        <p:spPr>
          <a:xfrm>
            <a:off x="395485" y="2132856"/>
            <a:ext cx="8208963" cy="3672408"/>
          </a:xfrm>
          <a:solidFill>
            <a:schemeClr val="bg1"/>
          </a:solidFill>
          <a:effectLst>
            <a:outerShdw blurRad="50800" dist="38100" dir="2700000" algn="tl" rotWithShape="0">
              <a:prstClr val="black">
                <a:alpha val="40000"/>
              </a:prstClr>
            </a:outerShdw>
          </a:effectLst>
        </p:spPr>
        <p:txBody>
          <a:bodyPr/>
          <a:lstStyle>
            <a:lvl1pPr marL="457200" indent="-457200">
              <a:buFont typeface="+mj-lt"/>
              <a:buNone/>
              <a:defRPr sz="1800" baseline="0"/>
            </a:lvl1pPr>
            <a:lvl2pPr>
              <a:buNone/>
              <a:defRPr/>
            </a:lvl2pPr>
          </a:lstStyle>
          <a:p>
            <a:pPr lvl="0"/>
            <a:endParaRPr lang="de-CH" dirty="0" smtClean="0"/>
          </a:p>
        </p:txBody>
      </p:sp>
      <p:sp>
        <p:nvSpPr>
          <p:cNvPr id="10" name="Abgerundetes Rechteck 9"/>
          <p:cNvSpPr/>
          <p:nvPr userDrawn="1"/>
        </p:nvSpPr>
        <p:spPr>
          <a:xfrm>
            <a:off x="395485" y="1700808"/>
            <a:ext cx="8208912" cy="334268"/>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Textplatzhalter 12"/>
          <p:cNvSpPr>
            <a:spLocks noGrp="1"/>
          </p:cNvSpPr>
          <p:nvPr>
            <p:ph type="body" sz="quarter" idx="28" hasCustomPrompt="1"/>
          </p:nvPr>
        </p:nvSpPr>
        <p:spPr>
          <a:xfrm>
            <a:off x="395485" y="1700808"/>
            <a:ext cx="8136955" cy="334268"/>
          </a:xfrm>
        </p:spPr>
        <p:txBody>
          <a:bodyPr/>
          <a:lstStyle>
            <a:lvl1pPr>
              <a:buNone/>
              <a:defRPr sz="1800" b="1">
                <a:solidFill>
                  <a:schemeClr val="bg1"/>
                </a:solidFill>
              </a:defRPr>
            </a:lvl1pPr>
          </a:lstStyle>
          <a:p>
            <a:pPr lvl="0"/>
            <a:r>
              <a:rPr lang="de-DE" smtClean="0"/>
              <a:t>Titel</a:t>
            </a:r>
            <a:endParaRPr lang="de-DE" dirty="0" smtClean="0"/>
          </a:p>
          <a:p>
            <a:pPr lvl="0"/>
            <a:endParaRPr lang="de-DE" dirty="0" smtClean="0"/>
          </a:p>
        </p:txBody>
      </p:sp>
      <p:sp>
        <p:nvSpPr>
          <p:cNvPr id="13"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_Entscheid">
    <p:spTree>
      <p:nvGrpSpPr>
        <p:cNvPr id="1" name=""/>
        <p:cNvGrpSpPr/>
        <p:nvPr/>
      </p:nvGrpSpPr>
      <p:grpSpPr>
        <a:xfrm>
          <a:off x="0" y="0"/>
          <a:ext cx="0" cy="0"/>
          <a:chOff x="0" y="0"/>
          <a:chExt cx="0" cy="0"/>
        </a:xfrm>
      </p:grpSpPr>
      <p:sp>
        <p:nvSpPr>
          <p:cNvPr id="9" name="Textplatzhalter 4"/>
          <p:cNvSpPr>
            <a:spLocks noGrp="1"/>
          </p:cNvSpPr>
          <p:nvPr>
            <p:ph type="body" sz="quarter" idx="25" hasCustomPrompt="1"/>
          </p:nvPr>
        </p:nvSpPr>
        <p:spPr>
          <a:xfrm>
            <a:off x="3851920" y="44624"/>
            <a:ext cx="4859883" cy="404813"/>
          </a:xfrm>
        </p:spPr>
        <p:txBody>
          <a:bodyPr/>
          <a:lstStyle>
            <a:lvl1pPr algn="r">
              <a:buNone/>
              <a:defRPr b="1">
                <a:solidFill>
                  <a:srgbClr val="E30613"/>
                </a:solidFill>
              </a:defRPr>
            </a:lvl1pPr>
          </a:lstStyle>
          <a:p>
            <a:pPr lvl="0"/>
            <a:r>
              <a:rPr lang="de-DE" dirty="0" smtClean="0"/>
              <a:t>Überschrift I</a:t>
            </a:r>
          </a:p>
        </p:txBody>
      </p:sp>
      <p:sp>
        <p:nvSpPr>
          <p:cNvPr id="11" name="Textplatzhalter 4"/>
          <p:cNvSpPr>
            <a:spLocks noGrp="1"/>
          </p:cNvSpPr>
          <p:nvPr>
            <p:ph type="body" sz="quarter" idx="15" hasCustomPrompt="1"/>
          </p:nvPr>
        </p:nvSpPr>
        <p:spPr>
          <a:xfrm>
            <a:off x="3851920" y="449288"/>
            <a:ext cx="4859883" cy="404813"/>
          </a:xfrm>
        </p:spPr>
        <p:txBody>
          <a:bodyPr/>
          <a:lstStyle>
            <a:lvl1pPr algn="r">
              <a:buNone/>
              <a:defRPr sz="2000" b="1">
                <a:solidFill>
                  <a:srgbClr val="E30613"/>
                </a:solidFill>
              </a:defRPr>
            </a:lvl1pPr>
          </a:lstStyle>
          <a:p>
            <a:pPr lvl="0"/>
            <a:r>
              <a:rPr lang="de-DE" dirty="0" smtClean="0"/>
              <a:t>Überschrift II</a:t>
            </a:r>
          </a:p>
        </p:txBody>
      </p:sp>
      <p:sp>
        <p:nvSpPr>
          <p:cNvPr id="15" name="Textplatzhalter 8"/>
          <p:cNvSpPr>
            <a:spLocks noGrp="1"/>
          </p:cNvSpPr>
          <p:nvPr>
            <p:ph type="body" sz="quarter" idx="26" hasCustomPrompt="1"/>
          </p:nvPr>
        </p:nvSpPr>
        <p:spPr>
          <a:xfrm>
            <a:off x="323528" y="1052736"/>
            <a:ext cx="8280920"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8" name="Textplatzhalter 19"/>
          <p:cNvSpPr>
            <a:spLocks noGrp="1"/>
          </p:cNvSpPr>
          <p:nvPr>
            <p:ph type="body" sz="quarter" idx="27"/>
          </p:nvPr>
        </p:nvSpPr>
        <p:spPr>
          <a:xfrm>
            <a:off x="395485" y="2132856"/>
            <a:ext cx="8208963" cy="3672408"/>
          </a:xfrm>
          <a:solidFill>
            <a:schemeClr val="bg1"/>
          </a:solidFill>
          <a:effectLst>
            <a:outerShdw blurRad="50800" dist="38100" dir="2700000" algn="tl" rotWithShape="0">
              <a:prstClr val="black">
                <a:alpha val="40000"/>
              </a:prstClr>
            </a:outerShdw>
          </a:effectLst>
        </p:spPr>
        <p:txBody>
          <a:bodyPr/>
          <a:lstStyle>
            <a:lvl1pPr marL="457200" indent="-457200">
              <a:buFont typeface="+mj-lt"/>
              <a:buNone/>
              <a:defRPr sz="1800" baseline="0"/>
            </a:lvl1pPr>
            <a:lvl2pPr>
              <a:buNone/>
              <a:defRPr/>
            </a:lvl2pPr>
          </a:lstStyle>
          <a:p>
            <a:pPr lvl="0"/>
            <a:endParaRPr lang="de-CH" dirty="0" smtClean="0"/>
          </a:p>
        </p:txBody>
      </p:sp>
      <p:sp>
        <p:nvSpPr>
          <p:cNvPr id="10" name="Abgerundetes Rechteck 9"/>
          <p:cNvSpPr/>
          <p:nvPr userDrawn="1"/>
        </p:nvSpPr>
        <p:spPr>
          <a:xfrm>
            <a:off x="395485" y="1700808"/>
            <a:ext cx="8208912" cy="334268"/>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Textplatzhalter 12"/>
          <p:cNvSpPr>
            <a:spLocks noGrp="1"/>
          </p:cNvSpPr>
          <p:nvPr>
            <p:ph type="body" sz="quarter" idx="28" hasCustomPrompt="1"/>
          </p:nvPr>
        </p:nvSpPr>
        <p:spPr>
          <a:xfrm>
            <a:off x="395485" y="1700808"/>
            <a:ext cx="8208963" cy="334268"/>
          </a:xfrm>
        </p:spPr>
        <p:txBody>
          <a:bodyPr/>
          <a:lstStyle>
            <a:lvl1pPr>
              <a:buNone/>
              <a:defRPr sz="1800" b="1">
                <a:solidFill>
                  <a:schemeClr val="bg1"/>
                </a:solidFill>
              </a:defRPr>
            </a:lvl1pPr>
          </a:lstStyle>
          <a:p>
            <a:pPr lvl="0"/>
            <a:r>
              <a:rPr lang="de-DE" smtClean="0"/>
              <a:t>Titel</a:t>
            </a:r>
            <a:endParaRPr lang="de-DE" dirty="0" smtClean="0"/>
          </a:p>
          <a:p>
            <a:pPr lvl="0"/>
            <a:endParaRPr lang="de-DE" dirty="0" smtClean="0"/>
          </a:p>
        </p:txBody>
      </p:sp>
      <p:pic>
        <p:nvPicPr>
          <p:cNvPr id="14" name="Grafik 7" descr="icon_abstimmen.jpg"/>
          <p:cNvPicPr>
            <a:picLocks noChangeAspect="1"/>
          </p:cNvPicPr>
          <p:nvPr userDrawn="1"/>
        </p:nvPicPr>
        <p:blipFill>
          <a:blip r:embed="rId2" cstate="print"/>
          <a:srcRect/>
          <a:stretch>
            <a:fillRect/>
          </a:stretch>
        </p:blipFill>
        <p:spPr bwMode="auto">
          <a:xfrm>
            <a:off x="0" y="0"/>
            <a:ext cx="790575" cy="790576"/>
          </a:xfrm>
          <a:prstGeom prst="rect">
            <a:avLst/>
          </a:prstGeom>
          <a:noFill/>
          <a:ln w="9525">
            <a:noFill/>
            <a:miter lim="800000"/>
            <a:headEnd/>
            <a:tailEnd/>
          </a:ln>
        </p:spPr>
      </p:pic>
      <p:sp>
        <p:nvSpPr>
          <p:cNvPr id="13"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raktanden">
    <p:spTree>
      <p:nvGrpSpPr>
        <p:cNvPr id="1" name=""/>
        <p:cNvGrpSpPr/>
        <p:nvPr/>
      </p:nvGrpSpPr>
      <p:grpSpPr>
        <a:xfrm>
          <a:off x="0" y="0"/>
          <a:ext cx="0" cy="0"/>
          <a:chOff x="0" y="0"/>
          <a:chExt cx="0" cy="0"/>
        </a:xfrm>
      </p:grpSpPr>
      <p:sp>
        <p:nvSpPr>
          <p:cNvPr id="20" name="Textplatzhalter 19"/>
          <p:cNvSpPr>
            <a:spLocks noGrp="1"/>
          </p:cNvSpPr>
          <p:nvPr>
            <p:ph type="body" sz="quarter" idx="26" hasCustomPrompt="1"/>
          </p:nvPr>
        </p:nvSpPr>
        <p:spPr>
          <a:xfrm>
            <a:off x="395485" y="908050"/>
            <a:ext cx="8208963" cy="4897214"/>
          </a:xfrm>
          <a:solidFill>
            <a:schemeClr val="bg1"/>
          </a:solidFill>
          <a:effectLst>
            <a:outerShdw blurRad="50800" dist="38100" dir="2700000" algn="tl" rotWithShape="0">
              <a:prstClr val="black">
                <a:alpha val="40000"/>
              </a:prstClr>
            </a:outerShdw>
          </a:effectLst>
        </p:spPr>
        <p:txBody>
          <a:bodyPr/>
          <a:lstStyle>
            <a:lvl1pPr marL="457200" indent="-457200">
              <a:buFont typeface="+mj-lt"/>
              <a:buAutoNum type="arabicPeriod"/>
              <a:defRPr sz="1800" baseline="0"/>
            </a:lvl1pPr>
            <a:lvl2pPr>
              <a:buNone/>
              <a:defRPr/>
            </a:lvl2pPr>
          </a:lstStyle>
          <a:p>
            <a:pPr lvl="0"/>
            <a:r>
              <a:rPr lang="de-CH" dirty="0" smtClean="0"/>
              <a:t>Überschrift I</a:t>
            </a:r>
          </a:p>
          <a:p>
            <a:pPr lvl="0"/>
            <a:r>
              <a:rPr lang="de-CH" dirty="0" smtClean="0"/>
              <a:t>Überschrift II</a:t>
            </a:r>
          </a:p>
          <a:p>
            <a:pPr lvl="0"/>
            <a:r>
              <a:rPr lang="de-CH" dirty="0" smtClean="0"/>
              <a:t>Überschrift III</a:t>
            </a:r>
          </a:p>
        </p:txBody>
      </p:sp>
      <p:sp>
        <p:nvSpPr>
          <p:cNvPr id="8" name="Abgerundetes Rechteck 7"/>
          <p:cNvSpPr/>
          <p:nvPr userDrawn="1"/>
        </p:nvSpPr>
        <p:spPr>
          <a:xfrm>
            <a:off x="395485" y="476672"/>
            <a:ext cx="8208912" cy="360040"/>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0" name="Textplatzhalter 12"/>
          <p:cNvSpPr>
            <a:spLocks noGrp="1"/>
          </p:cNvSpPr>
          <p:nvPr>
            <p:ph type="body" sz="quarter" idx="25" hasCustomPrompt="1"/>
          </p:nvPr>
        </p:nvSpPr>
        <p:spPr>
          <a:xfrm>
            <a:off x="395485" y="476672"/>
            <a:ext cx="8136955" cy="360040"/>
          </a:xfrm>
        </p:spPr>
        <p:txBody>
          <a:bodyPr/>
          <a:lstStyle>
            <a:lvl1pPr>
              <a:buNone/>
              <a:defRPr sz="1800" b="1">
                <a:solidFill>
                  <a:schemeClr val="bg1"/>
                </a:solidFill>
              </a:defRPr>
            </a:lvl1pPr>
          </a:lstStyle>
          <a:p>
            <a:pPr lvl="0"/>
            <a:r>
              <a:rPr lang="de-DE" dirty="0" smtClean="0"/>
              <a:t>Traktanden</a:t>
            </a:r>
          </a:p>
          <a:p>
            <a:pPr lvl="0"/>
            <a:endParaRPr lang="de-DE" dirty="0" smtClean="0"/>
          </a:p>
        </p:txBody>
      </p:sp>
      <p:sp>
        <p:nvSpPr>
          <p:cNvPr id="6"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abelle_Info">
    <p:spTree>
      <p:nvGrpSpPr>
        <p:cNvPr id="1" name=""/>
        <p:cNvGrpSpPr/>
        <p:nvPr/>
      </p:nvGrpSpPr>
      <p:grpSpPr>
        <a:xfrm>
          <a:off x="0" y="0"/>
          <a:ext cx="0" cy="0"/>
          <a:chOff x="0" y="0"/>
          <a:chExt cx="0" cy="0"/>
        </a:xfrm>
      </p:grpSpPr>
      <p:pic>
        <p:nvPicPr>
          <p:cNvPr id="5" name="Picture 2" descr="O:\Marketing_Kommunikation\Graphic Design\QuickLine\Logos_Quickline\ICONS\4farbig\icon_info.jpg"/>
          <p:cNvPicPr>
            <a:picLocks noChangeAspect="1" noChangeArrowheads="1"/>
          </p:cNvPicPr>
          <p:nvPr/>
        </p:nvPicPr>
        <p:blipFill>
          <a:blip r:embed="rId2" cstate="print"/>
          <a:srcRect/>
          <a:stretch>
            <a:fillRect/>
          </a:stretch>
        </p:blipFill>
        <p:spPr bwMode="auto">
          <a:xfrm>
            <a:off x="0" y="0"/>
            <a:ext cx="792000" cy="792000"/>
          </a:xfrm>
          <a:prstGeom prst="rect">
            <a:avLst/>
          </a:prstGeom>
          <a:noFill/>
          <a:ln w="9525">
            <a:noFill/>
            <a:miter lim="800000"/>
            <a:headEnd/>
            <a:tailEnd/>
          </a:ln>
        </p:spPr>
      </p:pic>
      <p:sp>
        <p:nvSpPr>
          <p:cNvPr id="9" name="Textplatzhalter 4"/>
          <p:cNvSpPr>
            <a:spLocks noGrp="1"/>
          </p:cNvSpPr>
          <p:nvPr>
            <p:ph type="body" sz="quarter" idx="25" hasCustomPrompt="1"/>
          </p:nvPr>
        </p:nvSpPr>
        <p:spPr>
          <a:xfrm>
            <a:off x="3923928" y="44624"/>
            <a:ext cx="4787875" cy="404813"/>
          </a:xfrm>
        </p:spPr>
        <p:txBody>
          <a:bodyPr/>
          <a:lstStyle>
            <a:lvl1pPr algn="r">
              <a:buNone/>
              <a:defRPr b="1">
                <a:solidFill>
                  <a:srgbClr val="E30613"/>
                </a:solidFill>
              </a:defRPr>
            </a:lvl1pPr>
          </a:lstStyle>
          <a:p>
            <a:pPr lvl="0"/>
            <a:r>
              <a:rPr lang="de-DE" dirty="0" smtClean="0"/>
              <a:t>Überschrift I</a:t>
            </a:r>
          </a:p>
        </p:txBody>
      </p:sp>
      <p:sp>
        <p:nvSpPr>
          <p:cNvPr id="11" name="Textplatzhalter 4"/>
          <p:cNvSpPr>
            <a:spLocks noGrp="1"/>
          </p:cNvSpPr>
          <p:nvPr>
            <p:ph type="body" sz="quarter" idx="15" hasCustomPrompt="1"/>
          </p:nvPr>
        </p:nvSpPr>
        <p:spPr>
          <a:xfrm>
            <a:off x="3923928" y="449288"/>
            <a:ext cx="4787875" cy="404813"/>
          </a:xfrm>
        </p:spPr>
        <p:txBody>
          <a:bodyPr/>
          <a:lstStyle>
            <a:lvl1pPr algn="r">
              <a:buNone/>
              <a:defRPr sz="2000" b="1">
                <a:solidFill>
                  <a:srgbClr val="E30613"/>
                </a:solidFill>
              </a:defRPr>
            </a:lvl1pPr>
          </a:lstStyle>
          <a:p>
            <a:pPr lvl="0"/>
            <a:r>
              <a:rPr lang="de-DE" dirty="0" smtClean="0"/>
              <a:t>Überschrift II</a:t>
            </a:r>
          </a:p>
        </p:txBody>
      </p:sp>
      <p:sp>
        <p:nvSpPr>
          <p:cNvPr id="15" name="Textplatzhalter 8"/>
          <p:cNvSpPr>
            <a:spLocks noGrp="1"/>
          </p:cNvSpPr>
          <p:nvPr>
            <p:ph type="body" sz="quarter" idx="26" hasCustomPrompt="1"/>
          </p:nvPr>
        </p:nvSpPr>
        <p:spPr>
          <a:xfrm>
            <a:off x="323528" y="1052736"/>
            <a:ext cx="8280920" cy="504825"/>
          </a:xfrm>
        </p:spPr>
        <p:txBody>
          <a:bodyPr/>
          <a:lstStyle>
            <a:lvl1pPr>
              <a:buNone/>
              <a:defRPr sz="2400" b="1">
                <a:solidFill>
                  <a:srgbClr val="E30613"/>
                </a:solidFill>
              </a:defRPr>
            </a:lvl1pPr>
          </a:lstStyle>
          <a:p>
            <a:pPr lvl="0"/>
            <a:r>
              <a:rPr lang="de-CH" dirty="0" smtClean="0"/>
              <a:t>Hauptaussage</a:t>
            </a:r>
            <a:endParaRPr lang="de-CH" dirty="0"/>
          </a:p>
        </p:txBody>
      </p:sp>
      <p:sp>
        <p:nvSpPr>
          <p:cNvPr id="10" name="Abgerundetes Rechteck 9"/>
          <p:cNvSpPr/>
          <p:nvPr userDrawn="1"/>
        </p:nvSpPr>
        <p:spPr>
          <a:xfrm>
            <a:off x="395485" y="1700808"/>
            <a:ext cx="8208912" cy="334268"/>
          </a:xfrm>
          <a:prstGeom prst="roundRect">
            <a:avLst/>
          </a:prstGeom>
          <a:solidFill>
            <a:srgbClr val="7030A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2" name="Textplatzhalter 12"/>
          <p:cNvSpPr>
            <a:spLocks noGrp="1"/>
          </p:cNvSpPr>
          <p:nvPr>
            <p:ph type="body" sz="quarter" idx="28" hasCustomPrompt="1"/>
          </p:nvPr>
        </p:nvSpPr>
        <p:spPr>
          <a:xfrm>
            <a:off x="395485" y="1700808"/>
            <a:ext cx="8136955" cy="334268"/>
          </a:xfrm>
        </p:spPr>
        <p:txBody>
          <a:bodyPr/>
          <a:lstStyle>
            <a:lvl1pPr>
              <a:buNone/>
              <a:defRPr sz="1800" b="1">
                <a:solidFill>
                  <a:schemeClr val="bg1"/>
                </a:solidFill>
              </a:defRPr>
            </a:lvl1pPr>
          </a:lstStyle>
          <a:p>
            <a:pPr lvl="0"/>
            <a:r>
              <a:rPr lang="de-DE" smtClean="0"/>
              <a:t>Titel</a:t>
            </a:r>
            <a:endParaRPr lang="de-DE" dirty="0" smtClean="0"/>
          </a:p>
          <a:p>
            <a:pPr lvl="0"/>
            <a:endParaRPr lang="de-DE" dirty="0" smtClean="0"/>
          </a:p>
        </p:txBody>
      </p:sp>
      <p:sp>
        <p:nvSpPr>
          <p:cNvPr id="13"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900">
                <a:latin typeface="+mn-lt"/>
                <a:cs typeface="+mn-cs"/>
              </a:defRPr>
            </a:lvl1pPr>
          </a:lstStyle>
          <a:p>
            <a:pPr>
              <a:defRPr/>
            </a:pPr>
            <a:fld id="{F818F034-3ED1-44CB-BAE4-E1467A962864}" type="slidenum">
              <a:rPr lang="de-CH" smtClean="0"/>
              <a:pPr>
                <a:defRPr/>
              </a:pPr>
              <a:t>‹Nr.›</a:t>
            </a:fld>
            <a:endParaRPr lang="de-CH" dirty="0"/>
          </a:p>
        </p:txBody>
      </p:sp>
      <p:sp>
        <p:nvSpPr>
          <p:cNvPr id="16" name="Tabellenplatzhalter 15"/>
          <p:cNvSpPr>
            <a:spLocks noGrp="1"/>
          </p:cNvSpPr>
          <p:nvPr>
            <p:ph type="tbl" sz="quarter" idx="29"/>
          </p:nvPr>
        </p:nvSpPr>
        <p:spPr>
          <a:xfrm>
            <a:off x="395536" y="2132856"/>
            <a:ext cx="8208962" cy="3672408"/>
          </a:xfrm>
          <a:solidFill>
            <a:schemeClr val="accent3"/>
          </a:solidFill>
        </p:spPr>
        <p:txBody>
          <a:bodyPr/>
          <a:lstStyle>
            <a:lvl1pPr>
              <a:defRPr sz="1800"/>
            </a:lvl1pPr>
          </a:lstStyle>
          <a:p>
            <a:endParaRPr lang="de-CH"/>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8" name="Picture 8"/>
          <p:cNvPicPr>
            <a:picLocks noChangeAspect="1" noChangeArrowheads="1"/>
          </p:cNvPicPr>
          <p:nvPr userDrawn="1"/>
        </p:nvPicPr>
        <p:blipFill>
          <a:blip r:embed="rId20" cstate="print"/>
          <a:stretch>
            <a:fillRect/>
          </a:stretch>
        </p:blipFill>
        <p:spPr bwMode="auto">
          <a:xfrm>
            <a:off x="0" y="6350"/>
            <a:ext cx="9144000" cy="6858000"/>
          </a:xfrm>
          <a:prstGeom prst="rect">
            <a:avLst/>
          </a:prstGeom>
          <a:noFill/>
          <a:ln w="9525">
            <a:noFill/>
            <a:miter lim="800000"/>
            <a:headEnd/>
            <a:tailEnd/>
          </a:ln>
        </p:spPr>
      </p:pic>
      <p:sp>
        <p:nvSpPr>
          <p:cNvPr id="1027" name="Rectangle 2"/>
          <p:cNvSpPr>
            <a:spLocks noGrp="1" noChangeArrowheads="1"/>
          </p:cNvSpPr>
          <p:nvPr>
            <p:ph type="title"/>
          </p:nvPr>
        </p:nvSpPr>
        <p:spPr bwMode="auto">
          <a:xfrm>
            <a:off x="457200" y="765175"/>
            <a:ext cx="8229600" cy="6524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CH" dirty="0" smtClean="0"/>
              <a:t>Titelmasterformat durch Klicken bearbeiten</a:t>
            </a:r>
          </a:p>
        </p:txBody>
      </p:sp>
      <p:sp>
        <p:nvSpPr>
          <p:cNvPr id="1028"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CH" dirty="0" smtClean="0"/>
              <a:t>Textmasterformate durch Klicken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p:txBody>
      </p:sp>
      <p:sp>
        <p:nvSpPr>
          <p:cNvPr id="1030" name="Rectangle 6"/>
          <p:cNvSpPr>
            <a:spLocks noGrp="1" noChangeArrowheads="1"/>
          </p:cNvSpPr>
          <p:nvPr>
            <p:ph type="sldNum" sz="quarter" idx="4"/>
          </p:nvPr>
        </p:nvSpPr>
        <p:spPr bwMode="auto">
          <a:xfrm>
            <a:off x="3275856" y="6589713"/>
            <a:ext cx="2133600" cy="2682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fontAlgn="auto">
              <a:spcBef>
                <a:spcPts val="0"/>
              </a:spcBef>
              <a:spcAft>
                <a:spcPts val="0"/>
              </a:spcAft>
              <a:defRPr sz="900">
                <a:latin typeface="+mn-lt"/>
                <a:cs typeface="+mn-cs"/>
              </a:defRPr>
            </a:lvl1pPr>
          </a:lstStyle>
          <a:p>
            <a:pPr>
              <a:defRPr/>
            </a:pPr>
            <a:fld id="{F818F034-3ED1-44CB-BAE4-E1467A962864}" type="slidenum">
              <a:rPr lang="de-CH"/>
              <a:pPr>
                <a:defRPr/>
              </a:pPr>
              <a:t>‹Nr.›</a:t>
            </a:fld>
            <a:endParaRPr lang="de-CH" dirty="0"/>
          </a:p>
        </p:txBody>
      </p:sp>
      <p:sp>
        <p:nvSpPr>
          <p:cNvPr id="9" name="Ellipse 8"/>
          <p:cNvSpPr/>
          <p:nvPr userDrawn="1"/>
        </p:nvSpPr>
        <p:spPr>
          <a:xfrm>
            <a:off x="7164288" y="5877272"/>
            <a:ext cx="2088232" cy="2088232"/>
          </a:xfrm>
          <a:prstGeom prst="ellipse">
            <a:avLst/>
          </a:prstGeom>
          <a:solidFill>
            <a:schemeClr val="bg1"/>
          </a:solidFill>
          <a:ln>
            <a:noFill/>
          </a:ln>
          <a:effectLst>
            <a:innerShdw blurRad="63500" dist="50800" dir="135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smtClean="0"/>
              <a:t> </a:t>
            </a:r>
            <a:endParaRPr lang="de-CH" dirty="0"/>
          </a:p>
        </p:txBody>
      </p:sp>
      <p:pic>
        <p:nvPicPr>
          <p:cNvPr id="1031" name="Grafik 7" descr="QL_Multim_Anschluss_4f_transparent.png"/>
          <p:cNvPicPr>
            <a:picLocks noChangeAspect="1"/>
          </p:cNvPicPr>
          <p:nvPr/>
        </p:nvPicPr>
        <p:blipFill>
          <a:blip r:embed="rId21" cstate="print"/>
          <a:srcRect/>
          <a:stretch>
            <a:fillRect/>
          </a:stretch>
        </p:blipFill>
        <p:spPr bwMode="auto">
          <a:xfrm>
            <a:off x="7524328" y="6237312"/>
            <a:ext cx="1298551" cy="48354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8" r:id="rId1"/>
    <p:sldLayoutId id="2147483702" r:id="rId2"/>
    <p:sldLayoutId id="2147483703" r:id="rId3"/>
    <p:sldLayoutId id="2147483704" r:id="rId4"/>
    <p:sldLayoutId id="2147483705" r:id="rId5"/>
    <p:sldLayoutId id="2147483694" r:id="rId6"/>
    <p:sldLayoutId id="2147483695" r:id="rId7"/>
    <p:sldLayoutId id="2147483690" r:id="rId8"/>
    <p:sldLayoutId id="2147483696" r:id="rId9"/>
    <p:sldLayoutId id="2147483697" r:id="rId10"/>
    <p:sldLayoutId id="2147483698" r:id="rId11"/>
    <p:sldLayoutId id="2147483699" r:id="rId12"/>
    <p:sldLayoutId id="2147483689" r:id="rId13"/>
    <p:sldLayoutId id="2147483700" r:id="rId14"/>
    <p:sldLayoutId id="2147483692" r:id="rId15"/>
    <p:sldLayoutId id="2147483701" r:id="rId16"/>
    <p:sldLayoutId id="2147483691" r:id="rId17"/>
    <p:sldLayoutId id="2147483693" r:id="rId18"/>
  </p:sldLayoutIdLst>
  <p:hf hdr="0" ftr="0" dt="0"/>
  <p:txStyles>
    <p:titleStyle>
      <a:lvl1pPr algn="l" rtl="0" eaLnBrk="1" fontAlgn="base" hangingPunct="1">
        <a:spcBef>
          <a:spcPct val="0"/>
        </a:spcBef>
        <a:spcAft>
          <a:spcPct val="0"/>
        </a:spcAft>
        <a:defRPr sz="2800" b="1">
          <a:solidFill>
            <a:schemeClr val="tx2"/>
          </a:solidFill>
          <a:latin typeface="+mj-lt"/>
          <a:ea typeface="+mj-ea"/>
          <a:cs typeface="+mj-cs"/>
        </a:defRPr>
      </a:lvl1pPr>
      <a:lvl2pPr algn="l" rtl="0" eaLnBrk="1" fontAlgn="base" hangingPunct="1">
        <a:spcBef>
          <a:spcPct val="0"/>
        </a:spcBef>
        <a:spcAft>
          <a:spcPct val="0"/>
        </a:spcAft>
        <a:defRPr sz="2800" b="1">
          <a:solidFill>
            <a:schemeClr val="tx2"/>
          </a:solidFill>
          <a:latin typeface="Arial" charset="0"/>
        </a:defRPr>
      </a:lvl2pPr>
      <a:lvl3pPr algn="l" rtl="0" eaLnBrk="1" fontAlgn="base" hangingPunct="1">
        <a:spcBef>
          <a:spcPct val="0"/>
        </a:spcBef>
        <a:spcAft>
          <a:spcPct val="0"/>
        </a:spcAft>
        <a:defRPr sz="2800" b="1">
          <a:solidFill>
            <a:schemeClr val="tx2"/>
          </a:solidFill>
          <a:latin typeface="Arial" charset="0"/>
        </a:defRPr>
      </a:lvl3pPr>
      <a:lvl4pPr algn="l" rtl="0" eaLnBrk="1" fontAlgn="base" hangingPunct="1">
        <a:spcBef>
          <a:spcPct val="0"/>
        </a:spcBef>
        <a:spcAft>
          <a:spcPct val="0"/>
        </a:spcAft>
        <a:defRPr sz="2800" b="1">
          <a:solidFill>
            <a:schemeClr val="tx2"/>
          </a:solidFill>
          <a:latin typeface="Arial" charset="0"/>
        </a:defRPr>
      </a:lvl4pPr>
      <a:lvl5pPr algn="l" rtl="0" eaLnBrk="1" fontAlgn="base" hangingPunct="1">
        <a:spcBef>
          <a:spcPct val="0"/>
        </a:spcBef>
        <a:spcAft>
          <a:spcPct val="0"/>
        </a:spcAft>
        <a:defRPr sz="2800" b="1">
          <a:solidFill>
            <a:schemeClr val="tx2"/>
          </a:solidFill>
          <a:latin typeface="Arial" charset="0"/>
        </a:defRPr>
      </a:lvl5pPr>
      <a:lvl6pPr marL="457200" algn="l" rtl="0" eaLnBrk="1" fontAlgn="base" hangingPunct="1">
        <a:spcBef>
          <a:spcPct val="0"/>
        </a:spcBef>
        <a:spcAft>
          <a:spcPct val="0"/>
        </a:spcAft>
        <a:defRPr sz="3200" b="1">
          <a:solidFill>
            <a:schemeClr val="tx2"/>
          </a:solidFill>
          <a:latin typeface="Arial" charset="0"/>
        </a:defRPr>
      </a:lvl6pPr>
      <a:lvl7pPr marL="914400" algn="l" rtl="0" eaLnBrk="1" fontAlgn="base" hangingPunct="1">
        <a:spcBef>
          <a:spcPct val="0"/>
        </a:spcBef>
        <a:spcAft>
          <a:spcPct val="0"/>
        </a:spcAft>
        <a:defRPr sz="3200" b="1">
          <a:solidFill>
            <a:schemeClr val="tx2"/>
          </a:solidFill>
          <a:latin typeface="Arial" charset="0"/>
        </a:defRPr>
      </a:lvl7pPr>
      <a:lvl8pPr marL="1371600" algn="l" rtl="0" eaLnBrk="1" fontAlgn="base" hangingPunct="1">
        <a:spcBef>
          <a:spcPct val="0"/>
        </a:spcBef>
        <a:spcAft>
          <a:spcPct val="0"/>
        </a:spcAft>
        <a:defRPr sz="3200" b="1">
          <a:solidFill>
            <a:schemeClr val="tx2"/>
          </a:solidFill>
          <a:latin typeface="Arial" charset="0"/>
        </a:defRPr>
      </a:lvl8pPr>
      <a:lvl9pPr marL="1828800" algn="l" rtl="0" eaLnBrk="1" fontAlgn="base" hangingPunct="1">
        <a:spcBef>
          <a:spcPct val="0"/>
        </a:spcBef>
        <a:spcAft>
          <a:spcPct val="0"/>
        </a:spcAft>
        <a:defRPr sz="3200" b="1">
          <a:solidFill>
            <a:schemeClr val="tx2"/>
          </a:solidFill>
          <a:latin typeface="Arial" charset="0"/>
        </a:defRPr>
      </a:lvl9pPr>
    </p:titleStyle>
    <p:bodyStyle>
      <a:lvl1pPr marL="342900" indent="-342900" algn="l" rtl="0" eaLnBrk="1" fontAlgn="base" hangingPunct="1">
        <a:spcBef>
          <a:spcPct val="20000"/>
        </a:spcBef>
        <a:spcAft>
          <a:spcPct val="0"/>
        </a:spcAft>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xml"/><Relationship Id="rId1" Type="http://schemas.openxmlformats.org/officeDocument/2006/relationships/slideLayout" Target="../slideLayouts/slideLayout17.xml"/><Relationship Id="rId4" Type="http://schemas.openxmlformats.org/officeDocument/2006/relationships/image" Target="../media/image9.emf"/></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4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image" Target="../media/image25.emf"/></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 Id="rId4" Type="http://schemas.openxmlformats.org/officeDocument/2006/relationships/image" Target="../media/image31.png"/></Relationships>
</file>

<file path=ppt/slides/_rels/slide4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p:cNvSpPr>
            <a:spLocks noGrp="1"/>
          </p:cNvSpPr>
          <p:nvPr>
            <p:ph type="body" sz="quarter" idx="10"/>
          </p:nvPr>
        </p:nvSpPr>
        <p:spPr>
          <a:xfrm>
            <a:off x="1907704" y="1125488"/>
            <a:ext cx="6624736" cy="1295400"/>
          </a:xfrm>
        </p:spPr>
        <p:txBody>
          <a:bodyPr/>
          <a:lstStyle/>
          <a:p>
            <a:r>
              <a:rPr lang="de-CH" dirty="0" smtClean="0"/>
              <a:t>Schulungsdokumentation</a:t>
            </a:r>
          </a:p>
          <a:p>
            <a:r>
              <a:rPr lang="de-CH" dirty="0" smtClean="0"/>
              <a:t>Senderumstellung 06.05.2014</a:t>
            </a:r>
            <a:endParaRPr lang="de-CH" dirty="0"/>
          </a:p>
        </p:txBody>
      </p:sp>
    </p:spTree>
    <p:extLst>
      <p:ext uri="{BB962C8B-B14F-4D97-AF65-F5344CB8AC3E}">
        <p14:creationId xmlns:p14="http://schemas.microsoft.com/office/powerpoint/2010/main" val="38050205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25"/>
          </p:nvPr>
        </p:nvSpPr>
        <p:spPr/>
        <p:txBody>
          <a:bodyPr/>
          <a:lstStyle/>
          <a:p>
            <a:r>
              <a:rPr lang="de-CH" dirty="0" smtClean="0"/>
              <a:t>Grosse Senderumstellung</a:t>
            </a:r>
            <a:endParaRPr lang="de-CH" dirty="0"/>
          </a:p>
        </p:txBody>
      </p:sp>
      <p:sp>
        <p:nvSpPr>
          <p:cNvPr id="6" name="Textplatzhalter 5"/>
          <p:cNvSpPr>
            <a:spLocks noGrp="1"/>
          </p:cNvSpPr>
          <p:nvPr>
            <p:ph type="body" sz="quarter" idx="15"/>
          </p:nvPr>
        </p:nvSpPr>
        <p:spPr/>
        <p:txBody>
          <a:bodyPr/>
          <a:lstStyle/>
          <a:p>
            <a:r>
              <a:rPr lang="de-CH" dirty="0" smtClean="0"/>
              <a:t>1. Neue Sendersortierung</a:t>
            </a:r>
            <a:endParaRPr lang="de-CH" dirty="0"/>
          </a:p>
        </p:txBody>
      </p:sp>
      <p:sp>
        <p:nvSpPr>
          <p:cNvPr id="8" name="Textplatzhalter 7"/>
          <p:cNvSpPr>
            <a:spLocks noGrp="1"/>
          </p:cNvSpPr>
          <p:nvPr>
            <p:ph type="body" sz="quarter" idx="26"/>
          </p:nvPr>
        </p:nvSpPr>
        <p:spPr/>
        <p:txBody>
          <a:bodyPr/>
          <a:lstStyle/>
          <a:p>
            <a:r>
              <a:rPr lang="de-CH" dirty="0" smtClean="0"/>
              <a:t>«Eine Verbesserung im Sinne des Kunden»</a:t>
            </a:r>
            <a:endParaRPr lang="de-CH" dirty="0"/>
          </a:p>
        </p:txBody>
      </p:sp>
      <p:sp>
        <p:nvSpPr>
          <p:cNvPr id="9" name="Textplatzhalter 8"/>
          <p:cNvSpPr>
            <a:spLocks noGrp="1"/>
          </p:cNvSpPr>
          <p:nvPr>
            <p:ph type="body" sz="quarter" idx="27"/>
          </p:nvPr>
        </p:nvSpPr>
        <p:spPr>
          <a:xfrm>
            <a:off x="395485" y="2132856"/>
            <a:ext cx="8208963" cy="3960440"/>
          </a:xfrm>
        </p:spPr>
        <p:txBody>
          <a:bodyPr/>
          <a:lstStyle/>
          <a:p>
            <a:pPr>
              <a:buFont typeface="Wingdings" panose="05000000000000000000" pitchFamily="2" charset="2"/>
              <a:buChar char="Ø"/>
            </a:pPr>
            <a:r>
              <a:rPr lang="de-CH" dirty="0"/>
              <a:t>Unverschlüsselter Bereich </a:t>
            </a:r>
            <a:r>
              <a:rPr lang="de-CH" dirty="0" smtClean="0"/>
              <a:t>konsolidiert</a:t>
            </a:r>
          </a:p>
          <a:p>
            <a:pPr lvl="1">
              <a:buFont typeface="Symbol" panose="05050102010706020507" pitchFamily="18" charset="2"/>
              <a:buChar char="-"/>
            </a:pPr>
            <a:r>
              <a:rPr lang="de-CH" sz="1600" dirty="0" err="1" smtClean="0"/>
              <a:t>Zapping</a:t>
            </a:r>
            <a:r>
              <a:rPr lang="de-CH" sz="1600" dirty="0" smtClean="0"/>
              <a:t> ohne Verschlüsselung im vorderen Bereich</a:t>
            </a:r>
            <a:endParaRPr lang="de-CH" sz="1600" dirty="0"/>
          </a:p>
          <a:p>
            <a:pPr lvl="1">
              <a:buFont typeface="Symbol" panose="05050102010706020507" pitchFamily="18" charset="2"/>
              <a:buChar char="-"/>
            </a:pPr>
            <a:r>
              <a:rPr lang="de-CH" sz="1600" dirty="0"/>
              <a:t>Keine «leeren Sendeplätze mit Info»</a:t>
            </a:r>
          </a:p>
          <a:p>
            <a:pPr lvl="1">
              <a:spcAft>
                <a:spcPts val="600"/>
              </a:spcAft>
              <a:buFont typeface="Symbol" panose="05050102010706020507" pitchFamily="18" charset="2"/>
              <a:buChar char="-"/>
            </a:pPr>
            <a:r>
              <a:rPr lang="de-CH" sz="1600" dirty="0"/>
              <a:t>Verschlüsselter Bereich hinten</a:t>
            </a:r>
          </a:p>
          <a:p>
            <a:pPr>
              <a:spcAft>
                <a:spcPts val="600"/>
              </a:spcAft>
              <a:buFont typeface="Wingdings" panose="05000000000000000000" pitchFamily="2" charset="2"/>
              <a:buChar char="Ø"/>
            </a:pPr>
            <a:r>
              <a:rPr lang="de-CH" dirty="0"/>
              <a:t>Anlehnung an UPC</a:t>
            </a:r>
          </a:p>
          <a:p>
            <a:pPr>
              <a:buFont typeface="Wingdings" panose="05000000000000000000" pitchFamily="2" charset="2"/>
              <a:buChar char="Ø"/>
            </a:pPr>
            <a:r>
              <a:rPr lang="de-CH" dirty="0"/>
              <a:t>Nutzenorientierung</a:t>
            </a:r>
          </a:p>
          <a:p>
            <a:pPr lvl="1">
              <a:buFont typeface="Symbol" panose="05050102010706020507" pitchFamily="18" charset="2"/>
              <a:buChar char="-"/>
            </a:pPr>
            <a:r>
              <a:rPr lang="de-CH" sz="1600" dirty="0"/>
              <a:t>Berücksichtigung Einschaltquoten/Beliebtheit</a:t>
            </a:r>
          </a:p>
          <a:p>
            <a:pPr lvl="1">
              <a:buFont typeface="Symbol" panose="05050102010706020507" pitchFamily="18" charset="2"/>
              <a:buChar char="-"/>
            </a:pPr>
            <a:r>
              <a:rPr lang="de-CH" sz="1600" dirty="0"/>
              <a:t>Berücksichtigung Schweizer Marktgegebenheiten</a:t>
            </a:r>
          </a:p>
          <a:p>
            <a:pPr lvl="2">
              <a:spcAft>
                <a:spcPts val="600"/>
              </a:spcAft>
              <a:buFont typeface="Wingdings" panose="05000000000000000000" pitchFamily="2" charset="2"/>
              <a:buChar char="ü"/>
            </a:pPr>
            <a:r>
              <a:rPr lang="de-CH" sz="1400" dirty="0"/>
              <a:t>Thematik </a:t>
            </a:r>
            <a:r>
              <a:rPr lang="de-CH" sz="1400" dirty="0" smtClean="0"/>
              <a:t>Sendeplatzierung CH-Privatsender</a:t>
            </a:r>
            <a:endParaRPr lang="de-CH" dirty="0"/>
          </a:p>
          <a:p>
            <a:pPr>
              <a:buFont typeface="Wingdings" panose="05000000000000000000" pitchFamily="2" charset="2"/>
              <a:buChar char="Ø"/>
            </a:pPr>
            <a:r>
              <a:rPr lang="de-CH" dirty="0"/>
              <a:t>Nachteil</a:t>
            </a:r>
          </a:p>
          <a:p>
            <a:pPr lvl="1">
              <a:buFont typeface="Wingdings" panose="05000000000000000000" pitchFamily="2" charset="2"/>
              <a:buChar char="Ø"/>
            </a:pPr>
            <a:r>
              <a:rPr lang="de-CH" dirty="0"/>
              <a:t>Dt. Privatsender hinten (Verte! / </a:t>
            </a:r>
            <a:r>
              <a:rPr lang="de-CH" dirty="0" err="1"/>
              <a:t>Kaon</a:t>
            </a:r>
            <a:r>
              <a:rPr lang="de-CH" dirty="0"/>
              <a:t> / CA-Modul)</a:t>
            </a:r>
          </a:p>
          <a:p>
            <a:pPr lvl="2">
              <a:buFont typeface="Wingdings" panose="05000000000000000000" pitchFamily="2" charset="2"/>
              <a:buChar char="Ø"/>
            </a:pPr>
            <a:r>
              <a:rPr lang="de-CH" dirty="0"/>
              <a:t>Empfehlung: Favoritenliste</a:t>
            </a:r>
          </a:p>
          <a:p>
            <a:endParaRPr lang="de-CH" dirty="0"/>
          </a:p>
        </p:txBody>
      </p:sp>
      <p:sp>
        <p:nvSpPr>
          <p:cNvPr id="10" name="Textplatzhalter 9"/>
          <p:cNvSpPr>
            <a:spLocks noGrp="1"/>
          </p:cNvSpPr>
          <p:nvPr>
            <p:ph type="body" sz="quarter" idx="28"/>
          </p:nvPr>
        </p:nvSpPr>
        <p:spPr/>
        <p:txBody>
          <a:bodyPr/>
          <a:lstStyle/>
          <a:p>
            <a:r>
              <a:rPr lang="de-CH" dirty="0" smtClean="0"/>
              <a:t>Die Vorteile und Nachteile im Überblick</a:t>
            </a:r>
            <a:endParaRPr lang="de-CH" dirty="0"/>
          </a:p>
        </p:txBody>
      </p:sp>
      <p:sp>
        <p:nvSpPr>
          <p:cNvPr id="4" name="Foliennummernplatzhalter 3"/>
          <p:cNvSpPr>
            <a:spLocks noGrp="1"/>
          </p:cNvSpPr>
          <p:nvPr>
            <p:ph type="sldNum" sz="quarter" idx="4"/>
          </p:nvPr>
        </p:nvSpPr>
        <p:spPr/>
        <p:txBody>
          <a:bodyPr/>
          <a:lstStyle/>
          <a:p>
            <a:pPr>
              <a:defRPr/>
            </a:pPr>
            <a:fld id="{F818F034-3ED1-44CB-BAE4-E1467A962864}" type="slidenum">
              <a:rPr lang="de-CH" smtClean="0"/>
              <a:pPr>
                <a:defRPr/>
              </a:pPr>
              <a:t>10</a:t>
            </a:fld>
            <a:endParaRPr lang="de-CH" dirty="0"/>
          </a:p>
        </p:txBody>
      </p:sp>
    </p:spTree>
    <p:extLst>
      <p:ext uri="{BB962C8B-B14F-4D97-AF65-F5344CB8AC3E}">
        <p14:creationId xmlns:p14="http://schemas.microsoft.com/office/powerpoint/2010/main" val="27755444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a:t>Grosse Senderumstellung</a:t>
            </a:r>
          </a:p>
          <a:p>
            <a:endParaRPr lang="de-CH" dirty="0"/>
          </a:p>
        </p:txBody>
      </p:sp>
      <p:sp>
        <p:nvSpPr>
          <p:cNvPr id="3" name="Textplatzhalter 2"/>
          <p:cNvSpPr>
            <a:spLocks noGrp="1"/>
          </p:cNvSpPr>
          <p:nvPr>
            <p:ph type="body" sz="quarter" idx="15"/>
          </p:nvPr>
        </p:nvSpPr>
        <p:spPr/>
        <p:txBody>
          <a:bodyPr/>
          <a:lstStyle/>
          <a:p>
            <a:r>
              <a:rPr lang="de-CH" dirty="0"/>
              <a:t>1. Neue Sendersortierung</a:t>
            </a:r>
          </a:p>
          <a:p>
            <a:endParaRPr lang="de-CH" dirty="0"/>
          </a:p>
        </p:txBody>
      </p:sp>
      <p:sp>
        <p:nvSpPr>
          <p:cNvPr id="4" name="Textplatzhalter 3"/>
          <p:cNvSpPr>
            <a:spLocks noGrp="1"/>
          </p:cNvSpPr>
          <p:nvPr>
            <p:ph type="body" sz="quarter" idx="26"/>
          </p:nvPr>
        </p:nvSpPr>
        <p:spPr/>
        <p:txBody>
          <a:bodyPr/>
          <a:lstStyle/>
          <a:p>
            <a:r>
              <a:rPr lang="de-CH" dirty="0" smtClean="0"/>
              <a:t>«Es ist nicht alles schwarz!»</a:t>
            </a:r>
            <a:endParaRPr lang="de-CH" dirty="0"/>
          </a:p>
        </p:txBody>
      </p:sp>
      <p:sp>
        <p:nvSpPr>
          <p:cNvPr id="5" name="Textplatzhalter 4"/>
          <p:cNvSpPr>
            <a:spLocks noGrp="1"/>
          </p:cNvSpPr>
          <p:nvPr>
            <p:ph type="body" sz="quarter" idx="27"/>
          </p:nvPr>
        </p:nvSpPr>
        <p:spPr/>
        <p:txBody>
          <a:bodyPr/>
          <a:lstStyle/>
          <a:p>
            <a:r>
              <a:rPr lang="de-CH" dirty="0" smtClean="0"/>
              <a:t> </a:t>
            </a:r>
            <a:endParaRPr lang="de-CH" dirty="0"/>
          </a:p>
        </p:txBody>
      </p:sp>
      <p:sp>
        <p:nvSpPr>
          <p:cNvPr id="6" name="Textplatzhalter 5"/>
          <p:cNvSpPr>
            <a:spLocks noGrp="1"/>
          </p:cNvSpPr>
          <p:nvPr>
            <p:ph type="body" sz="quarter" idx="28"/>
          </p:nvPr>
        </p:nvSpPr>
        <p:spPr/>
        <p:txBody>
          <a:bodyPr/>
          <a:lstStyle/>
          <a:p>
            <a:r>
              <a:rPr lang="de-CH" dirty="0" smtClean="0"/>
              <a:t>Auflistung sichtbarer Sender nach der Umstellung</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11</a:t>
            </a:fld>
            <a:endParaRPr lang="de-CH" dirty="0"/>
          </a:p>
        </p:txBody>
      </p:sp>
      <p:sp>
        <p:nvSpPr>
          <p:cNvPr id="8" name="Textfeld 7"/>
          <p:cNvSpPr txBox="1"/>
          <p:nvPr/>
        </p:nvSpPr>
        <p:spPr>
          <a:xfrm>
            <a:off x="467544" y="2060848"/>
            <a:ext cx="7848872" cy="646331"/>
          </a:xfrm>
          <a:prstGeom prst="rect">
            <a:avLst/>
          </a:prstGeom>
          <a:noFill/>
        </p:spPr>
        <p:txBody>
          <a:bodyPr wrap="square" rtlCol="0">
            <a:spAutoFit/>
          </a:bodyPr>
          <a:lstStyle/>
          <a:p>
            <a:r>
              <a:rPr lang="de-CH" b="1" dirty="0" smtClean="0">
                <a:solidFill>
                  <a:srgbClr val="FF0000"/>
                </a:solidFill>
              </a:rPr>
              <a:t>Die wichtigsten Sender sollen wenn immer möglich nach der Umstellung auf dem gleichen Sendeplatz verweilen! </a:t>
            </a:r>
            <a:r>
              <a:rPr lang="de-CH" sz="1400" i="1" dirty="0" smtClean="0"/>
              <a:t>(Sofern kein Suchlauf!)</a:t>
            </a:r>
            <a:endParaRPr lang="de-CH" b="1" dirty="0">
              <a:solidFill>
                <a:srgbClr val="FF0000"/>
              </a:solidFill>
            </a:endParaRPr>
          </a:p>
        </p:txBody>
      </p:sp>
      <p:sp>
        <p:nvSpPr>
          <p:cNvPr id="9" name="Textfeld 8"/>
          <p:cNvSpPr txBox="1"/>
          <p:nvPr/>
        </p:nvSpPr>
        <p:spPr>
          <a:xfrm>
            <a:off x="539552" y="2808318"/>
            <a:ext cx="2664296" cy="2800767"/>
          </a:xfrm>
          <a:prstGeom prst="rect">
            <a:avLst/>
          </a:prstGeom>
          <a:noFill/>
        </p:spPr>
        <p:txBody>
          <a:bodyPr wrap="square" rtlCol="0">
            <a:spAutoFit/>
          </a:bodyPr>
          <a:lstStyle/>
          <a:p>
            <a:pPr marL="342900" indent="-342900">
              <a:buFont typeface="Wingdings" panose="05000000000000000000" pitchFamily="2" charset="2"/>
              <a:buChar char="ü"/>
            </a:pPr>
            <a:r>
              <a:rPr lang="de-CH" sz="1600" dirty="0" smtClean="0"/>
              <a:t>SRF 1 HD</a:t>
            </a:r>
          </a:p>
          <a:p>
            <a:pPr marL="342900" indent="-342900">
              <a:buFont typeface="Wingdings" panose="05000000000000000000" pitchFamily="2" charset="2"/>
              <a:buChar char="ü"/>
            </a:pPr>
            <a:r>
              <a:rPr lang="de-CH" sz="1600" dirty="0" smtClean="0"/>
              <a:t>SRF zwei HD</a:t>
            </a:r>
          </a:p>
          <a:p>
            <a:pPr marL="342900" indent="-342900">
              <a:buFont typeface="Wingdings" panose="05000000000000000000" pitchFamily="2" charset="2"/>
              <a:buChar char="ü"/>
            </a:pPr>
            <a:r>
              <a:rPr lang="de-CH" sz="1600" dirty="0" smtClean="0"/>
              <a:t>ORF eins HD</a:t>
            </a:r>
          </a:p>
          <a:p>
            <a:pPr marL="342900" indent="-342900">
              <a:buFont typeface="Wingdings" panose="05000000000000000000" pitchFamily="2" charset="2"/>
              <a:buChar char="ü"/>
            </a:pPr>
            <a:r>
              <a:rPr lang="de-CH" sz="1600" dirty="0" smtClean="0"/>
              <a:t>ORF 2 HD</a:t>
            </a:r>
          </a:p>
          <a:p>
            <a:pPr marL="342900" indent="-342900">
              <a:buFont typeface="Wingdings" panose="05000000000000000000" pitchFamily="2" charset="2"/>
              <a:buChar char="ü"/>
            </a:pPr>
            <a:r>
              <a:rPr lang="de-CH" sz="1600" dirty="0" smtClean="0"/>
              <a:t>Das Erste HD</a:t>
            </a:r>
          </a:p>
          <a:p>
            <a:pPr marL="342900" indent="-342900">
              <a:buFont typeface="Wingdings" panose="05000000000000000000" pitchFamily="2" charset="2"/>
              <a:buChar char="ü"/>
            </a:pPr>
            <a:r>
              <a:rPr lang="de-CH" sz="1600" dirty="0" smtClean="0"/>
              <a:t>ZDF HD</a:t>
            </a:r>
          </a:p>
          <a:p>
            <a:pPr marL="342900" indent="-342900">
              <a:buFont typeface="Wingdings" panose="05000000000000000000" pitchFamily="2" charset="2"/>
              <a:buChar char="ü"/>
            </a:pPr>
            <a:r>
              <a:rPr lang="de-CH" sz="1600" dirty="0" smtClean="0"/>
              <a:t>3sat HD</a:t>
            </a:r>
            <a:endParaRPr lang="de-CH" sz="1600" dirty="0"/>
          </a:p>
          <a:p>
            <a:pPr marL="342900" indent="-342900">
              <a:buFont typeface="Wingdings" panose="05000000000000000000" pitchFamily="2" charset="2"/>
              <a:buChar char="ü"/>
            </a:pPr>
            <a:r>
              <a:rPr lang="de-CH" sz="1600" dirty="0" smtClean="0"/>
              <a:t>SWR HD</a:t>
            </a:r>
          </a:p>
          <a:p>
            <a:pPr marL="342900" indent="-342900">
              <a:buFont typeface="Wingdings" panose="05000000000000000000" pitchFamily="2" charset="2"/>
              <a:buChar char="ü"/>
            </a:pPr>
            <a:r>
              <a:rPr lang="de-CH" sz="1600" dirty="0" smtClean="0"/>
              <a:t>BR HD</a:t>
            </a:r>
          </a:p>
          <a:p>
            <a:pPr marL="342900" indent="-342900">
              <a:buFont typeface="Wingdings" panose="05000000000000000000" pitchFamily="2" charset="2"/>
              <a:buChar char="ü"/>
            </a:pPr>
            <a:r>
              <a:rPr lang="de-CH" sz="1600" dirty="0" smtClean="0"/>
              <a:t>WDR HD</a:t>
            </a:r>
          </a:p>
          <a:p>
            <a:pPr marL="342900" indent="-342900">
              <a:buFont typeface="Wingdings" panose="05000000000000000000" pitchFamily="2" charset="2"/>
              <a:buChar char="ü"/>
            </a:pPr>
            <a:r>
              <a:rPr lang="de-CH" sz="1600" dirty="0" smtClean="0"/>
              <a:t>NDR HD</a:t>
            </a:r>
            <a:endParaRPr lang="de-CH" sz="1600" dirty="0"/>
          </a:p>
        </p:txBody>
      </p:sp>
      <p:sp>
        <p:nvSpPr>
          <p:cNvPr id="10" name="Textfeld 9"/>
          <p:cNvSpPr txBox="1"/>
          <p:nvPr/>
        </p:nvSpPr>
        <p:spPr>
          <a:xfrm>
            <a:off x="3563888" y="2852936"/>
            <a:ext cx="2808312" cy="2554545"/>
          </a:xfrm>
          <a:prstGeom prst="rect">
            <a:avLst/>
          </a:prstGeom>
          <a:noFill/>
        </p:spPr>
        <p:txBody>
          <a:bodyPr wrap="square" rtlCol="0">
            <a:spAutoFit/>
          </a:bodyPr>
          <a:lstStyle/>
          <a:p>
            <a:pPr marL="342900" indent="-342900">
              <a:buFont typeface="Wingdings" panose="05000000000000000000" pitchFamily="2" charset="2"/>
              <a:buChar char="ü"/>
            </a:pPr>
            <a:r>
              <a:rPr lang="de-CH" sz="1600" dirty="0" smtClean="0"/>
              <a:t>RTL HD</a:t>
            </a:r>
          </a:p>
          <a:p>
            <a:pPr marL="342900" indent="-342900">
              <a:buFont typeface="Wingdings" panose="05000000000000000000" pitchFamily="2" charset="2"/>
              <a:buChar char="ü"/>
            </a:pPr>
            <a:r>
              <a:rPr lang="de-CH" sz="1600" dirty="0" smtClean="0"/>
              <a:t>RTL 2 HD</a:t>
            </a:r>
          </a:p>
          <a:p>
            <a:pPr marL="342900" indent="-342900">
              <a:buFont typeface="Wingdings" panose="05000000000000000000" pitchFamily="2" charset="2"/>
              <a:buChar char="ü"/>
            </a:pPr>
            <a:r>
              <a:rPr lang="de-CH" sz="1600" dirty="0" smtClean="0"/>
              <a:t>VOX HD</a:t>
            </a:r>
          </a:p>
          <a:p>
            <a:pPr marL="342900" indent="-342900">
              <a:buFont typeface="Wingdings" panose="05000000000000000000" pitchFamily="2" charset="2"/>
              <a:buChar char="ü"/>
            </a:pPr>
            <a:r>
              <a:rPr lang="de-CH" sz="1600" dirty="0" err="1" smtClean="0"/>
              <a:t>SuperRTL</a:t>
            </a:r>
            <a:r>
              <a:rPr lang="de-CH" sz="1600" dirty="0" smtClean="0"/>
              <a:t> HD</a:t>
            </a:r>
          </a:p>
          <a:p>
            <a:pPr marL="342900" indent="-342900">
              <a:buFont typeface="Wingdings" panose="05000000000000000000" pitchFamily="2" charset="2"/>
              <a:buChar char="ü"/>
            </a:pPr>
            <a:r>
              <a:rPr lang="de-CH" sz="1600" dirty="0" smtClean="0"/>
              <a:t>Sat.1 HD</a:t>
            </a:r>
          </a:p>
          <a:p>
            <a:pPr marL="342900" indent="-342900">
              <a:buFont typeface="Wingdings" panose="05000000000000000000" pitchFamily="2" charset="2"/>
              <a:buChar char="ü"/>
            </a:pPr>
            <a:r>
              <a:rPr lang="de-CH" sz="1600" dirty="0" smtClean="0"/>
              <a:t>ProSieben HD</a:t>
            </a:r>
          </a:p>
          <a:p>
            <a:pPr marL="342900" indent="-342900">
              <a:buFont typeface="Wingdings" panose="05000000000000000000" pitchFamily="2" charset="2"/>
              <a:buChar char="ü"/>
            </a:pPr>
            <a:r>
              <a:rPr lang="de-CH" sz="1600" dirty="0" err="1" smtClean="0"/>
              <a:t>kabel</a:t>
            </a:r>
            <a:r>
              <a:rPr lang="de-CH" sz="1600" dirty="0" smtClean="0"/>
              <a:t> eins HD</a:t>
            </a:r>
          </a:p>
          <a:p>
            <a:pPr marL="342900" indent="-342900">
              <a:buFont typeface="Wingdings" panose="05000000000000000000" pitchFamily="2" charset="2"/>
              <a:buChar char="ü"/>
            </a:pPr>
            <a:r>
              <a:rPr lang="de-CH" sz="1600" dirty="0" smtClean="0"/>
              <a:t>SIXX HD</a:t>
            </a:r>
          </a:p>
          <a:p>
            <a:pPr marL="342900" indent="-342900">
              <a:buFont typeface="Wingdings" panose="05000000000000000000" pitchFamily="2" charset="2"/>
              <a:buChar char="ü"/>
            </a:pPr>
            <a:r>
              <a:rPr lang="de-CH" sz="1600" dirty="0" smtClean="0"/>
              <a:t>alle </a:t>
            </a:r>
            <a:r>
              <a:rPr lang="de-CH" sz="1600" dirty="0" err="1" smtClean="0"/>
              <a:t>Teleclub</a:t>
            </a:r>
            <a:endParaRPr lang="de-CH" sz="1600" dirty="0" smtClean="0"/>
          </a:p>
          <a:p>
            <a:pPr marL="342900" indent="-342900">
              <a:buFont typeface="Wingdings" panose="05000000000000000000" pitchFamily="2" charset="2"/>
              <a:buChar char="ü"/>
            </a:pPr>
            <a:r>
              <a:rPr lang="de-CH" sz="1600" dirty="0" smtClean="0"/>
              <a:t>… diverse weitere</a:t>
            </a:r>
          </a:p>
        </p:txBody>
      </p:sp>
    </p:spTree>
    <p:extLst>
      <p:ext uri="{BB962C8B-B14F-4D97-AF65-F5344CB8AC3E}">
        <p14:creationId xmlns:p14="http://schemas.microsoft.com/office/powerpoint/2010/main" val="32255679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2. Wegfall SD/HD-</a:t>
            </a:r>
            <a:r>
              <a:rPr lang="de-CH" dirty="0" err="1" smtClean="0"/>
              <a:t>Simulcast</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12</a:t>
            </a:fld>
            <a:endParaRPr lang="de-CH" dirty="0"/>
          </a:p>
        </p:txBody>
      </p:sp>
      <p:sp>
        <p:nvSpPr>
          <p:cNvPr id="8" name="Textplatzhalter 7"/>
          <p:cNvSpPr>
            <a:spLocks noGrp="1"/>
          </p:cNvSpPr>
          <p:nvPr>
            <p:ph type="body" sz="quarter" idx="26"/>
          </p:nvPr>
        </p:nvSpPr>
        <p:spPr>
          <a:xfrm>
            <a:off x="395484" y="1412776"/>
            <a:ext cx="8352979" cy="4896544"/>
          </a:xfrm>
        </p:spPr>
        <p:txBody>
          <a:bodyPr/>
          <a:lstStyle/>
          <a:p>
            <a:r>
              <a:rPr lang="de-CH" dirty="0" smtClean="0"/>
              <a:t> </a:t>
            </a:r>
            <a:endParaRPr lang="de-CH"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484784"/>
            <a:ext cx="3827293" cy="45365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5976" y="1457938"/>
            <a:ext cx="4302195" cy="4563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feld 13"/>
          <p:cNvSpPr txBox="1"/>
          <p:nvPr/>
        </p:nvSpPr>
        <p:spPr>
          <a:xfrm>
            <a:off x="395537" y="6021288"/>
            <a:ext cx="7848872" cy="369332"/>
          </a:xfrm>
          <a:prstGeom prst="rect">
            <a:avLst/>
          </a:prstGeom>
          <a:noFill/>
        </p:spPr>
        <p:txBody>
          <a:bodyPr wrap="square" rtlCol="0">
            <a:spAutoFit/>
          </a:bodyPr>
          <a:lstStyle/>
          <a:p>
            <a:r>
              <a:rPr lang="de-CH" b="1" dirty="0" smtClean="0">
                <a:solidFill>
                  <a:srgbClr val="FF0000"/>
                </a:solidFill>
              </a:rPr>
              <a:t>ProSieben Sat1- und RTL –Gruppe bleiben als </a:t>
            </a:r>
            <a:r>
              <a:rPr lang="de-CH" b="1" dirty="0" err="1" smtClean="0">
                <a:solidFill>
                  <a:srgbClr val="FF0000"/>
                </a:solidFill>
              </a:rPr>
              <a:t>Simulcast</a:t>
            </a:r>
            <a:r>
              <a:rPr lang="de-CH" b="1" dirty="0" smtClean="0">
                <a:solidFill>
                  <a:srgbClr val="FF0000"/>
                </a:solidFill>
              </a:rPr>
              <a:t> bestehen!</a:t>
            </a:r>
            <a:endParaRPr lang="de-CH" b="1" dirty="0">
              <a:solidFill>
                <a:srgbClr val="FF0000"/>
              </a:solidFill>
            </a:endParaRPr>
          </a:p>
        </p:txBody>
      </p:sp>
      <p:sp>
        <p:nvSpPr>
          <p:cNvPr id="4" name="Abgerundetes Rechteck 3"/>
          <p:cNvSpPr/>
          <p:nvPr/>
        </p:nvSpPr>
        <p:spPr>
          <a:xfrm>
            <a:off x="467544" y="1088776"/>
            <a:ext cx="8280920" cy="324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b="1" dirty="0" smtClean="0"/>
              <a:t>Rund 36 </a:t>
            </a:r>
            <a:r>
              <a:rPr lang="de-CH" b="1" dirty="0" err="1" smtClean="0"/>
              <a:t>Simulcast</a:t>
            </a:r>
            <a:r>
              <a:rPr lang="de-CH" b="1" dirty="0" smtClean="0"/>
              <a:t>-Sender entfallen per 6. Mai 2014</a:t>
            </a:r>
            <a:endParaRPr lang="de-CH" b="1" dirty="0"/>
          </a:p>
        </p:txBody>
      </p:sp>
    </p:spTree>
    <p:extLst>
      <p:ext uri="{BB962C8B-B14F-4D97-AF65-F5344CB8AC3E}">
        <p14:creationId xmlns:p14="http://schemas.microsoft.com/office/powerpoint/2010/main" val="27744230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25"/>
          </p:nvPr>
        </p:nvSpPr>
        <p:spPr/>
        <p:txBody>
          <a:bodyPr/>
          <a:lstStyle/>
          <a:p>
            <a:r>
              <a:rPr lang="de-CH" dirty="0" smtClean="0"/>
              <a:t>Grosse Senderumstellung</a:t>
            </a:r>
            <a:endParaRPr lang="de-CH" dirty="0"/>
          </a:p>
        </p:txBody>
      </p:sp>
      <p:sp>
        <p:nvSpPr>
          <p:cNvPr id="6" name="Textplatzhalter 5"/>
          <p:cNvSpPr>
            <a:spLocks noGrp="1"/>
          </p:cNvSpPr>
          <p:nvPr>
            <p:ph type="body" sz="quarter" idx="15"/>
          </p:nvPr>
        </p:nvSpPr>
        <p:spPr/>
        <p:txBody>
          <a:bodyPr/>
          <a:lstStyle/>
          <a:p>
            <a:r>
              <a:rPr lang="de-CH" dirty="0" smtClean="0"/>
              <a:t>3. MPEG- 4 Transcoding</a:t>
            </a:r>
            <a:endParaRPr lang="de-CH" dirty="0"/>
          </a:p>
        </p:txBody>
      </p:sp>
      <p:sp>
        <p:nvSpPr>
          <p:cNvPr id="8" name="Textplatzhalter 7"/>
          <p:cNvSpPr>
            <a:spLocks noGrp="1"/>
          </p:cNvSpPr>
          <p:nvPr>
            <p:ph type="body" sz="quarter" idx="26"/>
          </p:nvPr>
        </p:nvSpPr>
        <p:spPr/>
        <p:txBody>
          <a:bodyPr/>
          <a:lstStyle/>
          <a:p>
            <a:r>
              <a:rPr lang="de-CH" dirty="0" smtClean="0"/>
              <a:t>«Über 90% HD-fähig gemäss Umfrage September 13»</a:t>
            </a:r>
            <a:endParaRPr lang="de-CH" dirty="0"/>
          </a:p>
        </p:txBody>
      </p:sp>
      <p:sp>
        <p:nvSpPr>
          <p:cNvPr id="9" name="Textplatzhalter 8"/>
          <p:cNvSpPr>
            <a:spLocks noGrp="1"/>
          </p:cNvSpPr>
          <p:nvPr>
            <p:ph type="body" sz="quarter" idx="27"/>
          </p:nvPr>
        </p:nvSpPr>
        <p:spPr>
          <a:xfrm>
            <a:off x="395485" y="2276872"/>
            <a:ext cx="8256588" cy="3960440"/>
          </a:xfrm>
        </p:spPr>
        <p:txBody>
          <a:bodyPr/>
          <a:lstStyle/>
          <a:p>
            <a:r>
              <a:rPr lang="de-CH" dirty="0" smtClean="0"/>
              <a:t> </a:t>
            </a:r>
            <a:endParaRPr lang="de-CH" dirty="0"/>
          </a:p>
        </p:txBody>
      </p:sp>
      <p:sp>
        <p:nvSpPr>
          <p:cNvPr id="10" name="Textplatzhalter 9"/>
          <p:cNvSpPr>
            <a:spLocks noGrp="1"/>
          </p:cNvSpPr>
          <p:nvPr>
            <p:ph type="body" sz="quarter" idx="28"/>
          </p:nvPr>
        </p:nvSpPr>
        <p:spPr/>
        <p:txBody>
          <a:bodyPr/>
          <a:lstStyle/>
          <a:p>
            <a:r>
              <a:rPr lang="de-DE" dirty="0"/>
              <a:t>Empfang von SRF1 HD und 4+ HD</a:t>
            </a:r>
            <a:endParaRPr lang="de-CH" dirty="0"/>
          </a:p>
        </p:txBody>
      </p:sp>
      <p:sp>
        <p:nvSpPr>
          <p:cNvPr id="4" name="Foliennummernplatzhalter 3"/>
          <p:cNvSpPr>
            <a:spLocks noGrp="1"/>
          </p:cNvSpPr>
          <p:nvPr>
            <p:ph type="sldNum" sz="quarter" idx="4"/>
          </p:nvPr>
        </p:nvSpPr>
        <p:spPr/>
        <p:txBody>
          <a:bodyPr/>
          <a:lstStyle/>
          <a:p>
            <a:pPr>
              <a:defRPr/>
            </a:pPr>
            <a:fld id="{F818F034-3ED1-44CB-BAE4-E1467A962864}" type="slidenum">
              <a:rPr lang="de-CH" smtClean="0"/>
              <a:pPr>
                <a:defRPr/>
              </a:pPr>
              <a:t>13</a:t>
            </a:fld>
            <a:endParaRPr lang="de-CH" dirty="0"/>
          </a:p>
        </p:txBody>
      </p:sp>
      <p:graphicFrame>
        <p:nvGraphicFramePr>
          <p:cNvPr id="20" name="Diagramm 19"/>
          <p:cNvGraphicFramePr/>
          <p:nvPr>
            <p:extLst>
              <p:ext uri="{D42A27DB-BD31-4B8C-83A1-F6EECF244321}">
                <p14:modId xmlns:p14="http://schemas.microsoft.com/office/powerpoint/2010/main" val="3302883140"/>
              </p:ext>
            </p:extLst>
          </p:nvPr>
        </p:nvGraphicFramePr>
        <p:xfrm>
          <a:off x="479984" y="2239064"/>
          <a:ext cx="7929618" cy="4286280"/>
        </p:xfrm>
        <a:graphic>
          <a:graphicData uri="http://schemas.openxmlformats.org/drawingml/2006/chart">
            <c:chart xmlns:c="http://schemas.openxmlformats.org/drawingml/2006/chart" xmlns:r="http://schemas.openxmlformats.org/officeDocument/2006/relationships" r:id="rId2"/>
          </a:graphicData>
        </a:graphic>
      </p:graphicFrame>
      <p:cxnSp>
        <p:nvCxnSpPr>
          <p:cNvPr id="21" name="Gerade Verbindung 20"/>
          <p:cNvCxnSpPr/>
          <p:nvPr/>
        </p:nvCxnSpPr>
        <p:spPr>
          <a:xfrm>
            <a:off x="7620536" y="2671112"/>
            <a:ext cx="0" cy="324036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2" name="Textfeld 21"/>
          <p:cNvSpPr txBox="1"/>
          <p:nvPr/>
        </p:nvSpPr>
        <p:spPr>
          <a:xfrm>
            <a:off x="7125445" y="2352883"/>
            <a:ext cx="974947" cy="246221"/>
          </a:xfrm>
          <a:prstGeom prst="rect">
            <a:avLst/>
          </a:prstGeom>
          <a:noFill/>
        </p:spPr>
        <p:txBody>
          <a:bodyPr wrap="none" rtlCol="0">
            <a:spAutoFit/>
          </a:bodyPr>
          <a:lstStyle/>
          <a:p>
            <a:r>
              <a:rPr lang="de-CH" sz="1000" b="1" dirty="0" smtClean="0"/>
              <a:t>Durchschnitt</a:t>
            </a:r>
            <a:endParaRPr lang="de-CH" sz="1000" b="1" dirty="0"/>
          </a:p>
        </p:txBody>
      </p:sp>
      <p:cxnSp>
        <p:nvCxnSpPr>
          <p:cNvPr id="23" name="Gerade Verbindung 22"/>
          <p:cNvCxnSpPr/>
          <p:nvPr/>
        </p:nvCxnSpPr>
        <p:spPr>
          <a:xfrm>
            <a:off x="467544" y="2882384"/>
            <a:ext cx="838800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4" name="Textfeld 23"/>
          <p:cNvSpPr txBox="1"/>
          <p:nvPr/>
        </p:nvSpPr>
        <p:spPr>
          <a:xfrm>
            <a:off x="4621958" y="2511853"/>
            <a:ext cx="526106" cy="246221"/>
          </a:xfrm>
          <a:prstGeom prst="rect">
            <a:avLst/>
          </a:prstGeom>
          <a:noFill/>
        </p:spPr>
        <p:txBody>
          <a:bodyPr wrap="none" rtlCol="0">
            <a:spAutoFit/>
          </a:bodyPr>
          <a:lstStyle/>
          <a:p>
            <a:r>
              <a:rPr lang="de-CH" sz="1000" dirty="0" smtClean="0"/>
              <a:t>(87%)</a:t>
            </a:r>
            <a:endParaRPr lang="de-CH" sz="1000" dirty="0"/>
          </a:p>
        </p:txBody>
      </p:sp>
      <p:sp>
        <p:nvSpPr>
          <p:cNvPr id="25" name="Textfeld 24"/>
          <p:cNvSpPr txBox="1"/>
          <p:nvPr/>
        </p:nvSpPr>
        <p:spPr>
          <a:xfrm>
            <a:off x="7572810" y="2511853"/>
            <a:ext cx="455574" cy="246221"/>
          </a:xfrm>
          <a:prstGeom prst="rect">
            <a:avLst/>
          </a:prstGeom>
          <a:noFill/>
        </p:spPr>
        <p:txBody>
          <a:bodyPr wrap="none" rtlCol="0">
            <a:spAutoFit/>
          </a:bodyPr>
          <a:lstStyle/>
          <a:p>
            <a:r>
              <a:rPr lang="de-CH" sz="1000" dirty="0" smtClean="0"/>
              <a:t>(</a:t>
            </a:r>
            <a:r>
              <a:rPr lang="de-CH" sz="1000" dirty="0"/>
              <a:t>5</a:t>
            </a:r>
            <a:r>
              <a:rPr lang="de-CH" sz="1000" dirty="0" smtClean="0"/>
              <a:t>%)</a:t>
            </a:r>
            <a:endParaRPr lang="de-CH" sz="1000" dirty="0"/>
          </a:p>
        </p:txBody>
      </p:sp>
      <p:sp>
        <p:nvSpPr>
          <p:cNvPr id="26" name="Textfeld 25"/>
          <p:cNvSpPr txBox="1"/>
          <p:nvPr/>
        </p:nvSpPr>
        <p:spPr>
          <a:xfrm>
            <a:off x="7884368" y="2512589"/>
            <a:ext cx="455574" cy="246221"/>
          </a:xfrm>
          <a:prstGeom prst="rect">
            <a:avLst/>
          </a:prstGeom>
          <a:noFill/>
        </p:spPr>
        <p:txBody>
          <a:bodyPr wrap="none" rtlCol="0">
            <a:spAutoFit/>
          </a:bodyPr>
          <a:lstStyle/>
          <a:p>
            <a:r>
              <a:rPr lang="de-CH" sz="1000" dirty="0" smtClean="0"/>
              <a:t>(4%)</a:t>
            </a:r>
            <a:endParaRPr lang="de-CH" sz="1000" dirty="0"/>
          </a:p>
        </p:txBody>
      </p:sp>
      <p:graphicFrame>
        <p:nvGraphicFramePr>
          <p:cNvPr id="27" name="Tabelle 26"/>
          <p:cNvGraphicFramePr>
            <a:graphicFrameLocks noGrp="1"/>
          </p:cNvGraphicFramePr>
          <p:nvPr>
            <p:extLst>
              <p:ext uri="{D42A27DB-BD31-4B8C-83A1-F6EECF244321}">
                <p14:modId xmlns:p14="http://schemas.microsoft.com/office/powerpoint/2010/main" val="1301669575"/>
              </p:ext>
            </p:extLst>
          </p:nvPr>
        </p:nvGraphicFramePr>
        <p:xfrm>
          <a:off x="8281306" y="2706500"/>
          <a:ext cx="455712" cy="3033856"/>
        </p:xfrm>
        <a:graphic>
          <a:graphicData uri="http://schemas.openxmlformats.org/drawingml/2006/table">
            <a:tbl>
              <a:tblPr firstRow="1" bandRow="1">
                <a:tableStyleId>{5C22544A-7EE6-4342-B048-85BDC9FD1C3A}</a:tableStyleId>
              </a:tblPr>
              <a:tblGrid>
                <a:gridCol w="455712"/>
              </a:tblGrid>
              <a:tr h="189616">
                <a:tc>
                  <a:txBody>
                    <a:bodyPr/>
                    <a:lstStyle/>
                    <a:p>
                      <a:pPr algn="l"/>
                      <a:r>
                        <a:rPr lang="de-CH" sz="1000" b="0" dirty="0" smtClean="0">
                          <a:solidFill>
                            <a:schemeClr val="tx1"/>
                          </a:solidFill>
                        </a:rPr>
                        <a:t>n=5687</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n=113</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n=1526</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n=380</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n=377</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n=402</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n=444</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n=496</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n=198</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n=47*</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n=277</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n=178</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n=295</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n=578</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n=337</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r h="189616">
                <a:tc>
                  <a:txBody>
                    <a:bodyPr/>
                    <a:lstStyle/>
                    <a:p>
                      <a:pPr algn="l"/>
                      <a:r>
                        <a:rPr lang="de-CH" sz="1000" b="0" dirty="0" smtClean="0">
                          <a:solidFill>
                            <a:schemeClr val="tx1"/>
                          </a:solidFill>
                        </a:rPr>
                        <a:t>n=39*</a:t>
                      </a:r>
                      <a:endParaRPr lang="de-CH" sz="1000" b="0" dirty="0">
                        <a:solidFill>
                          <a:schemeClr val="tx1"/>
                        </a:solidFill>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r>
            </a:tbl>
          </a:graphicData>
        </a:graphic>
      </p:graphicFrame>
      <p:sp>
        <p:nvSpPr>
          <p:cNvPr id="28" name="Textfeld 27"/>
          <p:cNvSpPr txBox="1"/>
          <p:nvPr/>
        </p:nvSpPr>
        <p:spPr>
          <a:xfrm>
            <a:off x="7730026" y="2127771"/>
            <a:ext cx="922047" cy="230832"/>
          </a:xfrm>
          <a:prstGeom prst="rect">
            <a:avLst/>
          </a:prstGeom>
          <a:noFill/>
        </p:spPr>
        <p:txBody>
          <a:bodyPr wrap="none" rtlCol="0">
            <a:spAutoFit/>
          </a:bodyPr>
          <a:lstStyle/>
          <a:p>
            <a:r>
              <a:rPr lang="de-CH" sz="900" dirty="0" smtClean="0"/>
              <a:t>() Werte 2012 </a:t>
            </a:r>
            <a:endParaRPr lang="de-CH" sz="900" dirty="0"/>
          </a:p>
        </p:txBody>
      </p:sp>
    </p:spTree>
    <p:extLst>
      <p:ext uri="{BB962C8B-B14F-4D97-AF65-F5344CB8AC3E}">
        <p14:creationId xmlns:p14="http://schemas.microsoft.com/office/powerpoint/2010/main" val="17347718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25"/>
          </p:nvPr>
        </p:nvSpPr>
        <p:spPr/>
        <p:txBody>
          <a:bodyPr/>
          <a:lstStyle/>
          <a:p>
            <a:r>
              <a:rPr lang="de-CH" dirty="0" smtClean="0"/>
              <a:t>Grosse Senderumstellung</a:t>
            </a:r>
            <a:endParaRPr lang="de-CH" dirty="0"/>
          </a:p>
        </p:txBody>
      </p:sp>
      <p:sp>
        <p:nvSpPr>
          <p:cNvPr id="6" name="Textplatzhalter 5"/>
          <p:cNvSpPr>
            <a:spLocks noGrp="1"/>
          </p:cNvSpPr>
          <p:nvPr>
            <p:ph type="body" sz="quarter" idx="15"/>
          </p:nvPr>
        </p:nvSpPr>
        <p:spPr/>
        <p:txBody>
          <a:bodyPr/>
          <a:lstStyle/>
          <a:p>
            <a:r>
              <a:rPr lang="de-CH" dirty="0" smtClean="0"/>
              <a:t>3. MPEG- 4 Transcoding</a:t>
            </a:r>
            <a:endParaRPr lang="de-CH" dirty="0"/>
          </a:p>
        </p:txBody>
      </p:sp>
      <p:sp>
        <p:nvSpPr>
          <p:cNvPr id="8" name="Textplatzhalter 7"/>
          <p:cNvSpPr>
            <a:spLocks noGrp="1"/>
          </p:cNvSpPr>
          <p:nvPr>
            <p:ph type="body" sz="quarter" idx="26"/>
          </p:nvPr>
        </p:nvSpPr>
        <p:spPr/>
        <p:txBody>
          <a:bodyPr/>
          <a:lstStyle/>
          <a:p>
            <a:r>
              <a:rPr lang="de-CH" dirty="0" smtClean="0"/>
              <a:t>«Der Anteil MPEG-4 fähiger Kunden hat zugenommen»</a:t>
            </a:r>
            <a:endParaRPr lang="de-CH" dirty="0"/>
          </a:p>
        </p:txBody>
      </p:sp>
      <p:sp>
        <p:nvSpPr>
          <p:cNvPr id="9" name="Textplatzhalter 8"/>
          <p:cNvSpPr>
            <a:spLocks noGrp="1"/>
          </p:cNvSpPr>
          <p:nvPr>
            <p:ph type="body" sz="quarter" idx="27"/>
          </p:nvPr>
        </p:nvSpPr>
        <p:spPr>
          <a:xfrm>
            <a:off x="395485" y="2132856"/>
            <a:ext cx="8208963" cy="3816424"/>
          </a:xfrm>
        </p:spPr>
        <p:txBody>
          <a:bodyPr/>
          <a:lstStyle/>
          <a:p>
            <a:pPr marL="357188" indent="-357188">
              <a:spcAft>
                <a:spcPts val="600"/>
              </a:spcAft>
              <a:buFont typeface="Wingdings" panose="05000000000000000000" pitchFamily="2" charset="2"/>
              <a:buChar char="Ø"/>
            </a:pPr>
            <a:r>
              <a:rPr lang="de-CH" b="1" dirty="0" smtClean="0"/>
              <a:t>Sprachenpakete am 29. Oktober 2013: </a:t>
            </a:r>
            <a:r>
              <a:rPr lang="de-CH" dirty="0" smtClean="0"/>
              <a:t>Sämtliche Sender aus den Sprachenpaketen wurden transcodiert und die betroffenen Abonnenten wurden umgerüstet.</a:t>
            </a:r>
          </a:p>
          <a:p>
            <a:pPr marL="357188" indent="-357188">
              <a:spcAft>
                <a:spcPts val="600"/>
              </a:spcAft>
              <a:buFont typeface="Wingdings" panose="05000000000000000000" pitchFamily="2" charset="2"/>
              <a:buChar char="Ø"/>
            </a:pPr>
            <a:r>
              <a:rPr lang="de-CH" b="1" dirty="0" smtClean="0"/>
              <a:t>Themenpakete am 28. Januar 2014: </a:t>
            </a:r>
            <a:r>
              <a:rPr lang="de-CH" dirty="0"/>
              <a:t>Sämtliche Sender aus den </a:t>
            </a:r>
            <a:r>
              <a:rPr lang="de-CH" dirty="0" smtClean="0"/>
              <a:t>Themenpaketen </a:t>
            </a:r>
            <a:r>
              <a:rPr lang="de-CH" dirty="0"/>
              <a:t>wurden transcodiert und die betroffenen Abonnenten wurden umgerüstet</a:t>
            </a:r>
            <a:r>
              <a:rPr lang="de-CH" dirty="0" smtClean="0"/>
              <a:t>.</a:t>
            </a:r>
          </a:p>
          <a:p>
            <a:pPr marL="357188" indent="-357188">
              <a:spcAft>
                <a:spcPts val="600"/>
              </a:spcAft>
              <a:buFont typeface="Wingdings" panose="05000000000000000000" pitchFamily="2" charset="2"/>
              <a:buChar char="Ø"/>
            </a:pPr>
            <a:r>
              <a:rPr lang="de-CH" b="1" dirty="0" smtClean="0">
                <a:solidFill>
                  <a:srgbClr val="FF0000"/>
                </a:solidFill>
              </a:rPr>
              <a:t>Sender aus Grundangeboten am 6. Mai 2014: </a:t>
            </a:r>
            <a:r>
              <a:rPr lang="de-CH" dirty="0" smtClean="0">
                <a:solidFill>
                  <a:srgbClr val="FF0000"/>
                </a:solidFill>
              </a:rPr>
              <a:t>Verbleibende SD-Sender aus den Grundangeboten wie bspw. RTL SD, Sat1 SD, Tele 5 oder ITV2 werden ins MPEG-4 Format transcodiert.</a:t>
            </a:r>
          </a:p>
          <a:p>
            <a:pPr marL="357188" indent="-357188">
              <a:spcAft>
                <a:spcPts val="600"/>
              </a:spcAft>
              <a:buFont typeface="Wingdings" panose="05000000000000000000" pitchFamily="2" charset="2"/>
              <a:buChar char="Ø"/>
            </a:pPr>
            <a:r>
              <a:rPr lang="de-CH" dirty="0" smtClean="0"/>
              <a:t>Erfahrungen aus Teilprojekten lassen auf geringen Ansturm betroffener Kunden schliessen – aber: Anzahl alter 2. und 3. TV-Geräte nicht zu unterschätzen!</a:t>
            </a:r>
            <a:endParaRPr lang="de-CH" dirty="0"/>
          </a:p>
          <a:p>
            <a:pPr marL="357188" indent="-357188">
              <a:spcAft>
                <a:spcPts val="600"/>
              </a:spcAft>
              <a:buFont typeface="Wingdings" panose="05000000000000000000" pitchFamily="2" charset="2"/>
              <a:buChar char="Ø"/>
            </a:pPr>
            <a:endParaRPr lang="de-CH" b="1" dirty="0"/>
          </a:p>
        </p:txBody>
      </p:sp>
      <p:sp>
        <p:nvSpPr>
          <p:cNvPr id="10" name="Textplatzhalter 9"/>
          <p:cNvSpPr>
            <a:spLocks noGrp="1"/>
          </p:cNvSpPr>
          <p:nvPr>
            <p:ph type="body" sz="quarter" idx="28"/>
          </p:nvPr>
        </p:nvSpPr>
        <p:spPr/>
        <p:txBody>
          <a:bodyPr/>
          <a:lstStyle/>
          <a:p>
            <a:r>
              <a:rPr lang="de-CH" dirty="0" smtClean="0"/>
              <a:t>Übersicht Teilprojekt MPEG-4 Transcoding</a:t>
            </a:r>
            <a:endParaRPr lang="de-CH" dirty="0"/>
          </a:p>
        </p:txBody>
      </p:sp>
      <p:sp>
        <p:nvSpPr>
          <p:cNvPr id="4" name="Foliennummernplatzhalter 3"/>
          <p:cNvSpPr>
            <a:spLocks noGrp="1"/>
          </p:cNvSpPr>
          <p:nvPr>
            <p:ph type="sldNum" sz="quarter" idx="4"/>
          </p:nvPr>
        </p:nvSpPr>
        <p:spPr/>
        <p:txBody>
          <a:bodyPr/>
          <a:lstStyle/>
          <a:p>
            <a:pPr>
              <a:defRPr/>
            </a:pPr>
            <a:fld id="{F818F034-3ED1-44CB-BAE4-E1467A962864}" type="slidenum">
              <a:rPr lang="de-CH" smtClean="0"/>
              <a:pPr>
                <a:defRPr/>
              </a:pPr>
              <a:t>14</a:t>
            </a:fld>
            <a:endParaRPr lang="de-CH" dirty="0"/>
          </a:p>
        </p:txBody>
      </p:sp>
    </p:spTree>
    <p:extLst>
      <p:ext uri="{BB962C8B-B14F-4D97-AF65-F5344CB8AC3E}">
        <p14:creationId xmlns:p14="http://schemas.microsoft.com/office/powerpoint/2010/main" val="17985213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a:p>
            <a:endParaRPr lang="de-CH" dirty="0"/>
          </a:p>
        </p:txBody>
      </p:sp>
      <p:sp>
        <p:nvSpPr>
          <p:cNvPr id="3" name="Textplatzhalter 2"/>
          <p:cNvSpPr>
            <a:spLocks noGrp="1"/>
          </p:cNvSpPr>
          <p:nvPr>
            <p:ph type="body" sz="quarter" idx="15"/>
          </p:nvPr>
        </p:nvSpPr>
        <p:spPr/>
        <p:txBody>
          <a:bodyPr/>
          <a:lstStyle/>
          <a:p>
            <a:r>
              <a:rPr lang="de-CH" dirty="0" smtClean="0"/>
              <a:t>4. Pay-TV</a:t>
            </a:r>
            <a:endParaRPr lang="de-CH" dirty="0"/>
          </a:p>
        </p:txBody>
      </p:sp>
      <p:sp>
        <p:nvSpPr>
          <p:cNvPr id="4" name="Textplatzhalter 3"/>
          <p:cNvSpPr>
            <a:spLocks noGrp="1"/>
          </p:cNvSpPr>
          <p:nvPr>
            <p:ph type="body" sz="quarter" idx="26"/>
          </p:nvPr>
        </p:nvSpPr>
        <p:spPr/>
        <p:txBody>
          <a:bodyPr/>
          <a:lstStyle/>
          <a:p>
            <a:r>
              <a:rPr lang="de-CH" dirty="0" smtClean="0"/>
              <a:t>Das geschieht am 6. Mai 2014</a:t>
            </a:r>
            <a:endParaRPr lang="de-CH" dirty="0"/>
          </a:p>
        </p:txBody>
      </p:sp>
      <p:sp>
        <p:nvSpPr>
          <p:cNvPr id="5" name="Textplatzhalter 4"/>
          <p:cNvSpPr>
            <a:spLocks noGrp="1"/>
          </p:cNvSpPr>
          <p:nvPr>
            <p:ph type="body" sz="quarter" idx="27"/>
          </p:nvPr>
        </p:nvSpPr>
        <p:spPr>
          <a:xfrm>
            <a:off x="395485" y="2132856"/>
            <a:ext cx="8208963" cy="4320480"/>
          </a:xfrm>
        </p:spPr>
        <p:txBody>
          <a:bodyPr/>
          <a:lstStyle/>
          <a:p>
            <a:pPr>
              <a:spcAft>
                <a:spcPts val="600"/>
              </a:spcAft>
              <a:buFont typeface="Wingdings" panose="05000000000000000000" pitchFamily="2" charset="2"/>
              <a:buChar char="§"/>
            </a:pPr>
            <a:r>
              <a:rPr lang="de-CH" dirty="0"/>
              <a:t>Der Verkauf SD-Themenpakete wird gestoppt.</a:t>
            </a:r>
          </a:p>
          <a:p>
            <a:pPr>
              <a:spcAft>
                <a:spcPts val="600"/>
              </a:spcAft>
              <a:buFont typeface="Wingdings" panose="05000000000000000000" pitchFamily="2" charset="2"/>
              <a:buChar char="§"/>
            </a:pPr>
            <a:r>
              <a:rPr lang="de-CH" dirty="0"/>
              <a:t>Wenn vorhanden wird in den Themenpaketen die SD-Version mit ihrer HD-Version ersetzt </a:t>
            </a:r>
            <a:endParaRPr lang="de-CH" dirty="0" smtClean="0"/>
          </a:p>
          <a:p>
            <a:pPr>
              <a:spcAft>
                <a:spcPts val="600"/>
              </a:spcAft>
              <a:buFont typeface="Wingdings" panose="05000000000000000000" pitchFamily="2" charset="2"/>
              <a:buChar char="§"/>
            </a:pPr>
            <a:r>
              <a:rPr lang="de-CH" dirty="0" smtClean="0"/>
              <a:t>Das </a:t>
            </a:r>
            <a:r>
              <a:rPr lang="de-CH" dirty="0"/>
              <a:t>heute existierende HD Paket wird in dieser Form nicht mehr angeboten. Das PREMIUM-Paket ist die Weiterführung des bisherigen grossen Pakets</a:t>
            </a:r>
          </a:p>
          <a:p>
            <a:pPr>
              <a:spcAft>
                <a:spcPts val="600"/>
              </a:spcAft>
              <a:buFont typeface="Wingdings" panose="05000000000000000000" pitchFamily="2" charset="2"/>
              <a:buChar char="§"/>
            </a:pPr>
            <a:r>
              <a:rPr lang="de-CH" dirty="0"/>
              <a:t>MUSIK-Senderabonnenten werden, sofern sie nicht der 3 für 2 Regelung unterliegen, automatisch ins BASIS+ integriert (siehe </a:t>
            </a:r>
            <a:r>
              <a:rPr lang="de-CH" dirty="0" smtClean="0"/>
              <a:t>spezielle Folie)</a:t>
            </a:r>
            <a:endParaRPr lang="de-CH" dirty="0"/>
          </a:p>
          <a:p>
            <a:pPr>
              <a:spcAft>
                <a:spcPts val="600"/>
              </a:spcAft>
              <a:buFont typeface="Wingdings" panose="05000000000000000000" pitchFamily="2" charset="2"/>
              <a:buChar char="§"/>
            </a:pPr>
            <a:r>
              <a:rPr lang="de-CH" dirty="0"/>
              <a:t>HD Paket Kunden ohne Triple Play werden wenn immer möglich ins PREMIUM überführt (siehe </a:t>
            </a:r>
            <a:r>
              <a:rPr lang="de-CH" dirty="0" smtClean="0"/>
              <a:t>andere </a:t>
            </a:r>
            <a:r>
              <a:rPr lang="de-CH" dirty="0"/>
              <a:t>Folien)</a:t>
            </a:r>
          </a:p>
          <a:p>
            <a:pPr>
              <a:spcAft>
                <a:spcPts val="600"/>
              </a:spcAft>
              <a:buFont typeface="Wingdings" panose="05000000000000000000" pitchFamily="2" charset="2"/>
              <a:buChar char="§"/>
            </a:pPr>
            <a:r>
              <a:rPr lang="de-CH" dirty="0"/>
              <a:t>HD Paket Kunden mit Triple Play werden in PREMIUM integriert -&gt; Zwang </a:t>
            </a:r>
            <a:r>
              <a:rPr lang="de-CH" dirty="0" smtClean="0"/>
              <a:t>Minimumgarantien</a:t>
            </a:r>
            <a:endParaRPr lang="de-CH" dirty="0"/>
          </a:p>
        </p:txBody>
      </p:sp>
      <p:sp>
        <p:nvSpPr>
          <p:cNvPr id="6" name="Textplatzhalter 5"/>
          <p:cNvSpPr>
            <a:spLocks noGrp="1"/>
          </p:cNvSpPr>
          <p:nvPr>
            <p:ph type="body" sz="quarter" idx="28"/>
          </p:nvPr>
        </p:nvSpPr>
        <p:spPr/>
        <p:txBody>
          <a:bodyPr/>
          <a:lstStyle/>
          <a:p>
            <a:r>
              <a:rPr lang="de-CH" dirty="0" smtClean="0"/>
              <a:t>Pay-TV Struktur im Überblick</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15</a:t>
            </a:fld>
            <a:endParaRPr lang="de-CH" dirty="0">
              <a:solidFill>
                <a:srgbClr val="000000"/>
              </a:solidFill>
            </a:endParaRPr>
          </a:p>
        </p:txBody>
      </p:sp>
    </p:spTree>
    <p:extLst>
      <p:ext uri="{BB962C8B-B14F-4D97-AF65-F5344CB8AC3E}">
        <p14:creationId xmlns:p14="http://schemas.microsoft.com/office/powerpoint/2010/main" val="2174019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26"/>
          </p:nvPr>
        </p:nvSpPr>
        <p:spPr/>
        <p:txBody>
          <a:bodyPr/>
          <a:lstStyle/>
          <a:p>
            <a:r>
              <a:rPr lang="de-CH" dirty="0" smtClean="0"/>
              <a:t>PLUS - das ist Musik drin!</a:t>
            </a:r>
            <a:endParaRPr lang="de-CH" dirty="0"/>
          </a:p>
        </p:txBody>
      </p:sp>
      <p:sp>
        <p:nvSpPr>
          <p:cNvPr id="5" name="Textplatzhalter 4"/>
          <p:cNvSpPr>
            <a:spLocks noGrp="1"/>
          </p:cNvSpPr>
          <p:nvPr>
            <p:ph type="body" sz="quarter" idx="27"/>
          </p:nvPr>
        </p:nvSpPr>
        <p:spPr>
          <a:xfrm>
            <a:off x="395485" y="2132856"/>
            <a:ext cx="8136955" cy="3960440"/>
          </a:xfrm>
        </p:spPr>
        <p:txBody>
          <a:bodyPr/>
          <a:lstStyle/>
          <a:p>
            <a:r>
              <a:rPr lang="de-CH" dirty="0" smtClean="0"/>
              <a:t> </a:t>
            </a:r>
            <a:endParaRPr lang="de-CH" dirty="0"/>
          </a:p>
        </p:txBody>
      </p:sp>
      <p:sp>
        <p:nvSpPr>
          <p:cNvPr id="6" name="Textplatzhalter 5"/>
          <p:cNvSpPr>
            <a:spLocks noGrp="1"/>
          </p:cNvSpPr>
          <p:nvPr>
            <p:ph type="body" sz="quarter" idx="28"/>
          </p:nvPr>
        </p:nvSpPr>
        <p:spPr/>
        <p:txBody>
          <a:bodyPr/>
          <a:lstStyle/>
          <a:p>
            <a:r>
              <a:rPr lang="de-CH" dirty="0" smtClean="0"/>
              <a:t>Die Struktur im Detail (I)</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16</a:t>
            </a:fld>
            <a:endParaRPr lang="de-CH" dirty="0">
              <a:solidFill>
                <a:srgbClr val="000000"/>
              </a:solidFill>
            </a:endParaRPr>
          </a:p>
        </p:txBody>
      </p:sp>
      <p:sp>
        <p:nvSpPr>
          <p:cNvPr id="8" name="Inhaltsplatzhalter 7"/>
          <p:cNvSpPr txBox="1">
            <a:spLocks/>
          </p:cNvSpPr>
          <p:nvPr/>
        </p:nvSpPr>
        <p:spPr>
          <a:xfrm>
            <a:off x="472233" y="1559588"/>
            <a:ext cx="7859713" cy="4533708"/>
          </a:xfrm>
          <a:prstGeom prst="rect">
            <a:avLst/>
          </a:prstGeom>
        </p:spPr>
        <p:txBody>
          <a:bodyPr/>
          <a:lstStyle>
            <a:lvl1pPr marL="342900" indent="-342900" algn="l" rtl="0" eaLnBrk="1" fontAlgn="base" hangingPunct="1">
              <a:spcBef>
                <a:spcPct val="20000"/>
              </a:spcBef>
              <a:spcAft>
                <a:spcPct val="0"/>
              </a:spcAft>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FontTx/>
              <a:buNone/>
            </a:pPr>
            <a:endParaRPr lang="de-CH" kern="0" dirty="0" smtClean="0"/>
          </a:p>
          <a:p>
            <a:pPr marL="0" indent="0">
              <a:buFontTx/>
              <a:buNone/>
            </a:pPr>
            <a:endParaRPr lang="de-CH" kern="0" dirty="0" smtClean="0"/>
          </a:p>
          <a:p>
            <a:pPr marL="0" indent="0">
              <a:buFontTx/>
              <a:buNone/>
            </a:pPr>
            <a:endParaRPr lang="de-CH" kern="0" dirty="0" smtClean="0"/>
          </a:p>
          <a:p>
            <a:pPr marL="0" indent="0">
              <a:buFontTx/>
              <a:buNone/>
            </a:pPr>
            <a:endParaRPr lang="de-CH" kern="0" dirty="0" smtClean="0"/>
          </a:p>
          <a:p>
            <a:pPr marL="0" indent="0">
              <a:buFontTx/>
              <a:buNone/>
            </a:pPr>
            <a:endParaRPr lang="de-CH" kern="0" dirty="0" smtClean="0"/>
          </a:p>
          <a:p>
            <a:pPr>
              <a:buFont typeface="Wingdings" panose="05000000000000000000" pitchFamily="2" charset="2"/>
              <a:buChar char="Ø"/>
            </a:pPr>
            <a:endParaRPr lang="de-CH" sz="1800" kern="0" dirty="0" smtClean="0"/>
          </a:p>
          <a:p>
            <a:pPr>
              <a:buFont typeface="Wingdings" panose="05000000000000000000" pitchFamily="2" charset="2"/>
              <a:buChar char="Ø"/>
            </a:pPr>
            <a:endParaRPr lang="de-CH" sz="1800" kern="0" dirty="0" smtClean="0"/>
          </a:p>
          <a:p>
            <a:pPr>
              <a:buFont typeface="Wingdings" panose="05000000000000000000" pitchFamily="2" charset="2"/>
              <a:buChar char="Ø"/>
            </a:pPr>
            <a:endParaRPr lang="de-CH" sz="1800" kern="0" dirty="0"/>
          </a:p>
          <a:p>
            <a:pPr marL="0" indent="0">
              <a:buNone/>
            </a:pPr>
            <a:endParaRPr lang="de-CH" sz="1800" kern="0" dirty="0" smtClean="0"/>
          </a:p>
          <a:p>
            <a:pPr>
              <a:buFont typeface="Wingdings" panose="05000000000000000000" pitchFamily="2" charset="2"/>
              <a:buChar char="Ø"/>
            </a:pPr>
            <a:r>
              <a:rPr lang="de-CH" sz="1400" kern="0" dirty="0" smtClean="0"/>
              <a:t>Folgende Musiksender aus Themenpaket nicht verfügbar:</a:t>
            </a:r>
          </a:p>
          <a:p>
            <a:pPr lvl="1">
              <a:buFont typeface="Wingdings" panose="05000000000000000000" pitchFamily="2" charset="2"/>
              <a:buChar char="Ø"/>
            </a:pPr>
            <a:r>
              <a:rPr lang="de-CH" sz="1400" kern="0" dirty="0" smtClean="0"/>
              <a:t>MEZZO und Video Italia (weiterhin im Italia Paket)</a:t>
            </a:r>
          </a:p>
          <a:p>
            <a:pPr>
              <a:buFont typeface="Wingdings" panose="05000000000000000000" pitchFamily="2" charset="2"/>
              <a:buChar char="Ø"/>
            </a:pPr>
            <a:r>
              <a:rPr lang="de-CH" sz="1400" kern="0" dirty="0" smtClean="0"/>
              <a:t>Gebunden an Minimumgarantien</a:t>
            </a:r>
          </a:p>
          <a:p>
            <a:pPr lvl="1">
              <a:buFont typeface="Wingdings" panose="05000000000000000000" pitchFamily="2" charset="2"/>
              <a:buChar char="Ø"/>
            </a:pPr>
            <a:r>
              <a:rPr lang="de-CH" sz="1400" kern="0" dirty="0" smtClean="0"/>
              <a:t>QL Dezember 2013: 65’000 Subscriber vorhanden </a:t>
            </a:r>
          </a:p>
          <a:p>
            <a:pPr>
              <a:buFont typeface="Wingdings" panose="05000000000000000000" pitchFamily="2" charset="2"/>
              <a:buChar char="Ø"/>
            </a:pPr>
            <a:r>
              <a:rPr lang="de-CH" sz="1400" kern="0" dirty="0" err="1" smtClean="0"/>
              <a:t>Bundling</a:t>
            </a:r>
            <a:r>
              <a:rPr lang="de-CH" sz="1400" kern="0" dirty="0" smtClean="0"/>
              <a:t> mit 3P und 2P</a:t>
            </a:r>
          </a:p>
        </p:txBody>
      </p:sp>
      <p:pic>
        <p:nvPicPr>
          <p:cNvPr id="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233" y="2159739"/>
            <a:ext cx="4896544" cy="24482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Ellipse 9"/>
          <p:cNvSpPr/>
          <p:nvPr/>
        </p:nvSpPr>
        <p:spPr>
          <a:xfrm rot="20618183">
            <a:off x="5014076" y="1791439"/>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400" b="1" dirty="0" smtClean="0">
                <a:solidFill>
                  <a:srgbClr val="FFFFFF"/>
                </a:solidFill>
              </a:rPr>
              <a:t>5.-</a:t>
            </a:r>
            <a:endParaRPr lang="de-CH" sz="1400" b="1" dirty="0">
              <a:solidFill>
                <a:srgbClr val="FFFFFF"/>
              </a:solidFill>
            </a:endParaRPr>
          </a:p>
        </p:txBody>
      </p:sp>
      <p:sp>
        <p:nvSpPr>
          <p:cNvPr id="17" name="Textplatzhalter 4"/>
          <p:cNvSpPr>
            <a:spLocks noGrp="1"/>
          </p:cNvSpPr>
          <p:nvPr>
            <p:ph type="body" sz="quarter" idx="25"/>
          </p:nvPr>
        </p:nvSpPr>
        <p:spPr>
          <a:xfrm>
            <a:off x="3923928" y="44624"/>
            <a:ext cx="4787875" cy="404813"/>
          </a:xfrm>
        </p:spPr>
        <p:txBody>
          <a:bodyPr/>
          <a:lstStyle/>
          <a:p>
            <a:r>
              <a:rPr lang="de-CH" dirty="0" smtClean="0"/>
              <a:t> </a:t>
            </a:r>
            <a:endParaRPr lang="de-CH" dirty="0"/>
          </a:p>
        </p:txBody>
      </p:sp>
      <p:sp>
        <p:nvSpPr>
          <p:cNvPr id="18" name="Textplatzhalter 1"/>
          <p:cNvSpPr>
            <a:spLocks noGrp="1"/>
          </p:cNvSpPr>
          <p:nvPr>
            <p:ph type="body" sz="quarter" idx="25"/>
          </p:nvPr>
        </p:nvSpPr>
        <p:spPr>
          <a:xfrm>
            <a:off x="3923928" y="44624"/>
            <a:ext cx="4787875" cy="404813"/>
          </a:xfrm>
        </p:spPr>
        <p:txBody>
          <a:bodyPr/>
          <a:lstStyle/>
          <a:p>
            <a:r>
              <a:rPr lang="de-CH" dirty="0" smtClean="0"/>
              <a:t>Grosse Senderumstellung</a:t>
            </a:r>
            <a:endParaRPr lang="de-CH" dirty="0"/>
          </a:p>
          <a:p>
            <a:endParaRPr lang="de-CH" dirty="0"/>
          </a:p>
        </p:txBody>
      </p:sp>
      <p:sp>
        <p:nvSpPr>
          <p:cNvPr id="19" name="Textplatzhalter 2"/>
          <p:cNvSpPr>
            <a:spLocks noGrp="1"/>
          </p:cNvSpPr>
          <p:nvPr>
            <p:ph type="body" sz="quarter" idx="15"/>
          </p:nvPr>
        </p:nvSpPr>
        <p:spPr>
          <a:xfrm>
            <a:off x="3923928" y="449288"/>
            <a:ext cx="4787875" cy="404813"/>
          </a:xfrm>
        </p:spPr>
        <p:txBody>
          <a:bodyPr/>
          <a:lstStyle/>
          <a:p>
            <a:r>
              <a:rPr lang="de-CH" dirty="0" smtClean="0"/>
              <a:t>4. Pay-TV</a:t>
            </a:r>
            <a:endParaRPr lang="de-CH" dirty="0"/>
          </a:p>
        </p:txBody>
      </p:sp>
    </p:spTree>
    <p:extLst>
      <p:ext uri="{BB962C8B-B14F-4D97-AF65-F5344CB8AC3E}">
        <p14:creationId xmlns:p14="http://schemas.microsoft.com/office/powerpoint/2010/main" val="17316906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platzhalter 11"/>
          <p:cNvSpPr>
            <a:spLocks noGrp="1"/>
          </p:cNvSpPr>
          <p:nvPr>
            <p:ph type="body" sz="quarter" idx="26"/>
          </p:nvPr>
        </p:nvSpPr>
        <p:spPr/>
        <p:txBody>
          <a:bodyPr/>
          <a:lstStyle/>
          <a:p>
            <a:r>
              <a:rPr lang="de-CH" dirty="0" smtClean="0"/>
              <a:t>SPORTS – Das ultimative Sportpaket</a:t>
            </a:r>
            <a:endParaRPr lang="de-CH" dirty="0"/>
          </a:p>
        </p:txBody>
      </p:sp>
      <p:sp>
        <p:nvSpPr>
          <p:cNvPr id="13" name="Textplatzhalter 12"/>
          <p:cNvSpPr>
            <a:spLocks noGrp="1"/>
          </p:cNvSpPr>
          <p:nvPr>
            <p:ph type="body" sz="quarter" idx="27"/>
          </p:nvPr>
        </p:nvSpPr>
        <p:spPr>
          <a:xfrm>
            <a:off x="395485" y="2132856"/>
            <a:ext cx="8208963" cy="4392488"/>
          </a:xfrm>
        </p:spPr>
        <p:txBody>
          <a:bodyPr/>
          <a:lstStyle/>
          <a:p>
            <a:r>
              <a:rPr lang="de-CH" dirty="0" smtClean="0"/>
              <a:t> </a:t>
            </a:r>
            <a:endParaRPr lang="de-CH" dirty="0"/>
          </a:p>
        </p:txBody>
      </p:sp>
      <p:sp>
        <p:nvSpPr>
          <p:cNvPr id="14" name="Textplatzhalter 13"/>
          <p:cNvSpPr>
            <a:spLocks noGrp="1"/>
          </p:cNvSpPr>
          <p:nvPr>
            <p:ph type="body" sz="quarter" idx="28"/>
          </p:nvPr>
        </p:nvSpPr>
        <p:spPr/>
        <p:txBody>
          <a:bodyPr/>
          <a:lstStyle/>
          <a:p>
            <a:r>
              <a:rPr lang="de-CH" dirty="0" smtClean="0"/>
              <a:t>Die Struktur im Detail (II)</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17</a:t>
            </a:fld>
            <a:endParaRPr lang="de-CH" dirty="0">
              <a:solidFill>
                <a:srgbClr val="000000"/>
              </a:solidFill>
            </a:endParaRPr>
          </a:p>
        </p:txBody>
      </p:sp>
      <p:sp>
        <p:nvSpPr>
          <p:cNvPr id="15" name="Inhaltsplatzhalter 2"/>
          <p:cNvSpPr txBox="1">
            <a:spLocks/>
          </p:cNvSpPr>
          <p:nvPr/>
        </p:nvSpPr>
        <p:spPr>
          <a:xfrm>
            <a:off x="457201" y="1341438"/>
            <a:ext cx="4690864" cy="5111750"/>
          </a:xfrm>
          <a:prstGeom prst="rect">
            <a:avLst/>
          </a:prstGeom>
        </p:spPr>
        <p:txBody>
          <a:bodyPr/>
          <a:lstStyle>
            <a:lvl1pPr marL="342900" indent="-342900" algn="l" rtl="0" eaLnBrk="1" fontAlgn="base" hangingPunct="1">
              <a:spcBef>
                <a:spcPct val="20000"/>
              </a:spcBef>
              <a:spcAft>
                <a:spcPct val="0"/>
              </a:spcAft>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FontTx/>
              <a:buNone/>
            </a:pPr>
            <a:endParaRPr lang="de-CH" kern="0" dirty="0" smtClean="0"/>
          </a:p>
          <a:p>
            <a:pPr marL="0" indent="0">
              <a:buFontTx/>
              <a:buNone/>
            </a:pPr>
            <a:endParaRPr lang="de-CH" kern="0" dirty="0"/>
          </a:p>
          <a:p>
            <a:pPr marL="0" indent="0">
              <a:buFontTx/>
              <a:buNone/>
            </a:pPr>
            <a:endParaRPr lang="de-CH" kern="0" dirty="0" smtClean="0"/>
          </a:p>
          <a:p>
            <a:pPr marL="0" indent="0">
              <a:buFontTx/>
              <a:buNone/>
            </a:pPr>
            <a:endParaRPr lang="de-CH" kern="0" dirty="0" smtClean="0"/>
          </a:p>
          <a:p>
            <a:pPr marL="0" indent="0">
              <a:buFontTx/>
              <a:buNone/>
            </a:pPr>
            <a:endParaRPr lang="de-CH" kern="0" dirty="0" smtClean="0"/>
          </a:p>
          <a:p>
            <a:pPr marL="0" indent="0">
              <a:buFontTx/>
              <a:buNone/>
            </a:pPr>
            <a:endParaRPr lang="de-CH" kern="0" dirty="0" smtClean="0"/>
          </a:p>
          <a:p>
            <a:pPr marL="0" indent="0">
              <a:buFontTx/>
              <a:buNone/>
            </a:pPr>
            <a:endParaRPr lang="de-CH" kern="0" dirty="0" smtClean="0"/>
          </a:p>
          <a:p>
            <a:pPr marL="0" indent="0">
              <a:buFontTx/>
              <a:buNone/>
            </a:pPr>
            <a:endParaRPr lang="de-CH" kern="0" dirty="0" smtClean="0"/>
          </a:p>
          <a:p>
            <a:pPr marL="0" indent="0">
              <a:buNone/>
            </a:pPr>
            <a:endParaRPr lang="de-CH" sz="1800" kern="0" dirty="0" smtClean="0"/>
          </a:p>
        </p:txBody>
      </p:sp>
      <p:pic>
        <p:nvPicPr>
          <p:cNvPr id="1037" name="Picture 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3" y="2900306"/>
            <a:ext cx="3888431" cy="17596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Ellipse 16"/>
          <p:cNvSpPr/>
          <p:nvPr/>
        </p:nvSpPr>
        <p:spPr>
          <a:xfrm rot="20618183">
            <a:off x="3940506" y="2532006"/>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400" b="1" dirty="0" smtClean="0">
                <a:solidFill>
                  <a:srgbClr val="FFFFFF"/>
                </a:solidFill>
              </a:rPr>
              <a:t>11.-</a:t>
            </a:r>
            <a:endParaRPr lang="de-CH" sz="1400" b="1" dirty="0">
              <a:solidFill>
                <a:srgbClr val="FFFFFF"/>
              </a:solidFill>
            </a:endParaRPr>
          </a:p>
        </p:txBody>
      </p:sp>
      <p:sp>
        <p:nvSpPr>
          <p:cNvPr id="10" name="Inhaltsplatzhalter 2"/>
          <p:cNvSpPr txBox="1">
            <a:spLocks/>
          </p:cNvSpPr>
          <p:nvPr/>
        </p:nvSpPr>
        <p:spPr>
          <a:xfrm>
            <a:off x="4778393" y="2276872"/>
            <a:ext cx="3538023" cy="3744416"/>
          </a:xfrm>
          <a:prstGeom prst="rect">
            <a:avLst/>
          </a:prstGeom>
        </p:spPr>
        <p:txBody>
          <a:bodyPr/>
          <a:lstStyle>
            <a:lvl1pPr marL="342900" indent="-342900" algn="l" rtl="0" eaLnBrk="1" fontAlgn="base" hangingPunct="1">
              <a:spcBef>
                <a:spcPct val="20000"/>
              </a:spcBef>
              <a:spcAft>
                <a:spcPct val="0"/>
              </a:spcAft>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None/>
            </a:pPr>
            <a:endParaRPr lang="de-CH" sz="1800" kern="0" dirty="0" smtClean="0"/>
          </a:p>
          <a:p>
            <a:pPr>
              <a:buFont typeface="Wingdings" panose="05000000000000000000" pitchFamily="2" charset="2"/>
              <a:buChar char="Ø"/>
            </a:pPr>
            <a:r>
              <a:rPr lang="de-CH" sz="1800" kern="0" dirty="0" smtClean="0"/>
              <a:t>Folgende Sportsender aus Themenpaket nicht mehr im Angebot:</a:t>
            </a:r>
          </a:p>
          <a:p>
            <a:pPr lvl="1">
              <a:buFont typeface="Wingdings" panose="05000000000000000000" pitchFamily="2" charset="2"/>
              <a:buChar char="Ø"/>
            </a:pPr>
            <a:r>
              <a:rPr lang="de-CH" sz="1400" kern="0" dirty="0" smtClean="0"/>
              <a:t>Extreme Sports</a:t>
            </a:r>
          </a:p>
          <a:p>
            <a:pPr>
              <a:buFont typeface="Wingdings" panose="05000000000000000000" pitchFamily="2" charset="2"/>
              <a:buChar char="Ø"/>
            </a:pPr>
            <a:r>
              <a:rPr lang="de-CH" sz="1800" kern="0" dirty="0" smtClean="0"/>
              <a:t>Wird ersetzt mit Sender </a:t>
            </a:r>
            <a:r>
              <a:rPr lang="de-CH" sz="1800" kern="0" dirty="0" err="1" smtClean="0"/>
              <a:t>Fast’n</a:t>
            </a:r>
            <a:r>
              <a:rPr lang="de-CH" sz="1800" kern="0" dirty="0" smtClean="0"/>
              <a:t> Fun</a:t>
            </a:r>
          </a:p>
          <a:p>
            <a:pPr>
              <a:buFont typeface="Wingdings" panose="05000000000000000000" pitchFamily="2" charset="2"/>
              <a:buChar char="Ø"/>
            </a:pPr>
            <a:r>
              <a:rPr lang="de-CH" sz="1800" kern="0" dirty="0" smtClean="0"/>
              <a:t>Noch nicht in HD sind:</a:t>
            </a:r>
          </a:p>
          <a:p>
            <a:pPr lvl="1">
              <a:buFont typeface="Wingdings" panose="05000000000000000000" pitchFamily="2" charset="2"/>
              <a:buChar char="Ø"/>
            </a:pPr>
            <a:r>
              <a:rPr lang="de-CH" sz="1400" kern="0" dirty="0" smtClean="0"/>
              <a:t>Eurosport 2, Motors TV und </a:t>
            </a:r>
            <a:r>
              <a:rPr lang="de-CH" sz="1400" kern="0" dirty="0" err="1" smtClean="0"/>
              <a:t>Nautical</a:t>
            </a:r>
            <a:r>
              <a:rPr lang="de-CH" sz="1400" kern="0" dirty="0" smtClean="0"/>
              <a:t> Channel</a:t>
            </a:r>
          </a:p>
        </p:txBody>
      </p:sp>
      <p:sp>
        <p:nvSpPr>
          <p:cNvPr id="18" name="Textplatzhalter 4"/>
          <p:cNvSpPr>
            <a:spLocks noGrp="1"/>
          </p:cNvSpPr>
          <p:nvPr>
            <p:ph type="body" sz="quarter" idx="25"/>
          </p:nvPr>
        </p:nvSpPr>
        <p:spPr>
          <a:xfrm>
            <a:off x="3923928" y="44624"/>
            <a:ext cx="4787875" cy="404813"/>
          </a:xfrm>
        </p:spPr>
        <p:txBody>
          <a:bodyPr/>
          <a:lstStyle/>
          <a:p>
            <a:r>
              <a:rPr lang="de-CH" dirty="0" smtClean="0"/>
              <a:t> </a:t>
            </a:r>
            <a:endParaRPr lang="de-CH" dirty="0"/>
          </a:p>
        </p:txBody>
      </p:sp>
      <p:sp>
        <p:nvSpPr>
          <p:cNvPr id="19" name="Textplatzhalter 1"/>
          <p:cNvSpPr>
            <a:spLocks noGrp="1"/>
          </p:cNvSpPr>
          <p:nvPr>
            <p:ph type="body" sz="quarter" idx="25"/>
          </p:nvPr>
        </p:nvSpPr>
        <p:spPr>
          <a:xfrm>
            <a:off x="3923928" y="44624"/>
            <a:ext cx="4787875" cy="404813"/>
          </a:xfrm>
        </p:spPr>
        <p:txBody>
          <a:bodyPr/>
          <a:lstStyle/>
          <a:p>
            <a:r>
              <a:rPr lang="de-CH" dirty="0" smtClean="0"/>
              <a:t>Grosse Senderumstellung</a:t>
            </a:r>
            <a:endParaRPr lang="de-CH" dirty="0"/>
          </a:p>
          <a:p>
            <a:endParaRPr lang="de-CH" dirty="0"/>
          </a:p>
        </p:txBody>
      </p:sp>
      <p:sp>
        <p:nvSpPr>
          <p:cNvPr id="20" name="Textplatzhalter 2"/>
          <p:cNvSpPr>
            <a:spLocks noGrp="1"/>
          </p:cNvSpPr>
          <p:nvPr>
            <p:ph type="body" sz="quarter" idx="15"/>
          </p:nvPr>
        </p:nvSpPr>
        <p:spPr>
          <a:xfrm>
            <a:off x="3923928" y="449288"/>
            <a:ext cx="4787875" cy="404813"/>
          </a:xfrm>
        </p:spPr>
        <p:txBody>
          <a:bodyPr/>
          <a:lstStyle/>
          <a:p>
            <a:r>
              <a:rPr lang="de-CH" dirty="0" smtClean="0"/>
              <a:t>4. Pay-TV</a:t>
            </a:r>
            <a:endParaRPr lang="de-CH" dirty="0"/>
          </a:p>
        </p:txBody>
      </p:sp>
    </p:spTree>
    <p:extLst>
      <p:ext uri="{BB962C8B-B14F-4D97-AF65-F5344CB8AC3E}">
        <p14:creationId xmlns:p14="http://schemas.microsoft.com/office/powerpoint/2010/main" val="3190287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4"/>
          <p:cNvSpPr>
            <a:spLocks noGrp="1"/>
          </p:cNvSpPr>
          <p:nvPr>
            <p:ph type="body" sz="quarter" idx="25"/>
          </p:nvPr>
        </p:nvSpPr>
        <p:spPr/>
        <p:txBody>
          <a:bodyPr/>
          <a:lstStyle/>
          <a:p>
            <a:r>
              <a:rPr lang="de-CH" dirty="0" smtClean="0"/>
              <a:t> </a:t>
            </a:r>
            <a:endParaRPr lang="de-CH" dirty="0"/>
          </a:p>
        </p:txBody>
      </p:sp>
      <p:sp>
        <p:nvSpPr>
          <p:cNvPr id="6" name="Textplatzhalter 5"/>
          <p:cNvSpPr>
            <a:spLocks noGrp="1"/>
          </p:cNvSpPr>
          <p:nvPr>
            <p:ph type="body" sz="quarter" idx="26"/>
          </p:nvPr>
        </p:nvSpPr>
        <p:spPr/>
        <p:txBody>
          <a:bodyPr/>
          <a:lstStyle/>
          <a:p>
            <a:r>
              <a:rPr lang="de-CH" dirty="0" smtClean="0"/>
              <a:t>ENTERTAINMENT – Der TV-Spass für Jung und Alt</a:t>
            </a:r>
            <a:endParaRPr lang="de-CH" dirty="0"/>
          </a:p>
        </p:txBody>
      </p:sp>
      <p:sp>
        <p:nvSpPr>
          <p:cNvPr id="10" name="Textplatzhalter 9"/>
          <p:cNvSpPr>
            <a:spLocks noGrp="1"/>
          </p:cNvSpPr>
          <p:nvPr>
            <p:ph type="body" sz="quarter" idx="27"/>
          </p:nvPr>
        </p:nvSpPr>
        <p:spPr/>
        <p:txBody>
          <a:bodyPr/>
          <a:lstStyle/>
          <a:p>
            <a:endParaRPr lang="de-CH" dirty="0" smtClean="0"/>
          </a:p>
          <a:p>
            <a:endParaRPr lang="de-CH" dirty="0"/>
          </a:p>
        </p:txBody>
      </p:sp>
      <p:sp>
        <p:nvSpPr>
          <p:cNvPr id="14" name="Textplatzhalter 13"/>
          <p:cNvSpPr>
            <a:spLocks noGrp="1"/>
          </p:cNvSpPr>
          <p:nvPr>
            <p:ph type="body" sz="quarter" idx="28"/>
          </p:nvPr>
        </p:nvSpPr>
        <p:spPr/>
        <p:txBody>
          <a:bodyPr/>
          <a:lstStyle/>
          <a:p>
            <a:r>
              <a:rPr lang="de-CH" dirty="0" smtClean="0"/>
              <a:t>Die Struktur im Detail (III)</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18</a:t>
            </a:fld>
            <a:endParaRPr lang="de-CH" dirty="0">
              <a:solidFill>
                <a:srgbClr val="000000"/>
              </a:solidFill>
            </a:endParaRPr>
          </a:p>
        </p:txBody>
      </p:sp>
      <p:sp>
        <p:nvSpPr>
          <p:cNvPr id="17" name="Inhaltsplatzhalter 2"/>
          <p:cNvSpPr txBox="1">
            <a:spLocks/>
          </p:cNvSpPr>
          <p:nvPr/>
        </p:nvSpPr>
        <p:spPr>
          <a:xfrm>
            <a:off x="4932040" y="2337332"/>
            <a:ext cx="3888432" cy="3024336"/>
          </a:xfrm>
          <a:prstGeom prst="rect">
            <a:avLst/>
          </a:prstGeom>
        </p:spPr>
        <p:txBody>
          <a:bodyPr/>
          <a:lstStyle>
            <a:lvl1pPr marL="342900" indent="-342900" algn="l" rtl="0" eaLnBrk="1" fontAlgn="base" hangingPunct="1">
              <a:spcBef>
                <a:spcPct val="20000"/>
              </a:spcBef>
              <a:spcAft>
                <a:spcPct val="0"/>
              </a:spcAft>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buFontTx/>
              <a:buNone/>
            </a:pPr>
            <a:endParaRPr lang="de-CH" kern="0" dirty="0" smtClean="0"/>
          </a:p>
          <a:p>
            <a:pPr>
              <a:buFont typeface="Wingdings" panose="05000000000000000000" pitchFamily="2" charset="2"/>
              <a:buChar char="Ø"/>
            </a:pPr>
            <a:r>
              <a:rPr lang="de-CH" sz="1800" kern="0" dirty="0" smtClean="0"/>
              <a:t>Folgende Sender aus Themenpaket nicht mehr:</a:t>
            </a:r>
          </a:p>
          <a:p>
            <a:pPr lvl="1">
              <a:buFont typeface="Wingdings" panose="05000000000000000000" pitchFamily="2" charset="2"/>
              <a:buChar char="Ø"/>
            </a:pPr>
            <a:r>
              <a:rPr lang="de-CH" sz="1400" kern="0" dirty="0" err="1" smtClean="0"/>
              <a:t>Silverline</a:t>
            </a:r>
            <a:r>
              <a:rPr lang="de-CH" sz="1400" kern="0" dirty="0" smtClean="0"/>
              <a:t> und </a:t>
            </a:r>
            <a:r>
              <a:rPr lang="de-CH" sz="1400" kern="0" dirty="0" err="1" smtClean="0"/>
              <a:t>bio</a:t>
            </a:r>
            <a:endParaRPr lang="de-CH" sz="1400" kern="0" dirty="0" smtClean="0"/>
          </a:p>
          <a:p>
            <a:pPr>
              <a:buFont typeface="Wingdings" panose="05000000000000000000" pitchFamily="2" charset="2"/>
              <a:buChar char="Ø"/>
            </a:pPr>
            <a:r>
              <a:rPr lang="de-CH" sz="1800" kern="0" dirty="0" smtClean="0"/>
              <a:t>Dafür neue Sender</a:t>
            </a:r>
          </a:p>
          <a:p>
            <a:pPr lvl="1">
              <a:buFont typeface="Wingdings" panose="05000000000000000000" pitchFamily="2" charset="2"/>
              <a:buChar char="Ø"/>
            </a:pPr>
            <a:r>
              <a:rPr lang="de-CH" sz="1400" kern="0" dirty="0" smtClean="0"/>
              <a:t>Nick Jr. ; YFE, </a:t>
            </a:r>
            <a:r>
              <a:rPr lang="de-CH" sz="1400" kern="0" dirty="0" err="1" smtClean="0"/>
              <a:t>Glitz</a:t>
            </a:r>
            <a:r>
              <a:rPr lang="de-CH" sz="1400" kern="0" dirty="0" smtClean="0"/>
              <a:t> HD, Bon Gusto HD, E! Entertainment HD und Universal Channel HD</a:t>
            </a:r>
          </a:p>
          <a:p>
            <a:pPr marL="0" indent="0">
              <a:buNone/>
            </a:pPr>
            <a:endParaRPr lang="de-CH" sz="1800" kern="0" dirty="0" smtClean="0"/>
          </a:p>
          <a:p>
            <a:pPr marL="0" indent="0">
              <a:buFontTx/>
              <a:buNone/>
            </a:pPr>
            <a:endParaRPr lang="de-CH" kern="0" dirty="0" smtClean="0"/>
          </a:p>
          <a:p>
            <a:pPr marL="0" indent="0">
              <a:buFontTx/>
              <a:buNone/>
            </a:pPr>
            <a:endParaRPr lang="de-CH" kern="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7544" y="2258825"/>
            <a:ext cx="4524375" cy="31813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Ellipse 8"/>
          <p:cNvSpPr/>
          <p:nvPr/>
        </p:nvSpPr>
        <p:spPr>
          <a:xfrm rot="20618183">
            <a:off x="4557389" y="1980579"/>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400" b="1" dirty="0" smtClean="0">
                <a:solidFill>
                  <a:srgbClr val="FFFFFF"/>
                </a:solidFill>
              </a:rPr>
              <a:t>22.-</a:t>
            </a:r>
            <a:endParaRPr lang="de-CH" sz="1400" b="1" dirty="0">
              <a:solidFill>
                <a:srgbClr val="FFFFFF"/>
              </a:solidFill>
            </a:endParaRPr>
          </a:p>
        </p:txBody>
      </p:sp>
      <p:sp>
        <p:nvSpPr>
          <p:cNvPr id="11" name="Textplatzhalter 1"/>
          <p:cNvSpPr>
            <a:spLocks noGrp="1"/>
          </p:cNvSpPr>
          <p:nvPr>
            <p:ph type="body" sz="quarter" idx="25"/>
          </p:nvPr>
        </p:nvSpPr>
        <p:spPr>
          <a:xfrm>
            <a:off x="3923928" y="44624"/>
            <a:ext cx="4787875" cy="404813"/>
          </a:xfrm>
        </p:spPr>
        <p:txBody>
          <a:bodyPr/>
          <a:lstStyle/>
          <a:p>
            <a:r>
              <a:rPr lang="de-CH" dirty="0" smtClean="0"/>
              <a:t>Grosse Senderumstellung</a:t>
            </a:r>
            <a:endParaRPr lang="de-CH" dirty="0"/>
          </a:p>
          <a:p>
            <a:endParaRPr lang="de-CH" dirty="0"/>
          </a:p>
        </p:txBody>
      </p:sp>
      <p:sp>
        <p:nvSpPr>
          <p:cNvPr id="12" name="Textplatzhalter 2"/>
          <p:cNvSpPr>
            <a:spLocks noGrp="1"/>
          </p:cNvSpPr>
          <p:nvPr>
            <p:ph type="body" sz="quarter" idx="15"/>
          </p:nvPr>
        </p:nvSpPr>
        <p:spPr>
          <a:xfrm>
            <a:off x="3923928" y="449288"/>
            <a:ext cx="4787875" cy="404813"/>
          </a:xfrm>
        </p:spPr>
        <p:txBody>
          <a:bodyPr/>
          <a:lstStyle/>
          <a:p>
            <a:r>
              <a:rPr lang="de-CH" dirty="0" smtClean="0"/>
              <a:t>4. Pay-TV</a:t>
            </a:r>
            <a:endParaRPr lang="de-CH" dirty="0"/>
          </a:p>
        </p:txBody>
      </p:sp>
    </p:spTree>
    <p:extLst>
      <p:ext uri="{BB962C8B-B14F-4D97-AF65-F5344CB8AC3E}">
        <p14:creationId xmlns:p14="http://schemas.microsoft.com/office/powerpoint/2010/main" val="40553543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a:p>
            <a:endParaRPr lang="de-CH" dirty="0"/>
          </a:p>
        </p:txBody>
      </p:sp>
      <p:sp>
        <p:nvSpPr>
          <p:cNvPr id="3" name="Textplatzhalter 2"/>
          <p:cNvSpPr>
            <a:spLocks noGrp="1"/>
          </p:cNvSpPr>
          <p:nvPr>
            <p:ph type="body" sz="quarter" idx="15"/>
          </p:nvPr>
        </p:nvSpPr>
        <p:spPr/>
        <p:txBody>
          <a:bodyPr/>
          <a:lstStyle/>
          <a:p>
            <a:r>
              <a:rPr lang="de-CH" dirty="0" smtClean="0"/>
              <a:t>4. Pay-TV</a:t>
            </a:r>
            <a:endParaRPr lang="de-CH" dirty="0"/>
          </a:p>
        </p:txBody>
      </p:sp>
      <p:sp>
        <p:nvSpPr>
          <p:cNvPr id="4" name="Textplatzhalter 3"/>
          <p:cNvSpPr>
            <a:spLocks noGrp="1"/>
          </p:cNvSpPr>
          <p:nvPr>
            <p:ph type="body" sz="quarter" idx="26"/>
          </p:nvPr>
        </p:nvSpPr>
        <p:spPr/>
        <p:txBody>
          <a:bodyPr/>
          <a:lstStyle/>
          <a:p>
            <a:r>
              <a:rPr lang="de-CH" dirty="0" smtClean="0"/>
              <a:t>PREMIUM – Das Komplett-Paket</a:t>
            </a:r>
            <a:endParaRPr lang="de-CH" dirty="0"/>
          </a:p>
        </p:txBody>
      </p:sp>
      <p:sp>
        <p:nvSpPr>
          <p:cNvPr id="5" name="Textplatzhalter 4"/>
          <p:cNvSpPr>
            <a:spLocks noGrp="1"/>
          </p:cNvSpPr>
          <p:nvPr>
            <p:ph type="body" sz="quarter" idx="27"/>
          </p:nvPr>
        </p:nvSpPr>
        <p:spPr>
          <a:xfrm>
            <a:off x="395485" y="2132856"/>
            <a:ext cx="8208963" cy="4536504"/>
          </a:xfrm>
        </p:spPr>
        <p:txBody>
          <a:bodyPr/>
          <a:lstStyle/>
          <a:p>
            <a:r>
              <a:rPr lang="de-CH" dirty="0" smtClean="0"/>
              <a:t> </a:t>
            </a:r>
            <a:endParaRPr lang="de-CH" dirty="0"/>
          </a:p>
        </p:txBody>
      </p:sp>
      <p:sp>
        <p:nvSpPr>
          <p:cNvPr id="6" name="Textplatzhalter 5"/>
          <p:cNvSpPr>
            <a:spLocks noGrp="1"/>
          </p:cNvSpPr>
          <p:nvPr>
            <p:ph type="body" sz="quarter" idx="28"/>
          </p:nvPr>
        </p:nvSpPr>
        <p:spPr/>
        <p:txBody>
          <a:bodyPr/>
          <a:lstStyle/>
          <a:p>
            <a:r>
              <a:rPr lang="de-CH" dirty="0" smtClean="0"/>
              <a:t>Die Struktur im Detail (IV)</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19</a:t>
            </a:fld>
            <a:endParaRPr lang="de-CH" dirty="0">
              <a:solidFill>
                <a:srgbClr val="000000"/>
              </a:solidFill>
            </a:endParaRPr>
          </a:p>
        </p:txBody>
      </p:sp>
      <p:sp>
        <p:nvSpPr>
          <p:cNvPr id="8" name="Inhaltsplatzhalter 5"/>
          <p:cNvSpPr txBox="1">
            <a:spLocks/>
          </p:cNvSpPr>
          <p:nvPr/>
        </p:nvSpPr>
        <p:spPr>
          <a:xfrm>
            <a:off x="4788024" y="2067630"/>
            <a:ext cx="4032448" cy="4607842"/>
          </a:xfrm>
          <a:prstGeom prst="rect">
            <a:avLst/>
          </a:prstGeom>
        </p:spPr>
        <p:txBody>
          <a:bodyPr/>
          <a:lstStyle>
            <a:lvl1pPr marL="342900" indent="-342900" algn="l" rtl="0" eaLnBrk="1" fontAlgn="base" hangingPunct="1">
              <a:spcBef>
                <a:spcPct val="20000"/>
              </a:spcBef>
              <a:spcAft>
                <a:spcPct val="0"/>
              </a:spcAft>
              <a:buChar char="•"/>
              <a:defRPr sz="2000">
                <a:solidFill>
                  <a:schemeClr val="tx1"/>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r>
              <a:rPr lang="de-CH" sz="1800" kern="0" dirty="0" smtClean="0"/>
              <a:t>Komplett-Paket</a:t>
            </a:r>
          </a:p>
          <a:p>
            <a:r>
              <a:rPr lang="de-CH" sz="1800" kern="0" dirty="0" smtClean="0"/>
              <a:t>«Most </a:t>
            </a:r>
            <a:r>
              <a:rPr lang="de-CH" sz="1800" kern="0" dirty="0" err="1" smtClean="0"/>
              <a:t>Widely</a:t>
            </a:r>
            <a:r>
              <a:rPr lang="de-CH" sz="1800" kern="0" dirty="0" smtClean="0"/>
              <a:t> Distributed Pay-TV Package»</a:t>
            </a:r>
          </a:p>
          <a:p>
            <a:pPr lvl="1"/>
            <a:r>
              <a:rPr lang="de-CH" sz="1400" kern="0" dirty="0" smtClean="0"/>
              <a:t>Vermarktung darauf ausrichten</a:t>
            </a:r>
          </a:p>
          <a:p>
            <a:pPr lvl="1"/>
            <a:r>
              <a:rPr lang="de-CH" sz="1400" kern="0" dirty="0" smtClean="0"/>
              <a:t>Kommunikation darauf ausrichten</a:t>
            </a:r>
          </a:p>
          <a:p>
            <a:r>
              <a:rPr lang="de-CH" sz="1800" kern="0" dirty="0" smtClean="0"/>
              <a:t>PREMIUM-Paket kann als Erweiterung des heutigen HD-Paket angesehen werden</a:t>
            </a:r>
          </a:p>
          <a:p>
            <a:endParaRPr lang="de-CH" sz="1800" kern="0" dirty="0" smtClean="0"/>
          </a:p>
          <a:p>
            <a:endParaRPr lang="de-CH" sz="1800" kern="0" dirty="0" smtClean="0"/>
          </a:p>
          <a:p>
            <a:r>
              <a:rPr lang="de-CH" sz="1800" kern="0" dirty="0" smtClean="0"/>
              <a:t>Existierendes HD Paket wird so nicht mehr angeboten!</a:t>
            </a:r>
          </a:p>
        </p:txBody>
      </p:sp>
      <p:sp>
        <p:nvSpPr>
          <p:cNvPr id="13" name="Pfeil nach unten 12"/>
          <p:cNvSpPr/>
          <p:nvPr/>
        </p:nvSpPr>
        <p:spPr>
          <a:xfrm>
            <a:off x="6088984" y="4509120"/>
            <a:ext cx="648072" cy="576064"/>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1" y="2089808"/>
            <a:ext cx="3699427" cy="45856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Ellipse 9"/>
          <p:cNvSpPr/>
          <p:nvPr/>
        </p:nvSpPr>
        <p:spPr>
          <a:xfrm rot="20618183">
            <a:off x="4012514" y="1724499"/>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400" b="1" dirty="0" smtClean="0">
                <a:solidFill>
                  <a:srgbClr val="FFFFFF"/>
                </a:solidFill>
              </a:rPr>
              <a:t>33.-</a:t>
            </a:r>
            <a:endParaRPr lang="de-CH" sz="1400" b="1" dirty="0">
              <a:solidFill>
                <a:srgbClr val="FFFFFF"/>
              </a:solidFill>
            </a:endParaRPr>
          </a:p>
        </p:txBody>
      </p:sp>
    </p:spTree>
    <p:extLst>
      <p:ext uri="{BB962C8B-B14F-4D97-AF65-F5344CB8AC3E}">
        <p14:creationId xmlns:p14="http://schemas.microsoft.com/office/powerpoint/2010/main" val="28259932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Übersicht</a:t>
            </a:r>
            <a:endParaRPr lang="de-CH" dirty="0"/>
          </a:p>
        </p:txBody>
      </p:sp>
      <p:sp>
        <p:nvSpPr>
          <p:cNvPr id="3" name="Textplatzhalter 2"/>
          <p:cNvSpPr>
            <a:spLocks noGrp="1"/>
          </p:cNvSpPr>
          <p:nvPr>
            <p:ph type="body" sz="quarter" idx="15"/>
          </p:nvPr>
        </p:nvSpPr>
        <p:spPr/>
        <p:txBody>
          <a:bodyPr/>
          <a:lstStyle/>
          <a:p>
            <a:r>
              <a:rPr lang="de-CH" dirty="0" smtClean="0"/>
              <a:t>Inhaltsverzeichnis</a:t>
            </a:r>
            <a:endParaRPr lang="de-CH" dirty="0"/>
          </a:p>
        </p:txBody>
      </p:sp>
      <p:sp>
        <p:nvSpPr>
          <p:cNvPr id="4" name="Textplatzhalter 3"/>
          <p:cNvSpPr>
            <a:spLocks noGrp="1"/>
          </p:cNvSpPr>
          <p:nvPr>
            <p:ph type="body" sz="quarter" idx="26"/>
          </p:nvPr>
        </p:nvSpPr>
        <p:spPr/>
        <p:txBody>
          <a:bodyPr/>
          <a:lstStyle/>
          <a:p>
            <a:r>
              <a:rPr lang="de-CH" dirty="0" smtClean="0"/>
              <a:t>Inhaltsverzeichnis</a:t>
            </a:r>
            <a:endParaRPr lang="de-CH" dirty="0"/>
          </a:p>
        </p:txBody>
      </p:sp>
      <p:sp>
        <p:nvSpPr>
          <p:cNvPr id="6" name="Textplatzhalter 5"/>
          <p:cNvSpPr>
            <a:spLocks noGrp="1"/>
          </p:cNvSpPr>
          <p:nvPr>
            <p:ph type="body" sz="quarter" idx="28"/>
          </p:nvPr>
        </p:nvSpPr>
        <p:spPr>
          <a:xfrm>
            <a:off x="395485" y="1700808"/>
            <a:ext cx="8136955" cy="334268"/>
          </a:xfrm>
        </p:spPr>
        <p:txBody>
          <a:bodyPr/>
          <a:lstStyle/>
          <a:p>
            <a:r>
              <a:rPr lang="de-CH" dirty="0" smtClean="0"/>
              <a:t>Technik/Angebot</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2</a:t>
            </a:fld>
            <a:endParaRPr lang="de-CH" dirty="0"/>
          </a:p>
        </p:txBody>
      </p:sp>
      <p:sp>
        <p:nvSpPr>
          <p:cNvPr id="8" name="Textplatzhalter 4"/>
          <p:cNvSpPr>
            <a:spLocks noGrp="1"/>
          </p:cNvSpPr>
          <p:nvPr>
            <p:ph type="body" sz="quarter" idx="27"/>
          </p:nvPr>
        </p:nvSpPr>
        <p:spPr>
          <a:xfrm>
            <a:off x="395485" y="2060848"/>
            <a:ext cx="8208963" cy="1872208"/>
          </a:xfrm>
        </p:spPr>
        <p:txBody>
          <a:bodyPr/>
          <a:lstStyle/>
          <a:p>
            <a:pPr>
              <a:spcAft>
                <a:spcPts val="0"/>
              </a:spcAft>
              <a:buAutoNum type="arabicPeriod"/>
            </a:pPr>
            <a:r>
              <a:rPr lang="de-CH" sz="1600" dirty="0" smtClean="0"/>
              <a:t>Übersicht</a:t>
            </a:r>
          </a:p>
          <a:p>
            <a:pPr marL="457200" indent="-457200">
              <a:spcAft>
                <a:spcPts val="0"/>
              </a:spcAft>
              <a:buFont typeface="+mj-lt"/>
              <a:buAutoNum type="arabicPeriod"/>
            </a:pPr>
            <a:r>
              <a:rPr lang="de-CH" sz="1600" dirty="0" smtClean="0"/>
              <a:t>Neue Sendersortierung</a:t>
            </a:r>
          </a:p>
          <a:p>
            <a:pPr marL="457200" indent="-457200">
              <a:spcAft>
                <a:spcPts val="0"/>
              </a:spcAft>
              <a:buFont typeface="+mj-lt"/>
              <a:buAutoNum type="arabicPeriod"/>
            </a:pPr>
            <a:r>
              <a:rPr lang="de-CH" sz="1600" dirty="0" smtClean="0"/>
              <a:t>Wegfall SD/HD-</a:t>
            </a:r>
            <a:r>
              <a:rPr lang="de-CH" sz="1600" dirty="0" err="1" smtClean="0"/>
              <a:t>Simulcast</a:t>
            </a:r>
            <a:endParaRPr lang="de-CH" sz="1600" dirty="0" smtClean="0"/>
          </a:p>
          <a:p>
            <a:pPr marL="457200" indent="-457200">
              <a:spcAft>
                <a:spcPts val="0"/>
              </a:spcAft>
              <a:buFont typeface="+mj-lt"/>
              <a:buAutoNum type="arabicPeriod"/>
            </a:pPr>
            <a:r>
              <a:rPr lang="de-CH" sz="1600" dirty="0" smtClean="0"/>
              <a:t>MPEG-4 </a:t>
            </a:r>
            <a:r>
              <a:rPr lang="de-CH" sz="1600" dirty="0" err="1" smtClean="0"/>
              <a:t>Transcoding</a:t>
            </a:r>
            <a:endParaRPr lang="de-CH" sz="1600" dirty="0" smtClean="0"/>
          </a:p>
          <a:p>
            <a:pPr marL="457200" indent="-457200">
              <a:spcAft>
                <a:spcPts val="0"/>
              </a:spcAft>
              <a:buFont typeface="+mj-lt"/>
              <a:buAutoNum type="arabicPeriod"/>
            </a:pPr>
            <a:r>
              <a:rPr lang="de-CH" sz="1600" dirty="0" smtClean="0"/>
              <a:t>Pay-TV</a:t>
            </a:r>
          </a:p>
          <a:p>
            <a:pPr marL="457200" indent="-457200">
              <a:spcAft>
                <a:spcPts val="0"/>
              </a:spcAft>
              <a:buFont typeface="+mj-lt"/>
              <a:buAutoNum type="arabicPeriod"/>
            </a:pPr>
            <a:r>
              <a:rPr lang="de-CH" sz="1600" dirty="0" smtClean="0"/>
              <a:t>Neue Sender</a:t>
            </a:r>
          </a:p>
          <a:p>
            <a:pPr marL="457200" indent="-457200">
              <a:spcAft>
                <a:spcPts val="0"/>
              </a:spcAft>
              <a:buFont typeface="+mj-lt"/>
              <a:buAutoNum type="arabicPeriod"/>
            </a:pPr>
            <a:endParaRPr lang="de-CH" sz="1600" dirty="0" smtClean="0"/>
          </a:p>
          <a:p>
            <a:pPr marL="457200" indent="-457200">
              <a:spcAft>
                <a:spcPts val="0"/>
              </a:spcAft>
              <a:buFont typeface="+mj-lt"/>
              <a:buAutoNum type="arabicPeriod"/>
            </a:pPr>
            <a:endParaRPr lang="de-CH" sz="1600" dirty="0"/>
          </a:p>
        </p:txBody>
      </p:sp>
      <p:sp>
        <p:nvSpPr>
          <p:cNvPr id="9" name="Abgerundetes Rechteck 8"/>
          <p:cNvSpPr/>
          <p:nvPr/>
        </p:nvSpPr>
        <p:spPr>
          <a:xfrm>
            <a:off x="395536" y="3933056"/>
            <a:ext cx="8208912" cy="334800"/>
          </a:xfrm>
          <a:prstGeom prst="roundRect">
            <a:avLst/>
          </a:prstGeom>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b="1" dirty="0" smtClean="0"/>
              <a:t>Kommunikation</a:t>
            </a:r>
            <a:endParaRPr lang="de-CH" b="1" dirty="0"/>
          </a:p>
        </p:txBody>
      </p:sp>
      <p:sp>
        <p:nvSpPr>
          <p:cNvPr id="10" name="Textplatzhalter 5"/>
          <p:cNvSpPr txBox="1">
            <a:spLocks/>
          </p:cNvSpPr>
          <p:nvPr/>
        </p:nvSpPr>
        <p:spPr bwMode="auto">
          <a:xfrm>
            <a:off x="395609" y="4293096"/>
            <a:ext cx="8208839" cy="1872208"/>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342900" indent="-342900">
              <a:buAutoNum type="arabicPeriod"/>
            </a:pPr>
            <a:r>
              <a:rPr lang="de-CH" sz="1600" kern="0" dirty="0" smtClean="0"/>
              <a:t>  Auszüge Kommunikationskonzept</a:t>
            </a:r>
          </a:p>
          <a:p>
            <a:pPr>
              <a:buFont typeface="+mj-lt"/>
              <a:buAutoNum type="arabicPeriod"/>
            </a:pPr>
            <a:r>
              <a:rPr lang="de-CH" sz="1600" kern="0" dirty="0" smtClean="0"/>
              <a:t>Übersicht Massnahmen</a:t>
            </a:r>
          </a:p>
          <a:p>
            <a:pPr>
              <a:buFont typeface="+mj-lt"/>
              <a:buAutoNum type="arabicPeriod"/>
            </a:pPr>
            <a:r>
              <a:rPr lang="de-CH" sz="1600" kern="0" dirty="0" smtClean="0"/>
              <a:t>Key Visual</a:t>
            </a:r>
          </a:p>
          <a:p>
            <a:pPr>
              <a:buFont typeface="+mj-lt"/>
              <a:buAutoNum type="arabicPeriod"/>
            </a:pPr>
            <a:r>
              <a:rPr lang="de-CH" sz="1600" kern="0" dirty="0" smtClean="0"/>
              <a:t>Instrumente</a:t>
            </a:r>
          </a:p>
          <a:p>
            <a:pPr>
              <a:buFont typeface="+mj-lt"/>
              <a:buAutoNum type="arabicPeriod"/>
            </a:pPr>
            <a:r>
              <a:rPr lang="de-CH" sz="1600" kern="0" dirty="0" smtClean="0"/>
              <a:t>Vertrieb und Kundendienst</a:t>
            </a:r>
          </a:p>
          <a:p>
            <a:pPr>
              <a:buFont typeface="+mj-lt"/>
              <a:buAutoNum type="arabicPeriod"/>
            </a:pPr>
            <a:r>
              <a:rPr lang="de-CH" sz="1600" kern="0" dirty="0" smtClean="0"/>
              <a:t>Ansprechpersonen</a:t>
            </a:r>
          </a:p>
        </p:txBody>
      </p:sp>
    </p:spTree>
    <p:extLst>
      <p:ext uri="{BB962C8B-B14F-4D97-AF65-F5344CB8AC3E}">
        <p14:creationId xmlns:p14="http://schemas.microsoft.com/office/powerpoint/2010/main" val="24151851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a:p>
            <a:endParaRPr lang="de-CH" dirty="0"/>
          </a:p>
        </p:txBody>
      </p:sp>
      <p:sp>
        <p:nvSpPr>
          <p:cNvPr id="3" name="Textplatzhalter 2"/>
          <p:cNvSpPr>
            <a:spLocks noGrp="1"/>
          </p:cNvSpPr>
          <p:nvPr>
            <p:ph type="body" sz="quarter" idx="15"/>
          </p:nvPr>
        </p:nvSpPr>
        <p:spPr/>
        <p:txBody>
          <a:bodyPr/>
          <a:lstStyle/>
          <a:p>
            <a:r>
              <a:rPr lang="de-CH" dirty="0" smtClean="0"/>
              <a:t>4. Pay-TV</a:t>
            </a:r>
            <a:endParaRPr lang="de-CH" dirty="0"/>
          </a:p>
        </p:txBody>
      </p:sp>
      <p:sp>
        <p:nvSpPr>
          <p:cNvPr id="4" name="Textplatzhalter 3"/>
          <p:cNvSpPr>
            <a:spLocks noGrp="1"/>
          </p:cNvSpPr>
          <p:nvPr>
            <p:ph type="body" sz="quarter" idx="26"/>
          </p:nvPr>
        </p:nvSpPr>
        <p:spPr/>
        <p:txBody>
          <a:bodyPr/>
          <a:lstStyle/>
          <a:p>
            <a:r>
              <a:rPr lang="de-CH" dirty="0" smtClean="0"/>
              <a:t>«Komplett überarbeitete Senderstruktur»</a:t>
            </a:r>
            <a:endParaRPr lang="de-CH" dirty="0"/>
          </a:p>
        </p:txBody>
      </p:sp>
      <p:sp>
        <p:nvSpPr>
          <p:cNvPr id="5" name="Textplatzhalter 4"/>
          <p:cNvSpPr>
            <a:spLocks noGrp="1"/>
          </p:cNvSpPr>
          <p:nvPr>
            <p:ph type="body" sz="quarter" idx="27"/>
          </p:nvPr>
        </p:nvSpPr>
        <p:spPr>
          <a:xfrm>
            <a:off x="323528" y="2132856"/>
            <a:ext cx="8424935" cy="4176464"/>
          </a:xfrm>
        </p:spPr>
        <p:txBody>
          <a:bodyPr/>
          <a:lstStyle/>
          <a:p>
            <a:r>
              <a:rPr lang="de-CH" dirty="0" smtClean="0"/>
              <a:t> </a:t>
            </a:r>
            <a:endParaRPr lang="de-CH" dirty="0"/>
          </a:p>
        </p:txBody>
      </p:sp>
      <p:sp>
        <p:nvSpPr>
          <p:cNvPr id="6" name="Textplatzhalter 5"/>
          <p:cNvSpPr>
            <a:spLocks noGrp="1"/>
          </p:cNvSpPr>
          <p:nvPr>
            <p:ph type="body" sz="quarter" idx="28"/>
          </p:nvPr>
        </p:nvSpPr>
        <p:spPr/>
        <p:txBody>
          <a:bodyPr/>
          <a:lstStyle/>
          <a:p>
            <a:r>
              <a:rPr lang="de-CH" dirty="0" smtClean="0"/>
              <a:t>Vergleich Veränderung HEUTE - MORGEN</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20</a:t>
            </a:fld>
            <a:endParaRPr lang="de-CH" dirty="0">
              <a:solidFill>
                <a:srgbClr val="000000"/>
              </a:solidFill>
            </a:endParaRPr>
          </a:p>
        </p:txBody>
      </p:sp>
      <p:graphicFrame>
        <p:nvGraphicFramePr>
          <p:cNvPr id="8" name="Tabelle 7"/>
          <p:cNvGraphicFramePr>
            <a:graphicFrameLocks noGrp="1"/>
          </p:cNvGraphicFramePr>
          <p:nvPr>
            <p:extLst>
              <p:ext uri="{D42A27DB-BD31-4B8C-83A1-F6EECF244321}">
                <p14:modId xmlns:p14="http://schemas.microsoft.com/office/powerpoint/2010/main" val="3959539987"/>
              </p:ext>
            </p:extLst>
          </p:nvPr>
        </p:nvGraphicFramePr>
        <p:xfrm>
          <a:off x="467544" y="2132856"/>
          <a:ext cx="8229600" cy="4134879"/>
        </p:xfrm>
        <a:graphic>
          <a:graphicData uri="http://schemas.openxmlformats.org/drawingml/2006/table">
            <a:tbl>
              <a:tblPr/>
              <a:tblGrid>
                <a:gridCol w="1404646"/>
                <a:gridCol w="573325"/>
                <a:gridCol w="1920638"/>
                <a:gridCol w="107499"/>
                <a:gridCol w="114665"/>
                <a:gridCol w="1289980"/>
                <a:gridCol w="573325"/>
                <a:gridCol w="2245522"/>
              </a:tblGrid>
              <a:tr h="207891">
                <a:tc>
                  <a:txBody>
                    <a:bodyPr/>
                    <a:lstStyle/>
                    <a:p>
                      <a:pPr algn="l" fontAlgn="b"/>
                      <a:r>
                        <a:rPr lang="de-CH" sz="900" b="1" i="0" u="none" strike="noStrike" dirty="0">
                          <a:solidFill>
                            <a:srgbClr val="FF0000"/>
                          </a:solidFill>
                          <a:effectLst/>
                          <a:latin typeface="Calibri"/>
                        </a:rPr>
                        <a:t>Paket</a:t>
                      </a:r>
                    </a:p>
                  </a:txBody>
                  <a:tcPr marL="7169" marR="7169" marT="7169"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de-CH" sz="900" b="1" i="0" u="none" strike="noStrike">
                          <a:solidFill>
                            <a:srgbClr val="FF0000"/>
                          </a:solidFill>
                          <a:effectLst/>
                          <a:latin typeface="Calibri"/>
                        </a:rPr>
                        <a:t>Preis heute</a:t>
                      </a:r>
                    </a:p>
                  </a:txBody>
                  <a:tcPr marL="7169" marR="7169" marT="7169"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de-CH" sz="900" b="1" i="0" u="none" strike="noStrike">
                          <a:solidFill>
                            <a:srgbClr val="FF0000"/>
                          </a:solidFill>
                          <a:effectLst/>
                          <a:latin typeface="Calibri"/>
                        </a:rPr>
                        <a:t>bestehende Abonnenten</a:t>
                      </a:r>
                    </a:p>
                  </a:txBody>
                  <a:tcPr marL="7169" marR="7169" marT="716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a:txBody>
                    <a:bodyPr/>
                    <a:lstStyle/>
                    <a:p>
                      <a:pPr algn="l" fontAlgn="b"/>
                      <a:endParaRPr lang="de-CH" sz="900" b="1" i="0" u="none" strike="noStrike">
                        <a:solidFill>
                          <a:srgbClr val="FF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900" b="1" i="0" u="none" strike="noStrike">
                          <a:solidFill>
                            <a:srgbClr val="FF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tcPr>
                </a:tc>
                <a:tc>
                  <a:txBody>
                    <a:bodyPr/>
                    <a:lstStyle/>
                    <a:p>
                      <a:pPr algn="ctr" fontAlgn="b"/>
                      <a:r>
                        <a:rPr lang="de-CH" sz="900" b="1" i="0" u="none" strike="noStrike">
                          <a:solidFill>
                            <a:srgbClr val="FF0000"/>
                          </a:solidFill>
                          <a:effectLst/>
                          <a:latin typeface="Calibri"/>
                        </a:rPr>
                        <a:t>Angebot neu (Arbeitstitel)</a:t>
                      </a:r>
                    </a:p>
                  </a:txBody>
                  <a:tcPr marL="7169" marR="7169" marT="7169"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de-CH" sz="900" b="1" i="0" u="none" strike="noStrike">
                          <a:solidFill>
                            <a:srgbClr val="FF0000"/>
                          </a:solidFill>
                          <a:effectLst/>
                          <a:latin typeface="Calibri"/>
                        </a:rPr>
                        <a:t>Preis neu</a:t>
                      </a:r>
                    </a:p>
                  </a:txBody>
                  <a:tcPr marL="7169" marR="7169" marT="7169"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b"/>
                      <a:r>
                        <a:rPr lang="de-CH" sz="900" b="1" i="0" u="none" strike="noStrike">
                          <a:solidFill>
                            <a:srgbClr val="FF0000"/>
                          </a:solidFill>
                          <a:effectLst/>
                          <a:latin typeface="Calibri"/>
                        </a:rPr>
                        <a:t>Beschreibung (Veränderung ggü. heute)</a:t>
                      </a:r>
                    </a:p>
                  </a:txBody>
                  <a:tcPr marL="7169" marR="7169" marT="7169"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r>
              <a:tr h="144807">
                <a:tc>
                  <a:txBody>
                    <a:bodyPr/>
                    <a:lstStyle/>
                    <a:p>
                      <a:pPr algn="l" fontAlgn="b"/>
                      <a:endParaRPr lang="de-CH" sz="900" b="1" i="1" u="none" strike="noStrike">
                        <a:solidFill>
                          <a:srgbClr val="FF0000"/>
                        </a:solidFill>
                        <a:effectLst/>
                        <a:latin typeface="Calibri"/>
                      </a:endParaRPr>
                    </a:p>
                  </a:txBody>
                  <a:tcPr marL="7169" marR="7169" marT="716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de-CH" sz="900" b="1" i="1" u="none" strike="noStrike">
                        <a:solidFill>
                          <a:srgbClr val="FF0000"/>
                        </a:solidFill>
                        <a:effectLst/>
                        <a:latin typeface="Calibri"/>
                      </a:endParaRPr>
                    </a:p>
                  </a:txBody>
                  <a:tcPr marL="7169" marR="7169" marT="7169" marB="0" anchor="b">
                    <a:lnL>
                      <a:noFill/>
                    </a:lnL>
                    <a:lnR>
                      <a:noFill/>
                    </a:lnR>
                    <a:lnT>
                      <a:noFill/>
                    </a:lnT>
                    <a:lnB>
                      <a:noFill/>
                    </a:lnB>
                  </a:tcPr>
                </a:tc>
                <a:tc>
                  <a:txBody>
                    <a:bodyPr/>
                    <a:lstStyle/>
                    <a:p>
                      <a:pPr algn="l" fontAlgn="b"/>
                      <a:r>
                        <a:rPr lang="de-CH" sz="900" b="1" i="1" u="none" strike="noStrike">
                          <a:solidFill>
                            <a:srgbClr val="FF0000"/>
                          </a:solidFill>
                          <a:effectLst/>
                          <a:latin typeface="Calibri"/>
                        </a:rPr>
                        <a:t> </a:t>
                      </a:r>
                    </a:p>
                  </a:txBody>
                  <a:tcPr marL="7169" marR="7169" marT="7169" marB="0" anchor="b">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900" b="1" i="1" u="none" strike="noStrike">
                        <a:solidFill>
                          <a:srgbClr val="FF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900" b="1" i="1" u="none" strike="noStrike">
                          <a:solidFill>
                            <a:srgbClr val="FF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de-CH" sz="900" b="1" i="1" u="none" strike="noStrike">
                        <a:solidFill>
                          <a:srgbClr val="FF0000"/>
                        </a:solidFill>
                        <a:effectLst/>
                        <a:latin typeface="Calibri"/>
                      </a:endParaRPr>
                    </a:p>
                  </a:txBody>
                  <a:tcPr marL="7169" marR="7169" marT="716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endParaRPr lang="de-CH" sz="900" b="1" i="1" u="none" strike="noStrike">
                        <a:solidFill>
                          <a:srgbClr val="FF0000"/>
                        </a:solidFill>
                        <a:effectLst/>
                        <a:latin typeface="Calibri"/>
                      </a:endParaRPr>
                    </a:p>
                  </a:txBody>
                  <a:tcPr marL="7169" marR="7169" marT="7169" marB="0" anchor="b">
                    <a:lnL>
                      <a:noFill/>
                    </a:lnL>
                    <a:lnR>
                      <a:noFill/>
                    </a:lnR>
                    <a:lnT>
                      <a:noFill/>
                    </a:lnT>
                    <a:lnB>
                      <a:noFill/>
                    </a:lnB>
                  </a:tcPr>
                </a:tc>
                <a:tc>
                  <a:txBody>
                    <a:bodyPr/>
                    <a:lstStyle/>
                    <a:p>
                      <a:pPr algn="l" fontAlgn="b"/>
                      <a:r>
                        <a:rPr lang="de-CH" sz="900" b="1" i="1" u="none" strike="noStrike">
                          <a:solidFill>
                            <a:srgbClr val="FF0000"/>
                          </a:solidFill>
                          <a:effectLst/>
                          <a:latin typeface="Calibri"/>
                        </a:rPr>
                        <a:t> </a:t>
                      </a:r>
                    </a:p>
                  </a:txBody>
                  <a:tcPr marL="7169" marR="7169" marT="7169" marB="0" anchor="b">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r>
                        <a:rPr lang="de-CH" sz="1100" b="1" i="0" u="none" strike="noStrike">
                          <a:solidFill>
                            <a:srgbClr val="000000"/>
                          </a:solidFill>
                          <a:effectLst/>
                          <a:latin typeface="Calibri"/>
                        </a:rPr>
                        <a:t>Grundangebot</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CH" sz="1100" b="1" i="0" u="none" strike="noStrike">
                          <a:solidFill>
                            <a:srgbClr val="000000"/>
                          </a:solidFill>
                          <a:effectLst/>
                          <a:latin typeface="Calibri"/>
                        </a:rPr>
                        <a:t>Fr. 0.00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de-CH" sz="1100" b="1" i="0" u="none" strike="noStrike">
                          <a:solidFill>
                            <a:srgbClr val="000000"/>
                          </a:solidFill>
                          <a:effectLst/>
                          <a:latin typeface="Calibri"/>
                        </a:rPr>
                        <a:t>Grundangebot</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0000"/>
                    </a:solidFill>
                  </a:tcPr>
                </a:tc>
                <a:tc>
                  <a:txBody>
                    <a:bodyPr/>
                    <a:lstStyle/>
                    <a:p>
                      <a:pPr algn="l" fontAlgn="ctr"/>
                      <a:r>
                        <a:rPr lang="de-CH" sz="1100" b="1" i="0" u="none" strike="noStrike">
                          <a:solidFill>
                            <a:srgbClr val="000000"/>
                          </a:solidFill>
                          <a:effectLst/>
                          <a:latin typeface="Calibri"/>
                        </a:rPr>
                        <a:t>Fr. 0.00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Wegfall Simulcast SD/HD, Mehr Sender</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r>
                        <a:rPr lang="de-CH" sz="1100" b="1" i="0" u="none" strike="noStrike">
                          <a:solidFill>
                            <a:srgbClr val="000000"/>
                          </a:solidFill>
                          <a:effectLst/>
                          <a:latin typeface="Calibri"/>
                        </a:rPr>
                        <a:t>Grundangebot Plus HD</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CH" sz="1100" b="1" i="0" u="none" strike="noStrike">
                          <a:solidFill>
                            <a:srgbClr val="000000"/>
                          </a:solidFill>
                          <a:effectLst/>
                          <a:latin typeface="Calibri"/>
                        </a:rPr>
                        <a:t>Fr. 5.00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rowSpan="2">
                  <a:txBody>
                    <a:bodyPr/>
                    <a:lstStyle/>
                    <a:p>
                      <a:pPr algn="ctr" fontAlgn="ctr"/>
                      <a:r>
                        <a:rPr lang="de-CH" sz="1100" b="1" i="0" u="none" strike="noStrike" dirty="0" smtClean="0">
                          <a:solidFill>
                            <a:srgbClr val="000000"/>
                          </a:solidFill>
                          <a:effectLst/>
                          <a:latin typeface="Calibri"/>
                        </a:rPr>
                        <a:t>PLUS</a:t>
                      </a:r>
                      <a:endParaRPr lang="de-CH" sz="1100" b="1" i="0" u="none" strike="noStrike" dirty="0">
                        <a:solidFill>
                          <a:srgbClr val="000000"/>
                        </a:solidFill>
                        <a:effectLst/>
                        <a:latin typeface="Calibri"/>
                      </a:endParaRPr>
                    </a:p>
                  </a:txBody>
                  <a:tcPr marL="7169" marR="7169" marT="7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rowSpan="2">
                  <a:txBody>
                    <a:bodyPr/>
                    <a:lstStyle/>
                    <a:p>
                      <a:pPr algn="l" fontAlgn="ctr"/>
                      <a:r>
                        <a:rPr lang="de-CH" sz="1100" b="1" i="0" u="none" strike="noStrike">
                          <a:solidFill>
                            <a:srgbClr val="000000"/>
                          </a:solidFill>
                          <a:effectLst/>
                          <a:latin typeface="Calibri"/>
                        </a:rPr>
                        <a:t>Fr. 5.00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rowSpan="2">
                  <a:txBody>
                    <a:bodyPr/>
                    <a:lstStyle/>
                    <a:p>
                      <a:pPr algn="l" fontAlgn="ctr"/>
                      <a:r>
                        <a:rPr lang="de-CH" sz="800" b="0" i="0" u="none" strike="noStrike">
                          <a:solidFill>
                            <a:srgbClr val="000000"/>
                          </a:solidFill>
                          <a:effectLst/>
                          <a:latin typeface="Calibri"/>
                        </a:rPr>
                        <a:t>vereint "Grundangebot Plus HD" + "Musik"</a:t>
                      </a:r>
                      <a:br>
                        <a:rPr lang="de-CH" sz="800" b="0" i="0" u="none" strike="noStrike">
                          <a:solidFill>
                            <a:srgbClr val="000000"/>
                          </a:solidFill>
                          <a:effectLst/>
                          <a:latin typeface="Calibri"/>
                        </a:rPr>
                      </a:br>
                      <a:r>
                        <a:rPr lang="de-CH" sz="800" b="0" i="0" u="none" strike="noStrike">
                          <a:solidFill>
                            <a:srgbClr val="000000"/>
                          </a:solidFill>
                          <a:effectLst/>
                          <a:latin typeface="Calibri"/>
                        </a:rPr>
                        <a:t>Verschiebung Simulcast ins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r>
                        <a:rPr lang="de-CH" sz="1100" b="1" i="0" u="none" strike="noStrike">
                          <a:solidFill>
                            <a:srgbClr val="000000"/>
                          </a:solidFill>
                          <a:effectLst/>
                          <a:latin typeface="Calibri"/>
                        </a:rPr>
                        <a:t>Musik</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CH" sz="1100" b="1" i="0" u="none" strike="noStrike">
                          <a:solidFill>
                            <a:srgbClr val="000000"/>
                          </a:solidFill>
                          <a:effectLst/>
                          <a:latin typeface="Calibri"/>
                        </a:rPr>
                        <a:t>Fr. 6.00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de-CH"/>
                    </a:p>
                  </a:txBody>
                  <a:tcPr/>
                </a:tc>
                <a:tc vMerge="1">
                  <a:txBody>
                    <a:bodyPr/>
                    <a:lstStyle/>
                    <a:p>
                      <a:endParaRPr lang="de-CH"/>
                    </a:p>
                  </a:txBody>
                  <a:tcPr/>
                </a:tc>
                <a:tc vMerge="1">
                  <a:txBody>
                    <a:bodyPr/>
                    <a:lstStyle/>
                    <a:p>
                      <a:endParaRPr lang="de-CH"/>
                    </a:p>
                  </a:txBody>
                  <a:tcPr/>
                </a:tc>
              </a:tr>
              <a:tr h="186385">
                <a:tc>
                  <a:txBody>
                    <a:bodyPr/>
                    <a:lstStyle/>
                    <a:p>
                      <a:pPr algn="l"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9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9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9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r>
                        <a:rPr lang="de-CH" sz="1100" b="1" i="0" u="none" strike="noStrike">
                          <a:solidFill>
                            <a:srgbClr val="000000"/>
                          </a:solidFill>
                          <a:effectLst/>
                          <a:latin typeface="Calibri"/>
                        </a:rPr>
                        <a:t>Sport</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CH" sz="1100" b="1" i="0" u="none" strike="noStrike">
                          <a:solidFill>
                            <a:srgbClr val="000000"/>
                          </a:solidFill>
                          <a:effectLst/>
                          <a:latin typeface="Calibri"/>
                        </a:rPr>
                        <a:t>Fr. 8.00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wird eingefroren, Ersatz mit HD</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de-CH" sz="1100" b="1" i="0" u="none" strike="noStrike">
                          <a:solidFill>
                            <a:srgbClr val="000000"/>
                          </a:solidFill>
                          <a:effectLst/>
                          <a:latin typeface="Calibri"/>
                        </a:rPr>
                        <a:t>SPORTS</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4F81BD"/>
                    </a:solidFill>
                  </a:tcPr>
                </a:tc>
                <a:tc>
                  <a:txBody>
                    <a:bodyPr/>
                    <a:lstStyle/>
                    <a:p>
                      <a:pPr algn="l" fontAlgn="ctr"/>
                      <a:r>
                        <a:rPr lang="de-CH" sz="1100" b="1" i="0" u="none" strike="noStrike">
                          <a:solidFill>
                            <a:srgbClr val="000000"/>
                          </a:solidFill>
                          <a:effectLst/>
                          <a:latin typeface="Calibri"/>
                        </a:rPr>
                        <a:t>Fr. 11.00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Neue Sender in HD, ohne Soft Erotik</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r>
                        <a:rPr lang="de-CH" sz="1100" b="1" i="0" u="none" strike="noStrike">
                          <a:solidFill>
                            <a:srgbClr val="000000"/>
                          </a:solidFill>
                          <a:effectLst/>
                          <a:latin typeface="Calibri"/>
                        </a:rPr>
                        <a:t>Sport Plus</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CH" sz="1100" b="1" i="0" u="none" strike="noStrike">
                          <a:solidFill>
                            <a:srgbClr val="000000"/>
                          </a:solidFill>
                          <a:effectLst/>
                          <a:latin typeface="Calibri"/>
                        </a:rPr>
                        <a:t>Fr. 12.00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wird eingefroren, Ersatz mit HD</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de-CH" sz="1100" b="1" i="0" u="none" strike="noStrike">
                        <a:solidFill>
                          <a:srgbClr val="000000"/>
                        </a:solidFill>
                        <a:effectLst/>
                        <a:latin typeface="Calibri"/>
                      </a:endParaRPr>
                    </a:p>
                  </a:txBody>
                  <a:tcPr marL="7169" marR="7169" marT="716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r>
                        <a:rPr lang="de-CH" sz="1100" b="1" i="0" u="none" strike="noStrike">
                          <a:solidFill>
                            <a:srgbClr val="000000"/>
                          </a:solidFill>
                          <a:effectLst/>
                          <a:latin typeface="Calibri"/>
                        </a:rPr>
                        <a:t>Film</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CH" sz="1100" b="1" i="0" u="none" strike="noStrike">
                          <a:solidFill>
                            <a:srgbClr val="000000"/>
                          </a:solidFill>
                          <a:effectLst/>
                          <a:latin typeface="Calibri"/>
                        </a:rPr>
                        <a:t>Fr. 8.00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wird eingefroren, Ersatz mit HD</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rowSpan="3">
                  <a:txBody>
                    <a:bodyPr/>
                    <a:lstStyle/>
                    <a:p>
                      <a:pPr algn="ctr" fontAlgn="ctr"/>
                      <a:r>
                        <a:rPr lang="de-CH" sz="1100" b="1" i="0" u="none" strike="noStrike" dirty="0" smtClean="0">
                          <a:solidFill>
                            <a:srgbClr val="000000"/>
                          </a:solidFill>
                          <a:effectLst/>
                          <a:latin typeface="Calibri"/>
                        </a:rPr>
                        <a:t>ENTERTAINMENT</a:t>
                      </a:r>
                      <a:endParaRPr lang="de-CH" sz="1100" b="1" i="0" u="none" strike="noStrike" dirty="0">
                        <a:solidFill>
                          <a:srgbClr val="000000"/>
                        </a:solidFill>
                        <a:effectLst/>
                        <a:latin typeface="Calibri"/>
                      </a:endParaRPr>
                    </a:p>
                  </a:txBody>
                  <a:tcPr marL="7169" marR="7169" marT="716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92D050"/>
                    </a:solidFill>
                  </a:tcPr>
                </a:tc>
                <a:tc rowSpan="3">
                  <a:txBody>
                    <a:bodyPr/>
                    <a:lstStyle/>
                    <a:p>
                      <a:pPr algn="l" fontAlgn="ctr"/>
                      <a:r>
                        <a:rPr lang="de-CH" sz="1100" b="1" i="0" u="none" strike="noStrike">
                          <a:solidFill>
                            <a:srgbClr val="000000"/>
                          </a:solidFill>
                          <a:effectLst/>
                          <a:latin typeface="Calibri"/>
                        </a:rPr>
                        <a:t>Fr. 22.00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rowSpan="3">
                  <a:txBody>
                    <a:bodyPr/>
                    <a:lstStyle/>
                    <a:p>
                      <a:pPr algn="l" fontAlgn="ctr"/>
                      <a:r>
                        <a:rPr lang="de-CH" sz="800" b="0" i="0" u="none" strike="noStrike">
                          <a:solidFill>
                            <a:srgbClr val="000000"/>
                          </a:solidFill>
                          <a:effectLst/>
                          <a:latin typeface="Calibri"/>
                        </a:rPr>
                        <a:t>Vereint bisherige Sender aus Paketen FILM,</a:t>
                      </a:r>
                      <a:br>
                        <a:rPr lang="de-CH" sz="800" b="0" i="0" u="none" strike="noStrike">
                          <a:solidFill>
                            <a:srgbClr val="000000"/>
                          </a:solidFill>
                          <a:effectLst/>
                          <a:latin typeface="Calibri"/>
                        </a:rPr>
                      </a:br>
                      <a:r>
                        <a:rPr lang="de-CH" sz="800" b="0" i="0" u="none" strike="noStrike">
                          <a:solidFill>
                            <a:srgbClr val="000000"/>
                          </a:solidFill>
                          <a:effectLst/>
                          <a:latin typeface="Calibri"/>
                        </a:rPr>
                        <a:t>FAMILIE und DOKUMENTATION; </a:t>
                      </a:r>
                      <a:br>
                        <a:rPr lang="de-CH" sz="800" b="0" i="0" u="none" strike="noStrike">
                          <a:solidFill>
                            <a:srgbClr val="000000"/>
                          </a:solidFill>
                          <a:effectLst/>
                          <a:latin typeface="Calibri"/>
                        </a:rPr>
                      </a:br>
                      <a:r>
                        <a:rPr lang="de-CH" sz="800" b="0" i="0" u="none" strike="noStrike">
                          <a:solidFill>
                            <a:srgbClr val="000000"/>
                          </a:solidFill>
                          <a:effectLst/>
                          <a:latin typeface="Calibri"/>
                        </a:rPr>
                        <a:t>Einbau neuer Sender in HD</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r>
                        <a:rPr lang="de-CH" sz="1100" b="1" i="0" u="none" strike="noStrike">
                          <a:solidFill>
                            <a:srgbClr val="000000"/>
                          </a:solidFill>
                          <a:effectLst/>
                          <a:latin typeface="Calibri"/>
                        </a:rPr>
                        <a:t>Familie</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CH" sz="1100" b="1" i="0" u="none" strike="noStrike">
                          <a:solidFill>
                            <a:srgbClr val="000000"/>
                          </a:solidFill>
                          <a:effectLst/>
                          <a:latin typeface="Calibri"/>
                        </a:rPr>
                        <a:t>Fr. 6.00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wird eingefroren, Ersatz mit HD</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de-CH"/>
                    </a:p>
                  </a:txBody>
                  <a:tcPr/>
                </a:tc>
                <a:tc vMerge="1">
                  <a:txBody>
                    <a:bodyPr/>
                    <a:lstStyle/>
                    <a:p>
                      <a:endParaRPr lang="de-CH"/>
                    </a:p>
                  </a:txBody>
                  <a:tcPr/>
                </a:tc>
                <a:tc vMerge="1">
                  <a:txBody>
                    <a:bodyPr/>
                    <a:lstStyle/>
                    <a:p>
                      <a:endParaRPr lang="de-CH"/>
                    </a:p>
                  </a:txBody>
                  <a:tcPr/>
                </a:tc>
              </a:tr>
              <a:tr h="186385">
                <a:tc>
                  <a:txBody>
                    <a:bodyPr/>
                    <a:lstStyle/>
                    <a:p>
                      <a:pPr algn="l" fontAlgn="b"/>
                      <a:r>
                        <a:rPr lang="de-CH" sz="1100" b="1" i="0" u="none" strike="noStrike">
                          <a:solidFill>
                            <a:srgbClr val="000000"/>
                          </a:solidFill>
                          <a:effectLst/>
                          <a:latin typeface="Calibri"/>
                        </a:rPr>
                        <a:t>Dokumentation</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CH" sz="1100" b="1" i="0" u="none" strike="noStrike">
                          <a:solidFill>
                            <a:srgbClr val="000000"/>
                          </a:solidFill>
                          <a:effectLst/>
                          <a:latin typeface="Calibri"/>
                        </a:rPr>
                        <a:t>Fr. 8.00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wird eingefroren, Ersatz mit HD</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de-CH"/>
                    </a:p>
                  </a:txBody>
                  <a:tcPr/>
                </a:tc>
                <a:tc vMerge="1">
                  <a:txBody>
                    <a:bodyPr/>
                    <a:lstStyle/>
                    <a:p>
                      <a:endParaRPr lang="de-CH"/>
                    </a:p>
                  </a:txBody>
                  <a:tcPr/>
                </a:tc>
                <a:tc vMerge="1">
                  <a:txBody>
                    <a:bodyPr/>
                    <a:lstStyle/>
                    <a:p>
                      <a:endParaRPr lang="de-CH"/>
                    </a:p>
                  </a:txBody>
                  <a:tcPr/>
                </a:tc>
              </a:tr>
              <a:tr h="186385">
                <a:tc>
                  <a:txBody>
                    <a:bodyPr/>
                    <a:lstStyle/>
                    <a:p>
                      <a:pPr algn="l"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r>
                        <a:rPr lang="de-CH" sz="1100" b="1" i="0" u="none" strike="noStrike">
                          <a:solidFill>
                            <a:srgbClr val="000000"/>
                          </a:solidFill>
                          <a:effectLst/>
                          <a:latin typeface="Calibri"/>
                        </a:rPr>
                        <a:t>HD Premium</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CH" sz="1100" b="1" i="0" u="none" strike="noStrike">
                          <a:solidFill>
                            <a:srgbClr val="000000"/>
                          </a:solidFill>
                          <a:effectLst/>
                          <a:latin typeface="Calibri"/>
                        </a:rPr>
                        <a:t>Fr. 19.00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de-CH" sz="1100" b="1" i="0" u="none" strike="noStrike">
                          <a:solidFill>
                            <a:srgbClr val="000000"/>
                          </a:solidFill>
                          <a:effectLst/>
                          <a:latin typeface="Calibri"/>
                        </a:rPr>
                        <a:t>PREMIUM</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7030A0"/>
                    </a:solidFill>
                  </a:tcPr>
                </a:tc>
                <a:tc>
                  <a:txBody>
                    <a:bodyPr/>
                    <a:lstStyle/>
                    <a:p>
                      <a:pPr algn="l" fontAlgn="ctr"/>
                      <a:r>
                        <a:rPr lang="de-CH" sz="1100" b="1" i="0" u="none" strike="noStrike">
                          <a:solidFill>
                            <a:srgbClr val="000000"/>
                          </a:solidFill>
                          <a:effectLst/>
                          <a:latin typeface="Calibri"/>
                        </a:rPr>
                        <a:t>Fr. 33.00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en-US" sz="800" b="0" i="0" u="none" strike="noStrike">
                          <a:solidFill>
                            <a:srgbClr val="000000"/>
                          </a:solidFill>
                          <a:effectLst/>
                          <a:latin typeface="Calibri"/>
                        </a:rPr>
                        <a:t>Kombination BASIS+, EXTRA, SPORTS + Soft Adult</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r>
                        <a:rPr lang="de-CH" sz="1100" b="1" i="0" u="none" strike="noStrike">
                          <a:solidFill>
                            <a:srgbClr val="000000"/>
                          </a:solidFill>
                          <a:effectLst/>
                          <a:latin typeface="Calibri"/>
                        </a:rPr>
                        <a:t>Erotik</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CH" sz="1100" b="1" i="0" u="none" strike="noStrike">
                          <a:solidFill>
                            <a:srgbClr val="000000"/>
                          </a:solidFill>
                          <a:effectLst/>
                          <a:latin typeface="Calibri"/>
                        </a:rPr>
                        <a:t>Fr. 24.00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wird direkt migriert</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ctr" fontAlgn="b"/>
                      <a:r>
                        <a:rPr lang="de-CH" sz="1100" b="1" i="0" u="none" strike="noStrike" dirty="0" smtClean="0">
                          <a:solidFill>
                            <a:srgbClr val="000000"/>
                          </a:solidFill>
                          <a:effectLst/>
                          <a:latin typeface="Calibri"/>
                        </a:rPr>
                        <a:t>ADULT</a:t>
                      </a:r>
                      <a:endParaRPr lang="de-CH" sz="1100" b="1" i="0" u="none" strike="noStrike" dirty="0">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l" fontAlgn="ctr"/>
                      <a:r>
                        <a:rPr lang="de-CH" sz="1100" b="1" i="0" u="none" strike="noStrike">
                          <a:solidFill>
                            <a:srgbClr val="000000"/>
                          </a:solidFill>
                          <a:effectLst/>
                          <a:latin typeface="Calibri"/>
                        </a:rPr>
                        <a:t>Fr. 24.00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vereint Hard- und Soft-Erotiksender</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de-CH" sz="1100" b="1" i="0" u="none" strike="noStrike" dirty="0">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a:noFill/>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293914">
                <a:tc>
                  <a:txBody>
                    <a:bodyPr/>
                    <a:lstStyle/>
                    <a:p>
                      <a:pPr algn="l" fontAlgn="b"/>
                      <a:r>
                        <a:rPr lang="de-CH" sz="1100" b="1" i="0" u="none" strike="noStrike">
                          <a:solidFill>
                            <a:srgbClr val="000000"/>
                          </a:solidFill>
                          <a:effectLst/>
                          <a:latin typeface="Calibri"/>
                        </a:rPr>
                        <a:t>3 für 2 Themenpakete</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wird bei eingefrorenen Paketen weiterhin so verrechnet</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de-CH" sz="1100" b="1" i="0" u="none" strike="noStrike">
                        <a:solidFill>
                          <a:srgbClr val="000000"/>
                        </a:solidFill>
                        <a:effectLst/>
                        <a:latin typeface="Calibri"/>
                      </a:endParaRPr>
                    </a:p>
                  </a:txBody>
                  <a:tcPr marL="7169" marR="7169" marT="7169" marB="0" anchor="b">
                    <a:lnL>
                      <a:noFill/>
                    </a:lnL>
                    <a:lnR>
                      <a:noFill/>
                    </a:lnR>
                    <a:lnT>
                      <a:noFill/>
                    </a:lnT>
                    <a:lnB>
                      <a:noFill/>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3 für 2 wird nicht mehr angeboten</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endParaRPr lang="de-CH" sz="1100" b="1" i="0" u="none" strike="noStrike">
                        <a:solidFill>
                          <a:srgbClr val="000000"/>
                        </a:solidFill>
                        <a:effectLst/>
                        <a:latin typeface="Calibri"/>
                      </a:endParaRP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b"/>
                      <a:endParaRPr lang="de-CH" sz="1100" b="1" i="0" u="none" strike="noStrike">
                        <a:solidFill>
                          <a:srgbClr val="000000"/>
                        </a:solidFill>
                        <a:effectLst/>
                        <a:latin typeface="Calibri"/>
                      </a:endParaRPr>
                    </a:p>
                  </a:txBody>
                  <a:tcPr marL="7169" marR="7169" marT="7169" marB="0" anchor="b">
                    <a:lnL>
                      <a:noFill/>
                    </a:lnL>
                    <a:lnR>
                      <a:noFill/>
                    </a:lnR>
                    <a:lnT>
                      <a:noFill/>
                    </a:lnT>
                    <a:lnB>
                      <a:noFill/>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 </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86385">
                <a:tc>
                  <a:txBody>
                    <a:bodyPr/>
                    <a:lstStyle/>
                    <a:p>
                      <a:pPr algn="l" fontAlgn="b"/>
                      <a:r>
                        <a:rPr lang="de-CH" sz="1100" b="1" i="0" u="none" strike="noStrike">
                          <a:solidFill>
                            <a:srgbClr val="000000"/>
                          </a:solidFill>
                          <a:effectLst/>
                          <a:latin typeface="Calibri"/>
                        </a:rPr>
                        <a:t>Super Kombi</a:t>
                      </a: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ctr"/>
                      <a:r>
                        <a:rPr lang="de-CH" sz="1100" b="1" i="0" u="none" strike="noStrike">
                          <a:solidFill>
                            <a:srgbClr val="000000"/>
                          </a:solidFill>
                          <a:effectLst/>
                          <a:latin typeface="Calibri"/>
                        </a:rPr>
                        <a:t>Fr. 50.00</a:t>
                      </a:r>
                    </a:p>
                  </a:txBody>
                  <a:tcPr marL="7169" marR="7169" marT="7169" marB="0" anchor="ctr">
                    <a:lnL w="12700" cap="flat" cmpd="sng" algn="ctr">
                      <a:solidFill>
                        <a:srgbClr val="000000"/>
                      </a:solidFill>
                      <a:prstDash val="solid"/>
                      <a:round/>
                      <a:headEnd type="none" w="med" len="med"/>
                      <a:tailEnd type="none" w="med" len="med"/>
                    </a:lnL>
                    <a:lnR>
                      <a:noFill/>
                    </a:lnR>
                    <a:lnT>
                      <a:noFill/>
                    </a:lnT>
                    <a:lnB>
                      <a:noFill/>
                    </a:lnB>
                  </a:tcPr>
                </a:tc>
                <a:tc>
                  <a:txBody>
                    <a:bodyPr/>
                    <a:lstStyle/>
                    <a:p>
                      <a:pPr algn="l" fontAlgn="ctr"/>
                      <a:r>
                        <a:rPr lang="de-CH" sz="800" b="0" i="0" u="none" strike="noStrike">
                          <a:solidFill>
                            <a:srgbClr val="000000"/>
                          </a:solidFill>
                          <a:effectLst/>
                          <a:latin typeface="Calibri"/>
                        </a:rPr>
                        <a:t>wird eingefroren, Ersatz mit HD</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a:noFill/>
                    </a:lnB>
                  </a:tcPr>
                </a:tc>
                <a:tc>
                  <a:txBody>
                    <a:bodyPr/>
                    <a:lstStyle/>
                    <a:p>
                      <a:pPr algn="ctr"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endParaRPr lang="de-CH" sz="1100" b="1" i="0" u="none" strike="noStrike">
                        <a:solidFill>
                          <a:srgbClr val="000000"/>
                        </a:solidFill>
                        <a:effectLst/>
                        <a:latin typeface="Calibri"/>
                      </a:endParaRPr>
                    </a:p>
                  </a:txBody>
                  <a:tcPr marL="7169" marR="7169" marT="7169" marB="0" anchor="ctr">
                    <a:lnL>
                      <a:noFill/>
                    </a:lnL>
                    <a:lnR>
                      <a:noFill/>
                    </a:lnR>
                    <a:lnT>
                      <a:noFill/>
                    </a:lnT>
                    <a:lnB>
                      <a:noFill/>
                    </a:lnB>
                  </a:tcPr>
                </a:tc>
                <a:tc>
                  <a:txBody>
                    <a:bodyPr/>
                    <a:lstStyle/>
                    <a:p>
                      <a:pPr algn="l" fontAlgn="ctr"/>
                      <a:r>
                        <a:rPr lang="de-CH" sz="800" b="0" i="0" u="none" strike="noStrike">
                          <a:solidFill>
                            <a:srgbClr val="000000"/>
                          </a:solidFill>
                          <a:effectLst/>
                          <a:latin typeface="Calibri"/>
                        </a:rPr>
                        <a:t>Super Kombi wird nicht mehr angeboten</a:t>
                      </a:r>
                    </a:p>
                  </a:txBody>
                  <a:tcPr marL="7169" marR="7169" marT="7169" marB="0" anchor="ctr">
                    <a:lnL>
                      <a:noFill/>
                    </a:lnL>
                    <a:lnR w="12700" cap="flat" cmpd="sng" algn="ctr">
                      <a:solidFill>
                        <a:srgbClr val="000000"/>
                      </a:solidFill>
                      <a:prstDash val="solid"/>
                      <a:round/>
                      <a:headEnd type="none" w="med" len="med"/>
                      <a:tailEnd type="none" w="med" len="med"/>
                    </a:lnR>
                    <a:lnT>
                      <a:noFill/>
                    </a:lnT>
                    <a:lnB>
                      <a:noFill/>
                    </a:lnB>
                  </a:tcPr>
                </a:tc>
              </a:tr>
              <a:tr h="133337">
                <a:tc>
                  <a:txBody>
                    <a:bodyPr/>
                    <a:lstStyle/>
                    <a:p>
                      <a:pPr algn="l" fontAlgn="b"/>
                      <a:r>
                        <a:rPr lang="de-CH" sz="800" b="0" i="0" u="none" strike="noStrike">
                          <a:solidFill>
                            <a:srgbClr val="000000"/>
                          </a:solidFill>
                          <a:effectLst/>
                          <a:latin typeface="Calibri"/>
                        </a:rPr>
                        <a:t> </a:t>
                      </a:r>
                    </a:p>
                  </a:txBody>
                  <a:tcPr marL="7169" marR="7169" marT="7169"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de-CH" sz="800" b="0" i="0" u="none" strike="noStrike">
                          <a:solidFill>
                            <a:srgbClr val="000000"/>
                          </a:solidFill>
                          <a:effectLst/>
                          <a:latin typeface="Calibri"/>
                        </a:rPr>
                        <a:t> </a:t>
                      </a:r>
                    </a:p>
                  </a:txBody>
                  <a:tcPr marL="7169" marR="7169" marT="716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de-CH" sz="800" b="0" i="0" u="none" strike="noStrike">
                          <a:solidFill>
                            <a:srgbClr val="000000"/>
                          </a:solidFill>
                          <a:effectLst/>
                          <a:latin typeface="Calibri"/>
                        </a:rPr>
                        <a:t> </a:t>
                      </a:r>
                    </a:p>
                  </a:txBody>
                  <a:tcPr marL="7169" marR="7169" marT="7169"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l" fontAlgn="b"/>
                      <a:endParaRPr lang="de-CH" sz="800" b="0" i="0" u="none" strike="noStrike">
                        <a:solidFill>
                          <a:srgbClr val="000000"/>
                        </a:solidFill>
                        <a:effectLst/>
                        <a:latin typeface="Calibri"/>
                      </a:endParaRPr>
                    </a:p>
                  </a:txBody>
                  <a:tcPr marL="7169" marR="7169" marT="7169"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a:txBody>
                    <a:bodyPr/>
                    <a:lstStyle/>
                    <a:p>
                      <a:pPr algn="l" fontAlgn="b"/>
                      <a:r>
                        <a:rPr lang="de-CH" sz="800" b="0" i="0" u="none" strike="noStrike">
                          <a:solidFill>
                            <a:srgbClr val="000000"/>
                          </a:solidFill>
                          <a:effectLst/>
                          <a:latin typeface="Calibri"/>
                        </a:rPr>
                        <a:t> </a:t>
                      </a:r>
                    </a:p>
                  </a:txBody>
                  <a:tcPr marL="7169" marR="7169" marT="7169"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tcPr>
                </a:tc>
                <a:tc>
                  <a:txBody>
                    <a:bodyPr/>
                    <a:lstStyle/>
                    <a:p>
                      <a:pPr algn="ctr" fontAlgn="b"/>
                      <a:r>
                        <a:rPr lang="de-CH" sz="800" b="0" i="0" u="none" strike="noStrike">
                          <a:solidFill>
                            <a:srgbClr val="000000"/>
                          </a:solidFill>
                          <a:effectLst/>
                          <a:latin typeface="Calibri"/>
                        </a:rPr>
                        <a:t> </a:t>
                      </a:r>
                    </a:p>
                  </a:txBody>
                  <a:tcPr marL="7169" marR="7169" marT="716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de-CH" sz="800" b="0" i="0" u="none" strike="noStrike">
                          <a:solidFill>
                            <a:srgbClr val="000000"/>
                          </a:solidFill>
                          <a:effectLst/>
                          <a:latin typeface="Calibri"/>
                        </a:rPr>
                        <a:t> </a:t>
                      </a:r>
                    </a:p>
                  </a:txBody>
                  <a:tcPr marL="7169" marR="7169" marT="7169" marB="0" anchor="b">
                    <a:lnL>
                      <a:noFill/>
                    </a:lnL>
                    <a:lnR>
                      <a:noFill/>
                    </a:lnR>
                    <a:lnT>
                      <a:noFill/>
                    </a:lnT>
                    <a:lnB w="12700" cap="flat" cmpd="sng" algn="ctr">
                      <a:solidFill>
                        <a:srgbClr val="000000"/>
                      </a:solidFill>
                      <a:prstDash val="solid"/>
                      <a:round/>
                      <a:headEnd type="none" w="med" len="med"/>
                      <a:tailEnd type="none" w="med" len="med"/>
                    </a:lnB>
                  </a:tcPr>
                </a:tc>
                <a:tc>
                  <a:txBody>
                    <a:bodyPr/>
                    <a:lstStyle/>
                    <a:p>
                      <a:pPr algn="l" fontAlgn="b"/>
                      <a:r>
                        <a:rPr lang="de-CH" sz="800" b="0" i="0" u="none" strike="noStrike" dirty="0">
                          <a:solidFill>
                            <a:srgbClr val="000000"/>
                          </a:solidFill>
                          <a:effectLst/>
                          <a:latin typeface="Calibri"/>
                        </a:rPr>
                        <a:t> </a:t>
                      </a:r>
                    </a:p>
                  </a:txBody>
                  <a:tcPr marL="7169" marR="7169" marT="7169"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97324871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5"/>
          </p:nvPr>
        </p:nvSpPr>
        <p:spPr/>
        <p:txBody>
          <a:bodyPr/>
          <a:lstStyle/>
          <a:p>
            <a:r>
              <a:rPr lang="de-CH" dirty="0" smtClean="0"/>
              <a:t>4. Pay-TV</a:t>
            </a:r>
            <a:endParaRPr lang="de-CH" dirty="0"/>
          </a:p>
        </p:txBody>
      </p:sp>
      <p:sp>
        <p:nvSpPr>
          <p:cNvPr id="4" name="Textplatzhalter 3"/>
          <p:cNvSpPr>
            <a:spLocks noGrp="1"/>
          </p:cNvSpPr>
          <p:nvPr>
            <p:ph type="body" sz="quarter" idx="26"/>
          </p:nvPr>
        </p:nvSpPr>
        <p:spPr/>
        <p:txBody>
          <a:bodyPr/>
          <a:lstStyle/>
          <a:p>
            <a:r>
              <a:rPr lang="de-CH" dirty="0" smtClean="0"/>
              <a:t>Fokus Vermarktung Priorität 1</a:t>
            </a:r>
            <a:endParaRPr lang="de-CH" dirty="0"/>
          </a:p>
        </p:txBody>
      </p:sp>
      <p:sp>
        <p:nvSpPr>
          <p:cNvPr id="5" name="Textplatzhalter 4"/>
          <p:cNvSpPr>
            <a:spLocks noGrp="1"/>
          </p:cNvSpPr>
          <p:nvPr>
            <p:ph type="body" sz="quarter" idx="27"/>
          </p:nvPr>
        </p:nvSpPr>
        <p:spPr>
          <a:xfrm>
            <a:off x="395485" y="2132856"/>
            <a:ext cx="8136955" cy="3989488"/>
          </a:xfrm>
        </p:spPr>
        <p:txBody>
          <a:bodyPr/>
          <a:lstStyle/>
          <a:p>
            <a:r>
              <a:rPr lang="de-CH" dirty="0" smtClean="0"/>
              <a:t> </a:t>
            </a:r>
            <a:endParaRPr lang="de-CH" dirty="0"/>
          </a:p>
        </p:txBody>
      </p:sp>
      <p:sp>
        <p:nvSpPr>
          <p:cNvPr id="6" name="Textplatzhalter 5"/>
          <p:cNvSpPr>
            <a:spLocks noGrp="1"/>
          </p:cNvSpPr>
          <p:nvPr>
            <p:ph type="body" sz="quarter" idx="28"/>
          </p:nvPr>
        </p:nvSpPr>
        <p:spPr/>
        <p:txBody>
          <a:bodyPr>
            <a:normAutofit fontScale="92500" lnSpcReduction="10000"/>
          </a:bodyPr>
          <a:lstStyle/>
          <a:p>
            <a:r>
              <a:rPr lang="de-CH" dirty="0" smtClean="0"/>
              <a:t>Fokus Grundangebot und PREMIUM in Senderpräsentation</a:t>
            </a:r>
            <a:endParaRPr lang="de-CH" dirty="0"/>
          </a:p>
        </p:txBody>
      </p:sp>
      <p:sp>
        <p:nvSpPr>
          <p:cNvPr id="7" name="Rechteck 6"/>
          <p:cNvSpPr>
            <a:spLocks noChangeArrowheads="1"/>
          </p:cNvSpPr>
          <p:nvPr/>
        </p:nvSpPr>
        <p:spPr bwMode="auto">
          <a:xfrm>
            <a:off x="1475656" y="4291105"/>
            <a:ext cx="1800200" cy="836317"/>
          </a:xfrm>
          <a:prstGeom prst="rect">
            <a:avLst/>
          </a:prstGeom>
          <a:solidFill>
            <a:srgbClr val="C00000"/>
          </a:solidFill>
          <a:ln w="12700">
            <a:solidFill>
              <a:schemeClr val="tx1"/>
            </a:solidFill>
          </a:ln>
          <a:extLst/>
        </p:spPr>
        <p:txBody>
          <a:bodyPr/>
          <a:lstStyle/>
          <a:p>
            <a:pPr fontAlgn="base">
              <a:spcBef>
                <a:spcPct val="0"/>
              </a:spcBef>
              <a:spcAft>
                <a:spcPct val="0"/>
              </a:spcAft>
            </a:pPr>
            <a:endParaRPr lang="de-DE">
              <a:solidFill>
                <a:srgbClr val="000000"/>
              </a:solidFill>
              <a:cs typeface="Arial" charset="0"/>
            </a:endParaRPr>
          </a:p>
        </p:txBody>
      </p:sp>
      <p:sp>
        <p:nvSpPr>
          <p:cNvPr id="8" name="Textfeld 7"/>
          <p:cNvSpPr txBox="1"/>
          <p:nvPr/>
        </p:nvSpPr>
        <p:spPr>
          <a:xfrm>
            <a:off x="1704855" y="5284878"/>
            <a:ext cx="1410852" cy="261610"/>
          </a:xfrm>
          <a:prstGeom prst="rect">
            <a:avLst/>
          </a:prstGeom>
          <a:noFill/>
        </p:spPr>
        <p:txBody>
          <a:bodyPr wrap="square" rtlCol="0">
            <a:spAutoFit/>
          </a:bodyPr>
          <a:lstStyle/>
          <a:p>
            <a:pPr algn="ctr"/>
            <a:r>
              <a:rPr lang="de-CH" sz="1100" b="1" dirty="0" smtClean="0"/>
              <a:t>FREE-TV (FTA)</a:t>
            </a:r>
            <a:endParaRPr lang="de-CH" sz="1100" b="1" dirty="0"/>
          </a:p>
        </p:txBody>
      </p:sp>
      <p:sp>
        <p:nvSpPr>
          <p:cNvPr id="9" name="Textfeld 8"/>
          <p:cNvSpPr txBox="1"/>
          <p:nvPr/>
        </p:nvSpPr>
        <p:spPr>
          <a:xfrm>
            <a:off x="1619672" y="4478999"/>
            <a:ext cx="1512168" cy="307777"/>
          </a:xfrm>
          <a:prstGeom prst="rect">
            <a:avLst/>
          </a:prstGeom>
          <a:noFill/>
        </p:spPr>
        <p:txBody>
          <a:bodyPr wrap="square" rtlCol="0">
            <a:spAutoFit/>
          </a:bodyPr>
          <a:lstStyle/>
          <a:p>
            <a:pPr algn="ctr" fontAlgn="base">
              <a:spcBef>
                <a:spcPct val="0"/>
              </a:spcBef>
              <a:spcAft>
                <a:spcPct val="0"/>
              </a:spcAft>
            </a:pPr>
            <a:r>
              <a:rPr lang="de-CH" sz="1400" b="1" dirty="0" smtClean="0">
                <a:solidFill>
                  <a:srgbClr val="FFFFFF"/>
                </a:solidFill>
                <a:cs typeface="Arial" charset="0"/>
              </a:rPr>
              <a:t>Grundangebot</a:t>
            </a:r>
            <a:endParaRPr lang="de-CH" sz="1400" b="1" dirty="0">
              <a:solidFill>
                <a:srgbClr val="FFFFFF"/>
              </a:solidFill>
              <a:cs typeface="Arial" charset="0"/>
            </a:endParaRPr>
          </a:p>
        </p:txBody>
      </p:sp>
      <p:sp>
        <p:nvSpPr>
          <p:cNvPr id="10" name="Rechteck 9"/>
          <p:cNvSpPr/>
          <p:nvPr/>
        </p:nvSpPr>
        <p:spPr>
          <a:xfrm>
            <a:off x="4860032" y="2525272"/>
            <a:ext cx="2016224" cy="194258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06335" y="2338504"/>
            <a:ext cx="1923617" cy="19360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hteck 11"/>
          <p:cNvSpPr>
            <a:spLocks noChangeArrowheads="1"/>
          </p:cNvSpPr>
          <p:nvPr/>
        </p:nvSpPr>
        <p:spPr bwMode="auto">
          <a:xfrm>
            <a:off x="4860032" y="4291105"/>
            <a:ext cx="2016224" cy="836317"/>
          </a:xfrm>
          <a:prstGeom prst="rect">
            <a:avLst/>
          </a:prstGeom>
          <a:solidFill>
            <a:srgbClr val="C00000"/>
          </a:solidFill>
          <a:ln w="12700">
            <a:solidFill>
              <a:schemeClr val="tx1"/>
            </a:solidFill>
          </a:ln>
          <a:extLst/>
        </p:spPr>
        <p:txBody>
          <a:bodyPr/>
          <a:lstStyle/>
          <a:p>
            <a:pPr fontAlgn="base">
              <a:spcBef>
                <a:spcPct val="0"/>
              </a:spcBef>
              <a:spcAft>
                <a:spcPct val="0"/>
              </a:spcAft>
            </a:pPr>
            <a:endParaRPr lang="de-DE">
              <a:solidFill>
                <a:srgbClr val="000000"/>
              </a:solidFill>
              <a:cs typeface="Arial" charset="0"/>
            </a:endParaRPr>
          </a:p>
        </p:txBody>
      </p:sp>
      <p:sp>
        <p:nvSpPr>
          <p:cNvPr id="13" name="Textfeld 12"/>
          <p:cNvSpPr txBox="1"/>
          <p:nvPr/>
        </p:nvSpPr>
        <p:spPr>
          <a:xfrm>
            <a:off x="5112060" y="4656412"/>
            <a:ext cx="1512168" cy="307777"/>
          </a:xfrm>
          <a:prstGeom prst="rect">
            <a:avLst/>
          </a:prstGeom>
          <a:noFill/>
        </p:spPr>
        <p:txBody>
          <a:bodyPr wrap="square" rtlCol="0">
            <a:spAutoFit/>
          </a:bodyPr>
          <a:lstStyle/>
          <a:p>
            <a:pPr algn="ctr" fontAlgn="base">
              <a:spcBef>
                <a:spcPct val="0"/>
              </a:spcBef>
              <a:spcAft>
                <a:spcPct val="0"/>
              </a:spcAft>
            </a:pPr>
            <a:r>
              <a:rPr lang="de-CH" sz="1400" b="1" dirty="0" smtClean="0">
                <a:solidFill>
                  <a:srgbClr val="FFFFFF"/>
                </a:solidFill>
                <a:cs typeface="Arial" charset="0"/>
              </a:rPr>
              <a:t>Grundangebot</a:t>
            </a:r>
            <a:endParaRPr lang="de-CH" sz="1400" b="1" dirty="0">
              <a:solidFill>
                <a:srgbClr val="FFFFFF"/>
              </a:solidFill>
              <a:cs typeface="Arial" charset="0"/>
            </a:endParaRPr>
          </a:p>
        </p:txBody>
      </p:sp>
      <p:sp>
        <p:nvSpPr>
          <p:cNvPr id="14" name="Textfeld 13"/>
          <p:cNvSpPr txBox="1"/>
          <p:nvPr/>
        </p:nvSpPr>
        <p:spPr>
          <a:xfrm>
            <a:off x="5140753" y="5284878"/>
            <a:ext cx="1410852" cy="261610"/>
          </a:xfrm>
          <a:prstGeom prst="rect">
            <a:avLst/>
          </a:prstGeom>
          <a:noFill/>
        </p:spPr>
        <p:txBody>
          <a:bodyPr wrap="square" rtlCol="0">
            <a:spAutoFit/>
          </a:bodyPr>
          <a:lstStyle/>
          <a:p>
            <a:pPr algn="ctr"/>
            <a:r>
              <a:rPr lang="de-CH" sz="1100" b="1" dirty="0" smtClean="0"/>
              <a:t>PREMIUM</a:t>
            </a:r>
            <a:endParaRPr lang="de-CH" sz="1100" b="1" dirty="0"/>
          </a:p>
        </p:txBody>
      </p:sp>
      <p:sp>
        <p:nvSpPr>
          <p:cNvPr id="15" name="Ellipse 14"/>
          <p:cNvSpPr/>
          <p:nvPr/>
        </p:nvSpPr>
        <p:spPr>
          <a:xfrm rot="20618183">
            <a:off x="2932394" y="3725280"/>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400" b="1" dirty="0" smtClean="0">
                <a:solidFill>
                  <a:srgbClr val="FFFFFF"/>
                </a:solidFill>
              </a:rPr>
              <a:t>0.-*</a:t>
            </a:r>
            <a:endParaRPr lang="de-CH" sz="1400" b="1" dirty="0">
              <a:solidFill>
                <a:srgbClr val="FFFFFF"/>
              </a:solidFill>
            </a:endParaRPr>
          </a:p>
        </p:txBody>
      </p:sp>
      <p:sp>
        <p:nvSpPr>
          <p:cNvPr id="16" name="Ellipse 15"/>
          <p:cNvSpPr/>
          <p:nvPr/>
        </p:nvSpPr>
        <p:spPr>
          <a:xfrm rot="20618183">
            <a:off x="6658352" y="1949858"/>
            <a:ext cx="872621" cy="883269"/>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200" b="1" dirty="0" smtClean="0">
                <a:solidFill>
                  <a:srgbClr val="FFFFFF"/>
                </a:solidFill>
              </a:rPr>
              <a:t>16.50**</a:t>
            </a:r>
            <a:endParaRPr lang="de-CH" sz="1200" b="1" dirty="0">
              <a:solidFill>
                <a:srgbClr val="FFFFFF"/>
              </a:solidFill>
            </a:endParaRPr>
          </a:p>
        </p:txBody>
      </p:sp>
      <p:sp>
        <p:nvSpPr>
          <p:cNvPr id="11" name="Textfeld 10"/>
          <p:cNvSpPr txBox="1"/>
          <p:nvPr/>
        </p:nvSpPr>
        <p:spPr>
          <a:xfrm>
            <a:off x="611560" y="5618496"/>
            <a:ext cx="7920880" cy="261610"/>
          </a:xfrm>
          <a:prstGeom prst="rect">
            <a:avLst/>
          </a:prstGeom>
          <a:noFill/>
        </p:spPr>
        <p:txBody>
          <a:bodyPr wrap="square" rtlCol="0">
            <a:spAutoFit/>
          </a:bodyPr>
          <a:lstStyle/>
          <a:p>
            <a:r>
              <a:rPr lang="de-CH" sz="1100" i="1" dirty="0" smtClean="0"/>
              <a:t>* Unverschlüsselt </a:t>
            </a:r>
            <a:r>
              <a:rPr lang="de-CH" sz="1100" i="1" dirty="0" err="1" smtClean="0"/>
              <a:t>empfangbar</a:t>
            </a:r>
            <a:endParaRPr lang="de-CH" sz="1100" i="1" dirty="0"/>
          </a:p>
        </p:txBody>
      </p:sp>
      <p:sp>
        <p:nvSpPr>
          <p:cNvPr id="18" name="Textfeld 17"/>
          <p:cNvSpPr txBox="1"/>
          <p:nvPr/>
        </p:nvSpPr>
        <p:spPr>
          <a:xfrm>
            <a:off x="611560" y="5860734"/>
            <a:ext cx="7920880" cy="261610"/>
          </a:xfrm>
          <a:prstGeom prst="rect">
            <a:avLst/>
          </a:prstGeom>
          <a:noFill/>
        </p:spPr>
        <p:txBody>
          <a:bodyPr wrap="square" rtlCol="0">
            <a:spAutoFit/>
          </a:bodyPr>
          <a:lstStyle/>
          <a:p>
            <a:r>
              <a:rPr lang="de-CH" sz="1100" i="1" dirty="0" smtClean="0"/>
              <a:t>** Ab 4. Monat 33.- (Mindestvertragslaufdauer 12 Monate)</a:t>
            </a:r>
            <a:endParaRPr lang="de-CH" sz="1100" i="1" dirty="0"/>
          </a:p>
        </p:txBody>
      </p:sp>
      <p:sp>
        <p:nvSpPr>
          <p:cNvPr id="19" name="Rechteck 18"/>
          <p:cNvSpPr/>
          <p:nvPr/>
        </p:nvSpPr>
        <p:spPr>
          <a:xfrm>
            <a:off x="467544" y="6165304"/>
            <a:ext cx="6696744"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b="1" dirty="0" smtClean="0"/>
              <a:t>Einführung im Zuge </a:t>
            </a:r>
            <a:r>
              <a:rPr lang="de-CH" b="1" dirty="0" err="1" smtClean="0"/>
              <a:t>Product</a:t>
            </a:r>
            <a:r>
              <a:rPr lang="de-CH" b="1" dirty="0" smtClean="0"/>
              <a:t> </a:t>
            </a:r>
            <a:r>
              <a:rPr lang="de-CH" b="1" dirty="0" err="1" smtClean="0"/>
              <a:t>Redesign</a:t>
            </a:r>
            <a:r>
              <a:rPr lang="de-CH" b="1" dirty="0" smtClean="0"/>
              <a:t> Oktober</a:t>
            </a:r>
            <a:endParaRPr lang="de-CH" b="1" dirty="0"/>
          </a:p>
        </p:txBody>
      </p:sp>
      <p:sp>
        <p:nvSpPr>
          <p:cNvPr id="17" name="Textfeld 16"/>
          <p:cNvSpPr txBox="1"/>
          <p:nvPr/>
        </p:nvSpPr>
        <p:spPr>
          <a:xfrm>
            <a:off x="1161919" y="2391492"/>
            <a:ext cx="3744416" cy="553998"/>
          </a:xfrm>
          <a:prstGeom prst="rect">
            <a:avLst/>
          </a:prstGeom>
          <a:noFill/>
        </p:spPr>
        <p:txBody>
          <a:bodyPr wrap="square" rtlCol="0">
            <a:spAutoFit/>
          </a:bodyPr>
          <a:lstStyle/>
          <a:p>
            <a:r>
              <a:rPr lang="de-CH" b="1" dirty="0" smtClean="0">
                <a:solidFill>
                  <a:srgbClr val="FF0000"/>
                </a:solidFill>
              </a:rPr>
              <a:t>Dauerpromotion PREMIUM!</a:t>
            </a:r>
            <a:endParaRPr lang="de-CH" sz="1600" b="1" i="1" dirty="0">
              <a:solidFill>
                <a:srgbClr val="FF0000"/>
              </a:solidFill>
            </a:endParaRPr>
          </a:p>
          <a:p>
            <a:r>
              <a:rPr lang="de-CH" sz="1200" b="1" i="1" dirty="0" smtClean="0">
                <a:solidFill>
                  <a:srgbClr val="FF0000"/>
                </a:solidFill>
              </a:rPr>
              <a:t>(Neukunden und Upgrade)</a:t>
            </a:r>
            <a:endParaRPr lang="de-CH" sz="1200" b="1" dirty="0" smtClean="0">
              <a:solidFill>
                <a:srgbClr val="FF0000"/>
              </a:solidFill>
            </a:endParaRPr>
          </a:p>
        </p:txBody>
      </p:sp>
      <p:sp>
        <p:nvSpPr>
          <p:cNvPr id="21" name="Textplatzhalter 1"/>
          <p:cNvSpPr>
            <a:spLocks noGrp="1"/>
          </p:cNvSpPr>
          <p:nvPr>
            <p:ph type="body" sz="quarter" idx="25"/>
          </p:nvPr>
        </p:nvSpPr>
        <p:spPr/>
        <p:txBody>
          <a:bodyPr/>
          <a:lstStyle/>
          <a:p>
            <a:r>
              <a:rPr lang="de-CH" dirty="0" smtClean="0"/>
              <a:t>Grosse Senderumstellung</a:t>
            </a:r>
          </a:p>
          <a:p>
            <a:endParaRPr lang="de-CH" dirty="0"/>
          </a:p>
        </p:txBody>
      </p:sp>
    </p:spTree>
    <p:extLst>
      <p:ext uri="{BB962C8B-B14F-4D97-AF65-F5344CB8AC3E}">
        <p14:creationId xmlns:p14="http://schemas.microsoft.com/office/powerpoint/2010/main" val="399699502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5"/>
          </p:nvPr>
        </p:nvSpPr>
        <p:spPr/>
        <p:txBody>
          <a:bodyPr/>
          <a:lstStyle/>
          <a:p>
            <a:r>
              <a:rPr lang="de-CH" dirty="0" smtClean="0"/>
              <a:t>4. Pay-TV</a:t>
            </a:r>
            <a:endParaRPr lang="de-CH" dirty="0"/>
          </a:p>
        </p:txBody>
      </p:sp>
      <p:sp>
        <p:nvSpPr>
          <p:cNvPr id="4" name="Textplatzhalter 3"/>
          <p:cNvSpPr>
            <a:spLocks noGrp="1"/>
          </p:cNvSpPr>
          <p:nvPr>
            <p:ph type="body" sz="quarter" idx="26"/>
          </p:nvPr>
        </p:nvSpPr>
        <p:spPr/>
        <p:txBody>
          <a:bodyPr/>
          <a:lstStyle/>
          <a:p>
            <a:r>
              <a:rPr lang="de-CH" dirty="0" smtClean="0"/>
              <a:t>Fokus Vermarktung Priorität 2</a:t>
            </a:r>
            <a:endParaRPr lang="de-CH" dirty="0"/>
          </a:p>
        </p:txBody>
      </p:sp>
      <p:sp>
        <p:nvSpPr>
          <p:cNvPr id="5" name="Textplatzhalter 4"/>
          <p:cNvSpPr>
            <a:spLocks noGrp="1"/>
          </p:cNvSpPr>
          <p:nvPr>
            <p:ph type="body" sz="quarter" idx="27"/>
          </p:nvPr>
        </p:nvSpPr>
        <p:spPr>
          <a:xfrm>
            <a:off x="395485" y="2132856"/>
            <a:ext cx="8208963" cy="4725144"/>
          </a:xfrm>
        </p:spPr>
        <p:txBody>
          <a:bodyPr/>
          <a:lstStyle/>
          <a:p>
            <a:r>
              <a:rPr lang="de-CH" dirty="0" smtClean="0"/>
              <a:t> </a:t>
            </a:r>
            <a:endParaRPr lang="de-CH" dirty="0"/>
          </a:p>
        </p:txBody>
      </p:sp>
      <p:sp>
        <p:nvSpPr>
          <p:cNvPr id="6" name="Textplatzhalter 5"/>
          <p:cNvSpPr>
            <a:spLocks noGrp="1"/>
          </p:cNvSpPr>
          <p:nvPr>
            <p:ph type="body" sz="quarter" idx="28"/>
          </p:nvPr>
        </p:nvSpPr>
        <p:spPr/>
        <p:txBody>
          <a:bodyPr>
            <a:normAutofit fontScale="92500" lnSpcReduction="10000"/>
          </a:bodyPr>
          <a:lstStyle/>
          <a:p>
            <a:r>
              <a:rPr lang="de-CH" dirty="0" smtClean="0"/>
              <a:t>Zusätzliche Pakete werden optional dargestellt</a:t>
            </a:r>
            <a:endParaRPr lang="de-CH" dirty="0"/>
          </a:p>
        </p:txBody>
      </p:sp>
      <p:sp>
        <p:nvSpPr>
          <p:cNvPr id="7" name="Rechteck 6"/>
          <p:cNvSpPr>
            <a:spLocks noChangeArrowheads="1"/>
          </p:cNvSpPr>
          <p:nvPr/>
        </p:nvSpPr>
        <p:spPr bwMode="auto">
          <a:xfrm>
            <a:off x="928099" y="2492896"/>
            <a:ext cx="1627677" cy="537777"/>
          </a:xfrm>
          <a:prstGeom prst="rect">
            <a:avLst/>
          </a:prstGeom>
          <a:solidFill>
            <a:srgbClr val="FFC000"/>
          </a:solidFill>
          <a:ln w="12700">
            <a:solidFill>
              <a:srgbClr val="000000"/>
            </a:solidFill>
            <a:miter lim="800000"/>
            <a:headEnd/>
            <a:tailEnd/>
          </a:ln>
          <a:extLst/>
        </p:spPr>
        <p:txBody>
          <a:bodyPr/>
          <a:lstStyle/>
          <a:p>
            <a:pPr fontAlgn="base">
              <a:spcBef>
                <a:spcPct val="0"/>
              </a:spcBef>
              <a:spcAft>
                <a:spcPct val="0"/>
              </a:spcAft>
            </a:pPr>
            <a:endParaRPr lang="de-DE">
              <a:solidFill>
                <a:srgbClr val="000000"/>
              </a:solidFill>
              <a:cs typeface="Arial" charset="0"/>
            </a:endParaRPr>
          </a:p>
        </p:txBody>
      </p:sp>
      <p:sp>
        <p:nvSpPr>
          <p:cNvPr id="8" name="Rechteck 6"/>
          <p:cNvSpPr>
            <a:spLocks noChangeArrowheads="1"/>
          </p:cNvSpPr>
          <p:nvPr/>
        </p:nvSpPr>
        <p:spPr bwMode="auto">
          <a:xfrm>
            <a:off x="924098" y="3501008"/>
            <a:ext cx="1627677" cy="576064"/>
          </a:xfrm>
          <a:prstGeom prst="rect">
            <a:avLst/>
          </a:prstGeom>
          <a:solidFill>
            <a:srgbClr val="00B050"/>
          </a:solidFill>
          <a:ln w="12700">
            <a:solidFill>
              <a:srgbClr val="000000"/>
            </a:solidFill>
            <a:miter lim="800000"/>
            <a:headEnd/>
            <a:tailEnd/>
          </a:ln>
          <a:extLst/>
        </p:spPr>
        <p:txBody>
          <a:bodyPr/>
          <a:lstStyle/>
          <a:p>
            <a:pPr fontAlgn="base">
              <a:spcBef>
                <a:spcPct val="0"/>
              </a:spcBef>
              <a:spcAft>
                <a:spcPct val="0"/>
              </a:spcAft>
            </a:pPr>
            <a:endParaRPr lang="de-DE">
              <a:solidFill>
                <a:srgbClr val="000000"/>
              </a:solidFill>
              <a:cs typeface="Arial" charset="0"/>
            </a:endParaRPr>
          </a:p>
        </p:txBody>
      </p:sp>
      <p:sp>
        <p:nvSpPr>
          <p:cNvPr id="9" name="Rechteck 6"/>
          <p:cNvSpPr>
            <a:spLocks noChangeArrowheads="1"/>
          </p:cNvSpPr>
          <p:nvPr/>
        </p:nvSpPr>
        <p:spPr bwMode="auto">
          <a:xfrm>
            <a:off x="924099" y="4437112"/>
            <a:ext cx="1627677" cy="504056"/>
          </a:xfrm>
          <a:prstGeom prst="rect">
            <a:avLst/>
          </a:prstGeom>
          <a:solidFill>
            <a:srgbClr val="0066FF"/>
          </a:solidFill>
          <a:ln w="12700">
            <a:solidFill>
              <a:srgbClr val="000000"/>
            </a:solidFill>
            <a:miter lim="800000"/>
            <a:headEnd/>
            <a:tailEnd/>
          </a:ln>
          <a:extLst/>
        </p:spPr>
        <p:txBody>
          <a:bodyPr/>
          <a:lstStyle/>
          <a:p>
            <a:pPr fontAlgn="base">
              <a:spcBef>
                <a:spcPct val="0"/>
              </a:spcBef>
              <a:spcAft>
                <a:spcPct val="0"/>
              </a:spcAft>
            </a:pPr>
            <a:endParaRPr lang="de-DE">
              <a:solidFill>
                <a:srgbClr val="EA0000"/>
              </a:solidFill>
              <a:cs typeface="Arial" charset="0"/>
            </a:endParaRPr>
          </a:p>
        </p:txBody>
      </p:sp>
      <p:sp>
        <p:nvSpPr>
          <p:cNvPr id="10" name="Rechteck 6"/>
          <p:cNvSpPr>
            <a:spLocks noChangeArrowheads="1"/>
          </p:cNvSpPr>
          <p:nvPr/>
        </p:nvSpPr>
        <p:spPr bwMode="auto">
          <a:xfrm>
            <a:off x="924097" y="5229200"/>
            <a:ext cx="1627677" cy="504056"/>
          </a:xfrm>
          <a:prstGeom prst="rect">
            <a:avLst/>
          </a:prstGeom>
          <a:solidFill>
            <a:schemeClr val="accent2">
              <a:lumMod val="60000"/>
              <a:lumOff val="40000"/>
            </a:schemeClr>
          </a:solidFill>
          <a:ln w="12700">
            <a:solidFill>
              <a:srgbClr val="000000"/>
            </a:solidFill>
            <a:miter lim="800000"/>
            <a:headEnd/>
            <a:tailEnd/>
          </a:ln>
          <a:extLst/>
        </p:spPr>
        <p:txBody>
          <a:bodyPr/>
          <a:lstStyle/>
          <a:p>
            <a:pPr fontAlgn="base">
              <a:spcBef>
                <a:spcPct val="0"/>
              </a:spcBef>
              <a:spcAft>
                <a:spcPct val="0"/>
              </a:spcAft>
            </a:pPr>
            <a:endParaRPr lang="de-DE">
              <a:solidFill>
                <a:srgbClr val="EA0000"/>
              </a:solidFill>
              <a:cs typeface="Arial" charset="0"/>
            </a:endParaRPr>
          </a:p>
        </p:txBody>
      </p:sp>
      <p:sp>
        <p:nvSpPr>
          <p:cNvPr id="11" name="Textfeld 10"/>
          <p:cNvSpPr txBox="1"/>
          <p:nvPr/>
        </p:nvSpPr>
        <p:spPr>
          <a:xfrm>
            <a:off x="2843808" y="2564904"/>
            <a:ext cx="2319853" cy="338554"/>
          </a:xfrm>
          <a:prstGeom prst="rect">
            <a:avLst/>
          </a:prstGeom>
          <a:noFill/>
        </p:spPr>
        <p:txBody>
          <a:bodyPr wrap="square" rtlCol="0">
            <a:spAutoFit/>
          </a:bodyPr>
          <a:lstStyle/>
          <a:p>
            <a:pPr marL="285750" indent="-285750" fontAlgn="base">
              <a:spcBef>
                <a:spcPct val="0"/>
              </a:spcBef>
              <a:spcAft>
                <a:spcPct val="0"/>
              </a:spcAft>
              <a:buFont typeface="Wingdings" pitchFamily="2" charset="2"/>
              <a:buChar char="ü"/>
            </a:pPr>
            <a:r>
              <a:rPr lang="de-CH" sz="1600" dirty="0" smtClean="0">
                <a:solidFill>
                  <a:srgbClr val="000000"/>
                </a:solidFill>
                <a:cs typeface="Arial" charset="0"/>
              </a:rPr>
              <a:t>PLUS</a:t>
            </a:r>
          </a:p>
        </p:txBody>
      </p:sp>
      <p:sp>
        <p:nvSpPr>
          <p:cNvPr id="12" name="Textfeld 11"/>
          <p:cNvSpPr txBox="1"/>
          <p:nvPr/>
        </p:nvSpPr>
        <p:spPr>
          <a:xfrm>
            <a:off x="2835139" y="3619763"/>
            <a:ext cx="2319853" cy="338554"/>
          </a:xfrm>
          <a:prstGeom prst="rect">
            <a:avLst/>
          </a:prstGeom>
          <a:noFill/>
        </p:spPr>
        <p:txBody>
          <a:bodyPr wrap="square" rtlCol="0">
            <a:spAutoFit/>
          </a:bodyPr>
          <a:lstStyle/>
          <a:p>
            <a:pPr marL="285750" indent="-285750" fontAlgn="base">
              <a:spcBef>
                <a:spcPct val="0"/>
              </a:spcBef>
              <a:spcAft>
                <a:spcPct val="0"/>
              </a:spcAft>
              <a:buFont typeface="Wingdings" pitchFamily="2" charset="2"/>
              <a:buChar char="ü"/>
            </a:pPr>
            <a:r>
              <a:rPr lang="de-CH" sz="1600" dirty="0" smtClean="0">
                <a:solidFill>
                  <a:srgbClr val="000000"/>
                </a:solidFill>
                <a:cs typeface="Arial" charset="0"/>
              </a:rPr>
              <a:t>ENTERT.</a:t>
            </a:r>
          </a:p>
        </p:txBody>
      </p:sp>
      <p:sp>
        <p:nvSpPr>
          <p:cNvPr id="13" name="Textfeld 12"/>
          <p:cNvSpPr txBox="1"/>
          <p:nvPr/>
        </p:nvSpPr>
        <p:spPr>
          <a:xfrm>
            <a:off x="2828517" y="4519863"/>
            <a:ext cx="2319853" cy="338554"/>
          </a:xfrm>
          <a:prstGeom prst="rect">
            <a:avLst/>
          </a:prstGeom>
          <a:noFill/>
        </p:spPr>
        <p:txBody>
          <a:bodyPr wrap="square" rtlCol="0">
            <a:spAutoFit/>
          </a:bodyPr>
          <a:lstStyle/>
          <a:p>
            <a:pPr marL="285750" indent="-285750" fontAlgn="base">
              <a:spcBef>
                <a:spcPct val="0"/>
              </a:spcBef>
              <a:spcAft>
                <a:spcPct val="0"/>
              </a:spcAft>
              <a:buFont typeface="Wingdings" pitchFamily="2" charset="2"/>
              <a:buChar char="ü"/>
            </a:pPr>
            <a:r>
              <a:rPr lang="de-CH" sz="1600" dirty="0" smtClean="0">
                <a:solidFill>
                  <a:srgbClr val="000000"/>
                </a:solidFill>
                <a:cs typeface="Arial" charset="0"/>
              </a:rPr>
              <a:t>SPORTS</a:t>
            </a:r>
          </a:p>
        </p:txBody>
      </p:sp>
      <p:sp>
        <p:nvSpPr>
          <p:cNvPr id="14" name="Textfeld 13"/>
          <p:cNvSpPr txBox="1"/>
          <p:nvPr/>
        </p:nvSpPr>
        <p:spPr>
          <a:xfrm>
            <a:off x="2806362" y="5311951"/>
            <a:ext cx="2319853" cy="338554"/>
          </a:xfrm>
          <a:prstGeom prst="rect">
            <a:avLst/>
          </a:prstGeom>
          <a:noFill/>
        </p:spPr>
        <p:txBody>
          <a:bodyPr wrap="square" rtlCol="0">
            <a:spAutoFit/>
          </a:bodyPr>
          <a:lstStyle/>
          <a:p>
            <a:pPr marL="285750" indent="-285750" fontAlgn="base">
              <a:spcBef>
                <a:spcPct val="0"/>
              </a:spcBef>
              <a:spcAft>
                <a:spcPct val="0"/>
              </a:spcAft>
              <a:buFont typeface="Wingdings" pitchFamily="2" charset="2"/>
              <a:buChar char="ü"/>
            </a:pPr>
            <a:r>
              <a:rPr lang="de-CH" sz="1600" dirty="0" smtClean="0">
                <a:solidFill>
                  <a:srgbClr val="000000"/>
                </a:solidFill>
                <a:cs typeface="Arial" charset="0"/>
              </a:rPr>
              <a:t>EROTIK</a:t>
            </a:r>
          </a:p>
        </p:txBody>
      </p:sp>
      <p:sp>
        <p:nvSpPr>
          <p:cNvPr id="15" name="Ellipse 14"/>
          <p:cNvSpPr/>
          <p:nvPr/>
        </p:nvSpPr>
        <p:spPr>
          <a:xfrm rot="20618183">
            <a:off x="2303288" y="2032042"/>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400" b="1" dirty="0" smtClean="0">
                <a:solidFill>
                  <a:srgbClr val="FFFFFF"/>
                </a:solidFill>
              </a:rPr>
              <a:t>5.-</a:t>
            </a:r>
            <a:endParaRPr lang="de-CH" sz="1400" b="1" dirty="0">
              <a:solidFill>
                <a:srgbClr val="FFFFFF"/>
              </a:solidFill>
            </a:endParaRPr>
          </a:p>
        </p:txBody>
      </p:sp>
      <p:sp>
        <p:nvSpPr>
          <p:cNvPr id="16" name="Ellipse 15"/>
          <p:cNvSpPr/>
          <p:nvPr/>
        </p:nvSpPr>
        <p:spPr>
          <a:xfrm rot="20618183">
            <a:off x="2356329" y="3034718"/>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400" b="1" dirty="0" smtClean="0">
                <a:solidFill>
                  <a:srgbClr val="FFFFFF"/>
                </a:solidFill>
              </a:rPr>
              <a:t>22.-</a:t>
            </a:r>
            <a:endParaRPr lang="de-CH" sz="1400" b="1" dirty="0">
              <a:solidFill>
                <a:srgbClr val="FFFFFF"/>
              </a:solidFill>
            </a:endParaRPr>
          </a:p>
        </p:txBody>
      </p:sp>
      <p:sp>
        <p:nvSpPr>
          <p:cNvPr id="17" name="Ellipse 16"/>
          <p:cNvSpPr/>
          <p:nvPr/>
        </p:nvSpPr>
        <p:spPr>
          <a:xfrm rot="20618183">
            <a:off x="2312231" y="3952584"/>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400" b="1" dirty="0" smtClean="0">
                <a:solidFill>
                  <a:srgbClr val="FFFFFF"/>
                </a:solidFill>
              </a:rPr>
              <a:t>11.-</a:t>
            </a:r>
            <a:endParaRPr lang="de-CH" sz="1400" b="1" dirty="0">
              <a:solidFill>
                <a:srgbClr val="FFFFFF"/>
              </a:solidFill>
            </a:endParaRPr>
          </a:p>
        </p:txBody>
      </p:sp>
      <p:sp>
        <p:nvSpPr>
          <p:cNvPr id="20" name="Ellipse 19"/>
          <p:cNvSpPr/>
          <p:nvPr/>
        </p:nvSpPr>
        <p:spPr>
          <a:xfrm rot="20618183">
            <a:off x="2303287" y="4816445"/>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400" b="1" dirty="0" smtClean="0">
                <a:solidFill>
                  <a:srgbClr val="FFFFFF"/>
                </a:solidFill>
              </a:rPr>
              <a:t>24.-</a:t>
            </a:r>
            <a:endParaRPr lang="de-CH" sz="1400" b="1" dirty="0">
              <a:solidFill>
                <a:srgbClr val="FFFFFF"/>
              </a:solidFill>
            </a:endParaRPr>
          </a:p>
        </p:txBody>
      </p:sp>
      <p:sp>
        <p:nvSpPr>
          <p:cNvPr id="21" name="Textfeld 20"/>
          <p:cNvSpPr txBox="1"/>
          <p:nvPr/>
        </p:nvSpPr>
        <p:spPr>
          <a:xfrm>
            <a:off x="3966288" y="2492896"/>
            <a:ext cx="4206112" cy="461665"/>
          </a:xfrm>
          <a:prstGeom prst="rect">
            <a:avLst/>
          </a:prstGeom>
          <a:noFill/>
        </p:spPr>
        <p:txBody>
          <a:bodyPr wrap="square" rtlCol="0">
            <a:spAutoFit/>
          </a:bodyPr>
          <a:lstStyle/>
          <a:p>
            <a:pPr marL="171450" indent="-171450">
              <a:buFont typeface="Wingdings" panose="05000000000000000000" pitchFamily="2" charset="2"/>
              <a:buChar char="ü"/>
            </a:pPr>
            <a:r>
              <a:rPr lang="de-CH" sz="1200" dirty="0" smtClean="0"/>
              <a:t>In jedem Duo Play und Triple Play mit dabei</a:t>
            </a:r>
          </a:p>
          <a:p>
            <a:pPr marL="171450" indent="-171450">
              <a:buFont typeface="Wingdings" panose="05000000000000000000" pitchFamily="2" charset="2"/>
              <a:buChar char="ü"/>
            </a:pPr>
            <a:r>
              <a:rPr lang="de-CH" sz="1200" dirty="0" smtClean="0"/>
              <a:t>Hier ist Musik drin!</a:t>
            </a:r>
            <a:endParaRPr lang="de-CH" sz="1200" dirty="0"/>
          </a:p>
        </p:txBody>
      </p:sp>
      <p:sp>
        <p:nvSpPr>
          <p:cNvPr id="22" name="Textfeld 21"/>
          <p:cNvSpPr txBox="1"/>
          <p:nvPr/>
        </p:nvSpPr>
        <p:spPr>
          <a:xfrm>
            <a:off x="3966288" y="3558207"/>
            <a:ext cx="4422136" cy="646331"/>
          </a:xfrm>
          <a:prstGeom prst="rect">
            <a:avLst/>
          </a:prstGeom>
          <a:noFill/>
        </p:spPr>
        <p:txBody>
          <a:bodyPr wrap="square" rtlCol="0">
            <a:spAutoFit/>
          </a:bodyPr>
          <a:lstStyle/>
          <a:p>
            <a:pPr marL="171450" indent="-171450">
              <a:buFont typeface="Wingdings" panose="05000000000000000000" pitchFamily="2" charset="2"/>
              <a:buChar char="ü"/>
            </a:pPr>
            <a:r>
              <a:rPr lang="de-CH" sz="1200" dirty="0" smtClean="0"/>
              <a:t>Der Fernsehspass für Jung und Alt </a:t>
            </a:r>
          </a:p>
          <a:p>
            <a:pPr marL="171450" indent="-171450">
              <a:buFont typeface="Wingdings" panose="05000000000000000000" pitchFamily="2" charset="2"/>
              <a:buChar char="ü"/>
            </a:pPr>
            <a:r>
              <a:rPr lang="de-CH" sz="1200" dirty="0" smtClean="0"/>
              <a:t>Kindersender, Dokumentationen und Spielfilme </a:t>
            </a:r>
          </a:p>
          <a:p>
            <a:pPr marL="171450" indent="-171450">
              <a:buFont typeface="Wingdings" panose="05000000000000000000" pitchFamily="2" charset="2"/>
              <a:buChar char="ü"/>
            </a:pPr>
            <a:r>
              <a:rPr lang="de-CH" sz="1200" dirty="0" smtClean="0"/>
              <a:t>der Extraklasse</a:t>
            </a:r>
            <a:endParaRPr lang="de-CH" sz="1200" dirty="0"/>
          </a:p>
        </p:txBody>
      </p:sp>
      <p:sp>
        <p:nvSpPr>
          <p:cNvPr id="23" name="Textfeld 22"/>
          <p:cNvSpPr txBox="1"/>
          <p:nvPr/>
        </p:nvSpPr>
        <p:spPr>
          <a:xfrm>
            <a:off x="3966288" y="4437112"/>
            <a:ext cx="4422136" cy="461665"/>
          </a:xfrm>
          <a:prstGeom prst="rect">
            <a:avLst/>
          </a:prstGeom>
          <a:noFill/>
        </p:spPr>
        <p:txBody>
          <a:bodyPr wrap="square" rtlCol="0">
            <a:spAutoFit/>
          </a:bodyPr>
          <a:lstStyle/>
          <a:p>
            <a:pPr marL="171450" indent="-171450">
              <a:buFont typeface="Wingdings" panose="05000000000000000000" pitchFamily="2" charset="2"/>
              <a:buChar char="ü"/>
            </a:pPr>
            <a:r>
              <a:rPr lang="de-CH" sz="1200" dirty="0" smtClean="0"/>
              <a:t>Das Paket für Sportbegeisterte</a:t>
            </a:r>
          </a:p>
          <a:p>
            <a:pPr marL="171450" indent="-171450">
              <a:buFont typeface="Wingdings" panose="05000000000000000000" pitchFamily="2" charset="2"/>
              <a:buChar char="ü"/>
            </a:pPr>
            <a:r>
              <a:rPr lang="de-CH" sz="1200" dirty="0" smtClean="0"/>
              <a:t>Die Sportwelt in seiner ganzen Vielfalt!</a:t>
            </a:r>
            <a:endParaRPr lang="de-CH" sz="1200" dirty="0"/>
          </a:p>
        </p:txBody>
      </p:sp>
      <p:sp>
        <p:nvSpPr>
          <p:cNvPr id="24" name="Textfeld 23"/>
          <p:cNvSpPr txBox="1"/>
          <p:nvPr/>
        </p:nvSpPr>
        <p:spPr>
          <a:xfrm>
            <a:off x="3966288" y="5301208"/>
            <a:ext cx="4422136" cy="276999"/>
          </a:xfrm>
          <a:prstGeom prst="rect">
            <a:avLst/>
          </a:prstGeom>
          <a:noFill/>
        </p:spPr>
        <p:txBody>
          <a:bodyPr wrap="square" rtlCol="0">
            <a:spAutoFit/>
          </a:bodyPr>
          <a:lstStyle/>
          <a:p>
            <a:pPr marL="171450" indent="-171450">
              <a:buFont typeface="Wingdings" panose="05000000000000000000" pitchFamily="2" charset="2"/>
              <a:buChar char="ü"/>
            </a:pPr>
            <a:r>
              <a:rPr lang="de-CH" sz="1200" dirty="0" smtClean="0"/>
              <a:t>Lustanregende Bilder für angenehme Stunden</a:t>
            </a:r>
            <a:endParaRPr lang="de-CH" sz="1200" dirty="0"/>
          </a:p>
        </p:txBody>
      </p:sp>
      <p:sp>
        <p:nvSpPr>
          <p:cNvPr id="25" name="Pfeil nach rechts 24"/>
          <p:cNvSpPr/>
          <p:nvPr/>
        </p:nvSpPr>
        <p:spPr>
          <a:xfrm rot="16200000">
            <a:off x="7588106" y="4601293"/>
            <a:ext cx="684078" cy="3795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6" name="Textfeld 25"/>
          <p:cNvSpPr txBox="1"/>
          <p:nvPr/>
        </p:nvSpPr>
        <p:spPr>
          <a:xfrm rot="16200000">
            <a:off x="7024918" y="3003340"/>
            <a:ext cx="1800200" cy="923330"/>
          </a:xfrm>
          <a:prstGeom prst="rect">
            <a:avLst/>
          </a:prstGeom>
          <a:noFill/>
        </p:spPr>
        <p:txBody>
          <a:bodyPr wrap="square" rtlCol="0">
            <a:spAutoFit/>
          </a:bodyPr>
          <a:lstStyle/>
          <a:p>
            <a:r>
              <a:rPr lang="de-CH" b="1" dirty="0" smtClean="0"/>
              <a:t>Unmittelbar nach GA erhältlich</a:t>
            </a:r>
            <a:endParaRPr lang="de-CH" b="1" dirty="0"/>
          </a:p>
        </p:txBody>
      </p:sp>
      <p:sp>
        <p:nvSpPr>
          <p:cNvPr id="31" name="Textplatzhalter 1"/>
          <p:cNvSpPr>
            <a:spLocks noGrp="1"/>
          </p:cNvSpPr>
          <p:nvPr>
            <p:ph type="body" sz="quarter" idx="25"/>
          </p:nvPr>
        </p:nvSpPr>
        <p:spPr/>
        <p:txBody>
          <a:bodyPr/>
          <a:lstStyle/>
          <a:p>
            <a:r>
              <a:rPr lang="de-CH" dirty="0" smtClean="0"/>
              <a:t>Grosse Senderumstellung</a:t>
            </a:r>
            <a:endParaRPr lang="de-CH" dirty="0"/>
          </a:p>
          <a:p>
            <a:endParaRPr lang="de-CH" dirty="0"/>
          </a:p>
        </p:txBody>
      </p:sp>
    </p:spTree>
    <p:extLst>
      <p:ext uri="{BB962C8B-B14F-4D97-AF65-F5344CB8AC3E}">
        <p14:creationId xmlns:p14="http://schemas.microsoft.com/office/powerpoint/2010/main" val="416376561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Textplatzhalter 29"/>
          <p:cNvSpPr>
            <a:spLocks noGrp="1"/>
          </p:cNvSpPr>
          <p:nvPr>
            <p:ph type="body" sz="quarter" idx="25"/>
          </p:nvPr>
        </p:nvSpPr>
        <p:spPr/>
        <p:txBody>
          <a:bodyPr/>
          <a:lstStyle/>
          <a:p>
            <a:r>
              <a:rPr lang="de-CH" dirty="0" smtClean="0"/>
              <a:t>Grosse Senderumstellung</a:t>
            </a:r>
            <a:endParaRPr lang="de-CH" dirty="0"/>
          </a:p>
          <a:p>
            <a:endParaRPr lang="de-CH" dirty="0"/>
          </a:p>
        </p:txBody>
      </p:sp>
      <p:sp>
        <p:nvSpPr>
          <p:cNvPr id="29" name="Textplatzhalter 28"/>
          <p:cNvSpPr>
            <a:spLocks noGrp="1"/>
          </p:cNvSpPr>
          <p:nvPr>
            <p:ph type="body" sz="quarter" idx="15"/>
          </p:nvPr>
        </p:nvSpPr>
        <p:spPr/>
        <p:txBody>
          <a:bodyPr/>
          <a:lstStyle/>
          <a:p>
            <a:r>
              <a:rPr lang="de-CH" dirty="0" smtClean="0"/>
              <a:t>4. Pay-TV</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23</a:t>
            </a:fld>
            <a:endParaRPr lang="de-CH" dirty="0">
              <a:solidFill>
                <a:srgbClr val="000000"/>
              </a:solidFill>
            </a:endParaRPr>
          </a:p>
        </p:txBody>
      </p:sp>
      <p:sp>
        <p:nvSpPr>
          <p:cNvPr id="31" name="Textplatzhalter 30"/>
          <p:cNvSpPr>
            <a:spLocks noGrp="1"/>
          </p:cNvSpPr>
          <p:nvPr>
            <p:ph type="body" sz="quarter" idx="26"/>
          </p:nvPr>
        </p:nvSpPr>
        <p:spPr>
          <a:xfrm>
            <a:off x="395485" y="908050"/>
            <a:ext cx="8411797" cy="5949950"/>
          </a:xfrm>
        </p:spPr>
        <p:txBody>
          <a:bodyPr/>
          <a:lstStyle/>
          <a:p>
            <a:r>
              <a:rPr lang="de-CH" dirty="0" smtClean="0"/>
              <a:t> </a:t>
            </a:r>
            <a:endParaRPr lang="de-CH" dirty="0"/>
          </a:p>
        </p:txBody>
      </p:sp>
      <p:sp>
        <p:nvSpPr>
          <p:cNvPr id="8" name="Textfeld 7"/>
          <p:cNvSpPr txBox="1"/>
          <p:nvPr/>
        </p:nvSpPr>
        <p:spPr>
          <a:xfrm>
            <a:off x="526362" y="1009293"/>
            <a:ext cx="2376264" cy="400110"/>
          </a:xfrm>
          <a:prstGeom prst="rect">
            <a:avLst/>
          </a:prstGeom>
          <a:noFill/>
          <a:ln>
            <a:solidFill>
              <a:srgbClr val="000000"/>
            </a:solidFill>
            <a:prstDash val="sysDot"/>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2000" b="1" i="0" u="none" strike="noStrike" kern="0" cap="none" spc="0" normalizeH="0" baseline="0" noProof="0" dirty="0" smtClean="0">
                <a:ln>
                  <a:noFill/>
                </a:ln>
                <a:solidFill>
                  <a:srgbClr val="0070C0"/>
                </a:solidFill>
                <a:effectLst/>
                <a:uLnTx/>
                <a:uFillTx/>
              </a:rPr>
              <a:t>1. MUSIK + 3 für 2</a:t>
            </a:r>
          </a:p>
        </p:txBody>
      </p:sp>
      <p:sp>
        <p:nvSpPr>
          <p:cNvPr id="9" name="Textfeld 8"/>
          <p:cNvSpPr txBox="1"/>
          <p:nvPr/>
        </p:nvSpPr>
        <p:spPr>
          <a:xfrm>
            <a:off x="526362" y="2276872"/>
            <a:ext cx="2880320" cy="400110"/>
          </a:xfrm>
          <a:prstGeom prst="rect">
            <a:avLst/>
          </a:prstGeom>
          <a:noFill/>
          <a:ln>
            <a:solidFill>
              <a:srgbClr val="000000"/>
            </a:solidFill>
            <a:prstDash val="sysDot"/>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2000" b="1" i="0" u="none" strike="noStrike" kern="0" cap="none" spc="0" normalizeH="0" baseline="0" noProof="0" dirty="0" smtClean="0">
                <a:ln>
                  <a:noFill/>
                </a:ln>
                <a:solidFill>
                  <a:srgbClr val="00B050"/>
                </a:solidFill>
                <a:effectLst/>
                <a:uLnTx/>
                <a:uFillTx/>
              </a:rPr>
              <a:t>2. MUSIK </a:t>
            </a:r>
            <a:r>
              <a:rPr kumimoji="0" lang="de-CH" sz="2000" b="1" i="0" u="sng" strike="noStrike" kern="0" cap="none" spc="0" normalizeH="0" baseline="0" noProof="0" dirty="0" smtClean="0">
                <a:ln>
                  <a:noFill/>
                </a:ln>
                <a:solidFill>
                  <a:srgbClr val="00B050"/>
                </a:solidFill>
                <a:effectLst/>
                <a:uLnTx/>
                <a:uFillTx/>
              </a:rPr>
              <a:t>ohne</a:t>
            </a:r>
            <a:r>
              <a:rPr kumimoji="0" lang="de-CH" sz="2000" b="1" i="0" u="none" strike="noStrike" kern="0" cap="none" spc="0" normalizeH="0" baseline="0" noProof="0" dirty="0" smtClean="0">
                <a:ln>
                  <a:noFill/>
                </a:ln>
                <a:solidFill>
                  <a:srgbClr val="00B050"/>
                </a:solidFill>
                <a:effectLst/>
                <a:uLnTx/>
                <a:uFillTx/>
              </a:rPr>
              <a:t> 3 für 2</a:t>
            </a:r>
          </a:p>
        </p:txBody>
      </p:sp>
      <p:sp>
        <p:nvSpPr>
          <p:cNvPr id="10" name="Textfeld 9"/>
          <p:cNvSpPr txBox="1"/>
          <p:nvPr/>
        </p:nvSpPr>
        <p:spPr>
          <a:xfrm>
            <a:off x="526362" y="3720922"/>
            <a:ext cx="5832648" cy="400110"/>
          </a:xfrm>
          <a:prstGeom prst="rect">
            <a:avLst/>
          </a:prstGeom>
          <a:noFill/>
          <a:ln>
            <a:solidFill>
              <a:srgbClr val="000000"/>
            </a:solidFill>
            <a:prstDash val="sysDot"/>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2000" b="1" i="0" u="none" strike="noStrike" kern="0" cap="none" spc="0" normalizeH="0" baseline="0" noProof="0" dirty="0" smtClean="0">
                <a:ln>
                  <a:noFill/>
                </a:ln>
                <a:solidFill>
                  <a:srgbClr val="0070C0"/>
                </a:solidFill>
                <a:effectLst/>
                <a:uLnTx/>
                <a:uFillTx/>
              </a:rPr>
              <a:t>3. MUSIK + 3 für 2 + Erweitertes Grundangebot</a:t>
            </a:r>
          </a:p>
        </p:txBody>
      </p:sp>
      <p:sp>
        <p:nvSpPr>
          <p:cNvPr id="11" name="Textfeld 10"/>
          <p:cNvSpPr txBox="1"/>
          <p:nvPr/>
        </p:nvSpPr>
        <p:spPr>
          <a:xfrm>
            <a:off x="518300" y="5234118"/>
            <a:ext cx="6367724" cy="400110"/>
          </a:xfrm>
          <a:prstGeom prst="rect">
            <a:avLst/>
          </a:prstGeom>
          <a:noFill/>
          <a:ln>
            <a:solidFill>
              <a:srgbClr val="000000"/>
            </a:solidFill>
            <a:prstDash val="sysDot"/>
          </a:ln>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2000" b="1" i="0" u="none" strike="noStrike" kern="0" cap="none" spc="0" normalizeH="0" baseline="0" noProof="0" dirty="0" smtClean="0">
                <a:ln>
                  <a:noFill/>
                </a:ln>
                <a:solidFill>
                  <a:srgbClr val="00B050"/>
                </a:solidFill>
                <a:effectLst/>
                <a:uLnTx/>
                <a:uFillTx/>
              </a:rPr>
              <a:t>4. MUSIK </a:t>
            </a:r>
            <a:r>
              <a:rPr kumimoji="0" lang="de-CH" sz="2000" b="1" i="0" u="sng" strike="noStrike" kern="0" cap="none" spc="0" normalizeH="0" baseline="0" noProof="0" dirty="0" smtClean="0">
                <a:ln>
                  <a:noFill/>
                </a:ln>
                <a:solidFill>
                  <a:srgbClr val="00B050"/>
                </a:solidFill>
                <a:effectLst/>
                <a:uLnTx/>
                <a:uFillTx/>
              </a:rPr>
              <a:t>ohne</a:t>
            </a:r>
            <a:r>
              <a:rPr kumimoji="0" lang="de-CH" sz="2000" b="1" i="0" u="none" strike="noStrike" kern="0" cap="none" spc="0" normalizeH="0" baseline="0" noProof="0" dirty="0" smtClean="0">
                <a:ln>
                  <a:noFill/>
                </a:ln>
                <a:solidFill>
                  <a:srgbClr val="00B050"/>
                </a:solidFill>
                <a:effectLst/>
                <a:uLnTx/>
                <a:uFillTx/>
              </a:rPr>
              <a:t> 3 für 2 + Erweitertes Grundangebot</a:t>
            </a:r>
          </a:p>
        </p:txBody>
      </p:sp>
      <p:sp>
        <p:nvSpPr>
          <p:cNvPr id="12" name="Textfeld 11"/>
          <p:cNvSpPr txBox="1"/>
          <p:nvPr/>
        </p:nvSpPr>
        <p:spPr>
          <a:xfrm>
            <a:off x="6851343" y="1009293"/>
            <a:ext cx="1906889"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2000" b="1" i="0" u="none" strike="noStrike" kern="0" cap="none" spc="0" normalizeH="0" baseline="0" noProof="0" dirty="0" smtClean="0">
                <a:ln>
                  <a:noFill/>
                </a:ln>
                <a:solidFill>
                  <a:srgbClr val="FF0000"/>
                </a:solidFill>
                <a:effectLst/>
                <a:uLnTx/>
                <a:uFillTx/>
              </a:rPr>
              <a:t>EINFRIEREN!!</a:t>
            </a:r>
          </a:p>
        </p:txBody>
      </p:sp>
      <p:sp>
        <p:nvSpPr>
          <p:cNvPr id="13" name="Textfeld 12"/>
          <p:cNvSpPr txBox="1"/>
          <p:nvPr/>
        </p:nvSpPr>
        <p:spPr>
          <a:xfrm>
            <a:off x="6886024" y="2276872"/>
            <a:ext cx="1906889"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2000" b="1" i="0" u="none" strike="noStrike" kern="0" cap="none" spc="0" normalizeH="0" baseline="0" noProof="0" dirty="0" smtClean="0">
                <a:ln>
                  <a:noFill/>
                </a:ln>
                <a:solidFill>
                  <a:srgbClr val="FF0000"/>
                </a:solidFill>
                <a:effectLst/>
                <a:uLnTx/>
                <a:uFillTx/>
              </a:rPr>
              <a:t>MIGRIEREN!!</a:t>
            </a:r>
          </a:p>
        </p:txBody>
      </p:sp>
      <p:sp>
        <p:nvSpPr>
          <p:cNvPr id="14" name="Textfeld 13"/>
          <p:cNvSpPr txBox="1"/>
          <p:nvPr/>
        </p:nvSpPr>
        <p:spPr>
          <a:xfrm>
            <a:off x="6886024" y="3717032"/>
            <a:ext cx="1906889"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2000" b="1" i="0" u="none" strike="noStrike" kern="0" cap="none" spc="0" normalizeH="0" baseline="0" noProof="0" dirty="0" smtClean="0">
                <a:ln>
                  <a:noFill/>
                </a:ln>
                <a:solidFill>
                  <a:srgbClr val="FF0000"/>
                </a:solidFill>
                <a:effectLst/>
                <a:uLnTx/>
                <a:uFillTx/>
              </a:rPr>
              <a:t>EINFRIEREN!!</a:t>
            </a:r>
          </a:p>
        </p:txBody>
      </p:sp>
      <p:sp>
        <p:nvSpPr>
          <p:cNvPr id="15" name="Textfeld 14"/>
          <p:cNvSpPr txBox="1"/>
          <p:nvPr/>
        </p:nvSpPr>
        <p:spPr>
          <a:xfrm>
            <a:off x="6900393" y="5230592"/>
            <a:ext cx="1906889" cy="400110"/>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2000" b="1" i="0" u="none" strike="noStrike" kern="0" cap="none" spc="0" normalizeH="0" baseline="0" noProof="0" dirty="0" smtClean="0">
                <a:ln>
                  <a:noFill/>
                </a:ln>
                <a:solidFill>
                  <a:srgbClr val="FF0000"/>
                </a:solidFill>
                <a:effectLst/>
                <a:uLnTx/>
                <a:uFillTx/>
              </a:rPr>
              <a:t>MIGRIEREN!!</a:t>
            </a:r>
          </a:p>
        </p:txBody>
      </p:sp>
      <p:sp>
        <p:nvSpPr>
          <p:cNvPr id="16" name="Rechteck 15"/>
          <p:cNvSpPr/>
          <p:nvPr/>
        </p:nvSpPr>
        <p:spPr>
          <a:xfrm>
            <a:off x="526362" y="1513349"/>
            <a:ext cx="4896544" cy="720080"/>
          </a:xfrm>
          <a:prstGeom prst="rect">
            <a:avLst/>
          </a:prstGeom>
          <a:solidFill>
            <a:srgbClr val="FFFF00"/>
          </a:solidFill>
          <a:ln w="25400"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1200" b="1" i="0" u="none" strike="noStrike" kern="0" cap="none" spc="0" normalizeH="0" baseline="0" noProof="0" dirty="0" smtClean="0">
                <a:ln>
                  <a:noFill/>
                </a:ln>
                <a:solidFill>
                  <a:srgbClr val="000000"/>
                </a:solidFill>
                <a:effectLst/>
                <a:uLnTx/>
                <a:uFillTx/>
                <a:latin typeface="Arial"/>
              </a:rPr>
              <a:t>Auswirkungen Kunde:</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Sender bleiben gleich</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HD ersetzt SD (Jukebox &amp; RCK TV)</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Preis bleibt gleich</a:t>
            </a:r>
          </a:p>
        </p:txBody>
      </p:sp>
      <p:sp>
        <p:nvSpPr>
          <p:cNvPr id="17" name="Rechteck 16"/>
          <p:cNvSpPr/>
          <p:nvPr/>
        </p:nvSpPr>
        <p:spPr>
          <a:xfrm>
            <a:off x="526362" y="2708920"/>
            <a:ext cx="4896544" cy="936104"/>
          </a:xfrm>
          <a:prstGeom prst="rect">
            <a:avLst/>
          </a:prstGeom>
          <a:solidFill>
            <a:srgbClr val="FFFF00"/>
          </a:solidFill>
          <a:ln w="25400"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1200" b="1" i="0" u="none" strike="noStrike" kern="0" cap="none" spc="0" normalizeH="0" baseline="0" noProof="0" dirty="0" smtClean="0">
                <a:ln>
                  <a:noFill/>
                </a:ln>
                <a:solidFill>
                  <a:srgbClr val="000000"/>
                </a:solidFill>
                <a:effectLst/>
                <a:uLnTx/>
                <a:uFillTx/>
                <a:latin typeface="Arial"/>
              </a:rPr>
              <a:t>Auswirkungen Kunde:</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Neue Musiksender: </a:t>
            </a:r>
            <a:r>
              <a:rPr kumimoji="0" lang="de-CH" sz="1200" b="1" i="0" u="none" strike="noStrike" kern="0" cap="none" spc="0" normalizeH="0" baseline="0" noProof="0" dirty="0" err="1" smtClean="0">
                <a:ln>
                  <a:noFill/>
                </a:ln>
                <a:solidFill>
                  <a:srgbClr val="000000"/>
                </a:solidFill>
                <a:effectLst/>
                <a:uLnTx/>
                <a:uFillTx/>
                <a:latin typeface="Arial"/>
              </a:rPr>
              <a:t>Classica</a:t>
            </a:r>
            <a:r>
              <a:rPr kumimoji="0" lang="de-CH" sz="1200" b="1" i="0" u="none" strike="noStrike" kern="0" cap="none" spc="0" normalizeH="0" baseline="0" noProof="0" dirty="0" smtClean="0">
                <a:ln>
                  <a:noFill/>
                </a:ln>
                <a:solidFill>
                  <a:srgbClr val="000000"/>
                </a:solidFill>
                <a:effectLst/>
                <a:uLnTx/>
                <a:uFillTx/>
                <a:latin typeface="Arial"/>
              </a:rPr>
              <a:t>, i-</a:t>
            </a:r>
            <a:r>
              <a:rPr kumimoji="0" lang="de-CH" sz="1200" b="1" i="0" u="none" strike="noStrike" kern="0" cap="none" spc="0" normalizeH="0" baseline="0" noProof="0" dirty="0" err="1" smtClean="0">
                <a:ln>
                  <a:noFill/>
                </a:ln>
                <a:solidFill>
                  <a:srgbClr val="000000"/>
                </a:solidFill>
                <a:effectLst/>
                <a:uLnTx/>
                <a:uFillTx/>
                <a:latin typeface="Arial"/>
              </a:rPr>
              <a:t>concerts</a:t>
            </a:r>
            <a:r>
              <a:rPr kumimoji="0" lang="de-CH" sz="1200" b="1" i="0" u="none" strike="noStrike" kern="0" cap="none" spc="0" normalizeH="0" baseline="0" noProof="0" dirty="0" smtClean="0">
                <a:ln>
                  <a:noFill/>
                </a:ln>
                <a:solidFill>
                  <a:srgbClr val="000000"/>
                </a:solidFill>
                <a:effectLst/>
                <a:uLnTx/>
                <a:uFillTx/>
                <a:latin typeface="Arial"/>
              </a:rPr>
              <a:t>, </a:t>
            </a:r>
            <a:r>
              <a:rPr kumimoji="0" lang="de-CH" sz="1200" b="1" i="1" u="none" strike="noStrike" kern="0" cap="none" spc="0" normalizeH="0" baseline="0" noProof="0" dirty="0" smtClean="0">
                <a:ln>
                  <a:noFill/>
                </a:ln>
                <a:solidFill>
                  <a:srgbClr val="000000"/>
                </a:solidFill>
                <a:effectLst/>
                <a:uLnTx/>
                <a:uFillTx/>
                <a:latin typeface="Arial"/>
              </a:rPr>
              <a:t>(MTV Live HD)</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1" u="none" strike="noStrike" kern="0" cap="none" spc="0" normalizeH="0" baseline="0" noProof="0" dirty="0" smtClean="0">
                <a:ln>
                  <a:noFill/>
                </a:ln>
                <a:solidFill>
                  <a:srgbClr val="000000"/>
                </a:solidFill>
                <a:effectLst/>
                <a:uLnTx/>
                <a:uFillTx/>
                <a:latin typeface="Arial"/>
              </a:rPr>
              <a:t>Wegfall Musiksender: </a:t>
            </a:r>
            <a:r>
              <a:rPr kumimoji="0" lang="de-CH" sz="1200" b="0" i="1" u="none" strike="noStrike" kern="0" cap="none" spc="0" normalizeH="0" baseline="0" noProof="0" dirty="0" err="1" smtClean="0">
                <a:ln>
                  <a:noFill/>
                </a:ln>
                <a:solidFill>
                  <a:srgbClr val="000000"/>
                </a:solidFill>
                <a:effectLst/>
                <a:uLnTx/>
                <a:uFillTx/>
                <a:latin typeface="Arial"/>
              </a:rPr>
              <a:t>Mezzo</a:t>
            </a:r>
            <a:r>
              <a:rPr kumimoji="0" lang="de-CH" sz="1200" b="0" i="1" u="none" strike="noStrike" kern="0" cap="none" spc="0" normalizeH="0" baseline="0" noProof="0" dirty="0" smtClean="0">
                <a:ln>
                  <a:noFill/>
                </a:ln>
                <a:solidFill>
                  <a:srgbClr val="000000"/>
                </a:solidFill>
                <a:effectLst/>
                <a:uLnTx/>
                <a:uFillTx/>
                <a:latin typeface="Arial"/>
              </a:rPr>
              <a:t>, Video Italia</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Alle zusätzlichen Sender aus BASIS+ </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Neuer, tieferer Preis</a:t>
            </a:r>
          </a:p>
        </p:txBody>
      </p:sp>
      <p:sp>
        <p:nvSpPr>
          <p:cNvPr id="18" name="Rechteck 17"/>
          <p:cNvSpPr/>
          <p:nvPr/>
        </p:nvSpPr>
        <p:spPr>
          <a:xfrm>
            <a:off x="553420" y="4193040"/>
            <a:ext cx="4896544" cy="963124"/>
          </a:xfrm>
          <a:prstGeom prst="rect">
            <a:avLst/>
          </a:prstGeom>
          <a:solidFill>
            <a:srgbClr val="FFFF00"/>
          </a:solidFill>
          <a:ln w="25400"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1200" b="1" i="0" u="none" strike="noStrike" kern="0" cap="none" spc="0" normalizeH="0" baseline="0" noProof="0" dirty="0" smtClean="0">
                <a:ln>
                  <a:noFill/>
                </a:ln>
                <a:solidFill>
                  <a:srgbClr val="000000"/>
                </a:solidFill>
                <a:effectLst/>
                <a:uLnTx/>
                <a:uFillTx/>
                <a:latin typeface="Arial"/>
              </a:rPr>
              <a:t>Auswirkungen Kunde:</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Neue Musiksender: </a:t>
            </a:r>
            <a:r>
              <a:rPr kumimoji="0" lang="de-CH" sz="1200" b="1" i="0" u="none" strike="noStrike" kern="0" cap="none" spc="0" normalizeH="0" baseline="0" noProof="0" dirty="0" err="1" smtClean="0">
                <a:ln>
                  <a:noFill/>
                </a:ln>
                <a:solidFill>
                  <a:srgbClr val="000000"/>
                </a:solidFill>
                <a:effectLst/>
                <a:uLnTx/>
                <a:uFillTx/>
                <a:latin typeface="Arial"/>
              </a:rPr>
              <a:t>Classica</a:t>
            </a:r>
            <a:r>
              <a:rPr kumimoji="0" lang="de-CH" sz="1200" b="1" i="0" u="none" strike="noStrike" kern="0" cap="none" spc="0" normalizeH="0" baseline="0" noProof="0" dirty="0" smtClean="0">
                <a:ln>
                  <a:noFill/>
                </a:ln>
                <a:solidFill>
                  <a:srgbClr val="000000"/>
                </a:solidFill>
                <a:effectLst/>
                <a:uLnTx/>
                <a:uFillTx/>
                <a:latin typeface="Arial"/>
              </a:rPr>
              <a:t>, i-</a:t>
            </a:r>
            <a:r>
              <a:rPr kumimoji="0" lang="de-CH" sz="1200" b="1" i="0" u="none" strike="noStrike" kern="0" cap="none" spc="0" normalizeH="0" baseline="0" noProof="0" dirty="0" err="1" smtClean="0">
                <a:ln>
                  <a:noFill/>
                </a:ln>
                <a:solidFill>
                  <a:srgbClr val="000000"/>
                </a:solidFill>
                <a:effectLst/>
                <a:uLnTx/>
                <a:uFillTx/>
                <a:latin typeface="Arial"/>
              </a:rPr>
              <a:t>concerts</a:t>
            </a:r>
            <a:r>
              <a:rPr kumimoji="0" lang="de-CH" sz="1200" b="1" i="0" u="none" strike="noStrike" kern="0" cap="none" spc="0" normalizeH="0" baseline="0" noProof="0" dirty="0" smtClean="0">
                <a:ln>
                  <a:noFill/>
                </a:ln>
                <a:solidFill>
                  <a:srgbClr val="000000"/>
                </a:solidFill>
                <a:effectLst/>
                <a:uLnTx/>
                <a:uFillTx/>
                <a:latin typeface="Arial"/>
              </a:rPr>
              <a:t>, </a:t>
            </a:r>
            <a:r>
              <a:rPr kumimoji="0" lang="de-CH" sz="1200" b="1" i="1" u="none" strike="noStrike" kern="0" cap="none" spc="0" normalizeH="0" baseline="0" noProof="0" dirty="0" smtClean="0">
                <a:ln>
                  <a:noFill/>
                </a:ln>
                <a:solidFill>
                  <a:srgbClr val="000000"/>
                </a:solidFill>
                <a:effectLst/>
                <a:uLnTx/>
                <a:uFillTx/>
                <a:latin typeface="Arial"/>
              </a:rPr>
              <a:t>(MTV Live HD)</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Alle zusätzlichen Sender aus BASIS+</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HD ersetzt SD</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Preis bleibt gleich</a:t>
            </a:r>
          </a:p>
        </p:txBody>
      </p:sp>
      <p:sp>
        <p:nvSpPr>
          <p:cNvPr id="19" name="Rechteck 18"/>
          <p:cNvSpPr/>
          <p:nvPr/>
        </p:nvSpPr>
        <p:spPr>
          <a:xfrm>
            <a:off x="553420" y="5706236"/>
            <a:ext cx="4896544" cy="963124"/>
          </a:xfrm>
          <a:prstGeom prst="rect">
            <a:avLst/>
          </a:prstGeom>
          <a:solidFill>
            <a:srgbClr val="FFFF00"/>
          </a:solidFill>
          <a:ln w="25400" cap="flat" cmpd="sng" algn="ctr">
            <a:solidFill>
              <a:srgbClr val="FF0000"/>
            </a:solid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de-CH" sz="1200" b="1" i="0" u="none" strike="noStrike" kern="0" cap="none" spc="0" normalizeH="0" baseline="0" noProof="0" dirty="0" smtClean="0">
                <a:ln>
                  <a:noFill/>
                </a:ln>
                <a:solidFill>
                  <a:srgbClr val="000000"/>
                </a:solidFill>
                <a:effectLst/>
                <a:uLnTx/>
                <a:uFillTx/>
                <a:latin typeface="Arial"/>
              </a:rPr>
              <a:t>Auswirkungen Kunde:</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Neue Musiksender: </a:t>
            </a:r>
            <a:r>
              <a:rPr kumimoji="0" lang="de-CH" sz="1200" b="1" i="0" u="none" strike="noStrike" kern="0" cap="none" spc="0" normalizeH="0" baseline="0" noProof="0" dirty="0" err="1" smtClean="0">
                <a:ln>
                  <a:noFill/>
                </a:ln>
                <a:solidFill>
                  <a:srgbClr val="000000"/>
                </a:solidFill>
                <a:effectLst/>
                <a:uLnTx/>
                <a:uFillTx/>
                <a:latin typeface="Arial"/>
              </a:rPr>
              <a:t>Classica</a:t>
            </a:r>
            <a:r>
              <a:rPr kumimoji="0" lang="de-CH" sz="1200" b="1" i="0" u="none" strike="noStrike" kern="0" cap="none" spc="0" normalizeH="0" baseline="0" noProof="0" dirty="0" smtClean="0">
                <a:ln>
                  <a:noFill/>
                </a:ln>
                <a:solidFill>
                  <a:srgbClr val="000000"/>
                </a:solidFill>
                <a:effectLst/>
                <a:uLnTx/>
                <a:uFillTx/>
                <a:latin typeface="Arial"/>
              </a:rPr>
              <a:t>, i-</a:t>
            </a:r>
            <a:r>
              <a:rPr kumimoji="0" lang="de-CH" sz="1200" b="1" i="0" u="none" strike="noStrike" kern="0" cap="none" spc="0" normalizeH="0" baseline="0" noProof="0" dirty="0" err="1" smtClean="0">
                <a:ln>
                  <a:noFill/>
                </a:ln>
                <a:solidFill>
                  <a:srgbClr val="000000"/>
                </a:solidFill>
                <a:effectLst/>
                <a:uLnTx/>
                <a:uFillTx/>
                <a:latin typeface="Arial"/>
              </a:rPr>
              <a:t>concerts</a:t>
            </a:r>
            <a:r>
              <a:rPr kumimoji="0" lang="de-CH" sz="1200" b="1" i="0" u="none" strike="noStrike" kern="0" cap="none" spc="0" normalizeH="0" baseline="0" noProof="0" dirty="0" smtClean="0">
                <a:ln>
                  <a:noFill/>
                </a:ln>
                <a:solidFill>
                  <a:srgbClr val="000000"/>
                </a:solidFill>
                <a:effectLst/>
                <a:uLnTx/>
                <a:uFillTx/>
                <a:latin typeface="Arial"/>
              </a:rPr>
              <a:t>, </a:t>
            </a:r>
            <a:r>
              <a:rPr kumimoji="0" lang="de-CH" sz="1200" b="1" i="1" u="none" strike="noStrike" kern="0" cap="none" spc="0" normalizeH="0" baseline="0" noProof="0" dirty="0" smtClean="0">
                <a:ln>
                  <a:noFill/>
                </a:ln>
                <a:solidFill>
                  <a:srgbClr val="000000"/>
                </a:solidFill>
                <a:effectLst/>
                <a:uLnTx/>
                <a:uFillTx/>
                <a:latin typeface="Arial"/>
              </a:rPr>
              <a:t>(MTV Live HD)</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1" u="none" strike="noStrike" kern="0" cap="none" spc="0" normalizeH="0" baseline="0" noProof="0" dirty="0" smtClean="0">
                <a:ln>
                  <a:noFill/>
                </a:ln>
                <a:solidFill>
                  <a:srgbClr val="000000"/>
                </a:solidFill>
                <a:effectLst/>
                <a:uLnTx/>
                <a:uFillTx/>
                <a:latin typeface="Arial"/>
              </a:rPr>
              <a:t>Wegfall Musiksender: </a:t>
            </a:r>
            <a:r>
              <a:rPr kumimoji="0" lang="de-CH" sz="1200" b="0" i="1" u="none" strike="noStrike" kern="0" cap="none" spc="0" normalizeH="0" baseline="0" noProof="0" dirty="0" err="1" smtClean="0">
                <a:ln>
                  <a:noFill/>
                </a:ln>
                <a:solidFill>
                  <a:srgbClr val="000000"/>
                </a:solidFill>
                <a:effectLst/>
                <a:uLnTx/>
                <a:uFillTx/>
                <a:latin typeface="Arial"/>
              </a:rPr>
              <a:t>Mezzo</a:t>
            </a:r>
            <a:r>
              <a:rPr kumimoji="0" lang="de-CH" sz="1200" b="0" i="1" u="none" strike="noStrike" kern="0" cap="none" spc="0" normalizeH="0" baseline="0" noProof="0" dirty="0" smtClean="0">
                <a:ln>
                  <a:noFill/>
                </a:ln>
                <a:solidFill>
                  <a:srgbClr val="000000"/>
                </a:solidFill>
                <a:effectLst/>
                <a:uLnTx/>
                <a:uFillTx/>
                <a:latin typeface="Arial"/>
              </a:rPr>
              <a:t>, Video Italia</a:t>
            </a:r>
            <a:endParaRPr kumimoji="0" lang="de-CH" sz="1200" b="1" i="1" u="none" strike="noStrike" kern="0" cap="none" spc="0" normalizeH="0" baseline="0" noProof="0" dirty="0" smtClean="0">
              <a:ln>
                <a:noFill/>
              </a:ln>
              <a:solidFill>
                <a:srgbClr val="000000"/>
              </a:solidFill>
              <a:effectLst/>
              <a:uLnTx/>
              <a:uFillTx/>
              <a:latin typeface="Arial"/>
            </a:endParaRP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Alle zusätzlichen Sender aus BASIS+</a:t>
            </a:r>
          </a:p>
          <a:p>
            <a:pPr marL="171450" marR="0" lvl="0" indent="-171450" defTabSz="914400" eaLnBrk="1" fontAlgn="auto" latinLnBrk="0" hangingPunct="1">
              <a:lnSpc>
                <a:spcPct val="100000"/>
              </a:lnSpc>
              <a:spcBef>
                <a:spcPts val="0"/>
              </a:spcBef>
              <a:spcAft>
                <a:spcPts val="0"/>
              </a:spcAft>
              <a:buClrTx/>
              <a:buSzTx/>
              <a:buFont typeface="Wingdings" panose="05000000000000000000" pitchFamily="2" charset="2"/>
              <a:buChar char="ü"/>
              <a:tabLst/>
              <a:defRPr/>
            </a:pPr>
            <a:r>
              <a:rPr kumimoji="0" lang="de-CH" sz="1200" b="0" i="0" u="none" strike="noStrike" kern="0" cap="none" spc="0" normalizeH="0" baseline="0" noProof="0" dirty="0" smtClean="0">
                <a:ln>
                  <a:noFill/>
                </a:ln>
                <a:solidFill>
                  <a:srgbClr val="000000"/>
                </a:solidFill>
                <a:effectLst/>
                <a:uLnTx/>
                <a:uFillTx/>
                <a:latin typeface="Arial"/>
              </a:rPr>
              <a:t>Neuer, tieferer Preis</a:t>
            </a:r>
          </a:p>
        </p:txBody>
      </p:sp>
      <p:sp>
        <p:nvSpPr>
          <p:cNvPr id="20" name="Ellipse 19"/>
          <p:cNvSpPr/>
          <p:nvPr/>
        </p:nvSpPr>
        <p:spPr>
          <a:xfrm rot="881279">
            <a:off x="4941173" y="2458640"/>
            <a:ext cx="749300" cy="736600"/>
          </a:xfrm>
          <a:prstGeom prst="ellipse">
            <a:avLst/>
          </a:prstGeom>
          <a:solidFill>
            <a:srgbClr val="FF0000"/>
          </a:solidFill>
          <a:ln w="25400" cap="flat" cmpd="sng" algn="ctr">
            <a:solidFill>
              <a:srgbClr val="FFC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CH" sz="1400" b="1" i="0" u="none" strike="noStrike" kern="0" cap="none" spc="0" normalizeH="0" baseline="0" noProof="0" dirty="0" smtClean="0">
                <a:ln>
                  <a:noFill/>
                </a:ln>
                <a:solidFill>
                  <a:srgbClr val="FFFFFF"/>
                </a:solidFill>
                <a:effectLst/>
                <a:uLnTx/>
                <a:uFillTx/>
                <a:latin typeface="Arial"/>
              </a:rPr>
              <a:t>- 1.-</a:t>
            </a:r>
            <a:endParaRPr kumimoji="0" lang="de-CH" sz="1400" b="1" i="0" u="none" strike="noStrike" kern="0" cap="none" spc="0" normalizeH="0" baseline="0" noProof="0" dirty="0">
              <a:ln>
                <a:noFill/>
              </a:ln>
              <a:solidFill>
                <a:srgbClr val="FFFFFF"/>
              </a:solidFill>
              <a:effectLst/>
              <a:uLnTx/>
              <a:uFillTx/>
              <a:latin typeface="Arial"/>
            </a:endParaRPr>
          </a:p>
        </p:txBody>
      </p:sp>
      <p:sp>
        <p:nvSpPr>
          <p:cNvPr id="21" name="Ellipse 20"/>
          <p:cNvSpPr/>
          <p:nvPr/>
        </p:nvSpPr>
        <p:spPr>
          <a:xfrm rot="881279">
            <a:off x="4930082" y="5600191"/>
            <a:ext cx="749300" cy="736600"/>
          </a:xfrm>
          <a:prstGeom prst="ellipse">
            <a:avLst/>
          </a:prstGeom>
          <a:solidFill>
            <a:srgbClr val="FF0000"/>
          </a:solidFill>
          <a:ln w="25400" cap="flat" cmpd="sng" algn="ctr">
            <a:solidFill>
              <a:srgbClr val="FFC000"/>
            </a:solidFill>
            <a:prstDash val="solid"/>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de-CH" sz="1400" b="1" i="0" u="none" strike="noStrike" kern="0" cap="none" spc="0" normalizeH="0" baseline="0" noProof="0" dirty="0" smtClean="0">
                <a:ln>
                  <a:noFill/>
                </a:ln>
                <a:solidFill>
                  <a:srgbClr val="FFFFFF"/>
                </a:solidFill>
                <a:effectLst/>
                <a:uLnTx/>
                <a:uFillTx/>
                <a:latin typeface="Arial"/>
              </a:rPr>
              <a:t>- 6.-</a:t>
            </a:r>
            <a:endParaRPr kumimoji="0" lang="de-CH" sz="1400" b="1" i="0" u="none" strike="noStrike" kern="0" cap="none" spc="0" normalizeH="0" baseline="0" noProof="0" dirty="0">
              <a:ln>
                <a:noFill/>
              </a:ln>
              <a:solidFill>
                <a:srgbClr val="FFFFFF"/>
              </a:solidFill>
              <a:effectLst/>
              <a:uLnTx/>
              <a:uFillTx/>
              <a:latin typeface="Arial"/>
            </a:endParaRPr>
          </a:p>
        </p:txBody>
      </p:sp>
      <p:sp>
        <p:nvSpPr>
          <p:cNvPr id="22" name="Rechteck 21"/>
          <p:cNvSpPr/>
          <p:nvPr/>
        </p:nvSpPr>
        <p:spPr>
          <a:xfrm>
            <a:off x="5639859" y="1715958"/>
            <a:ext cx="1211484" cy="331475"/>
          </a:xfrm>
          <a:prstGeom prst="rect">
            <a:avLst/>
          </a:prstGeom>
          <a:noFill/>
          <a:ln w="25400" cap="flat" cmpd="sng" algn="ctr">
            <a:solidFill>
              <a:srgbClr val="00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CH" sz="1400" b="1" kern="0" dirty="0" smtClean="0">
                <a:solidFill>
                  <a:srgbClr val="000000"/>
                </a:solidFill>
                <a:latin typeface="Arial"/>
              </a:rPr>
              <a:t>645</a:t>
            </a:r>
            <a:endParaRPr kumimoji="0" lang="de-CH" sz="1400" b="1" i="0" u="none" strike="noStrike" kern="0" cap="none" spc="0" normalizeH="0" baseline="0" noProof="0" dirty="0" smtClean="0">
              <a:ln>
                <a:noFill/>
              </a:ln>
              <a:solidFill>
                <a:srgbClr val="000000"/>
              </a:solidFill>
              <a:effectLst/>
              <a:uLnTx/>
              <a:uFillTx/>
              <a:latin typeface="Arial"/>
            </a:endParaRPr>
          </a:p>
        </p:txBody>
      </p:sp>
      <p:sp>
        <p:nvSpPr>
          <p:cNvPr id="24" name="Rechteck 23"/>
          <p:cNvSpPr/>
          <p:nvPr/>
        </p:nvSpPr>
        <p:spPr>
          <a:xfrm>
            <a:off x="5681336" y="3012887"/>
            <a:ext cx="1211484" cy="331475"/>
          </a:xfrm>
          <a:prstGeom prst="rect">
            <a:avLst/>
          </a:prstGeom>
          <a:noFill/>
          <a:ln w="25400" cap="flat" cmpd="sng" algn="ctr">
            <a:solidFill>
              <a:srgbClr val="00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CH" sz="1400" b="1" kern="0" dirty="0" smtClean="0">
                <a:solidFill>
                  <a:srgbClr val="000000"/>
                </a:solidFill>
                <a:latin typeface="Arial"/>
              </a:rPr>
              <a:t>185</a:t>
            </a:r>
            <a:endParaRPr kumimoji="0" lang="de-CH" sz="1400" b="1" i="0" u="none" strike="noStrike" kern="0" cap="none" spc="0" normalizeH="0" baseline="0" noProof="0" dirty="0" smtClean="0">
              <a:ln>
                <a:noFill/>
              </a:ln>
              <a:solidFill>
                <a:srgbClr val="000000"/>
              </a:solidFill>
              <a:effectLst/>
              <a:uLnTx/>
              <a:uFillTx/>
              <a:latin typeface="Arial"/>
            </a:endParaRPr>
          </a:p>
        </p:txBody>
      </p:sp>
      <p:sp>
        <p:nvSpPr>
          <p:cNvPr id="27" name="Rechteck 26"/>
          <p:cNvSpPr/>
          <p:nvPr/>
        </p:nvSpPr>
        <p:spPr>
          <a:xfrm>
            <a:off x="5781639" y="5972232"/>
            <a:ext cx="1211484" cy="331475"/>
          </a:xfrm>
          <a:prstGeom prst="rect">
            <a:avLst/>
          </a:prstGeom>
          <a:noFill/>
          <a:ln w="25400" cap="flat" cmpd="sng" algn="ctr">
            <a:solidFill>
              <a:srgbClr val="00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CH" sz="1400" b="1" kern="0" dirty="0" smtClean="0">
                <a:solidFill>
                  <a:srgbClr val="000000"/>
                </a:solidFill>
                <a:latin typeface="Arial"/>
              </a:rPr>
              <a:t>369</a:t>
            </a:r>
            <a:endParaRPr kumimoji="0" lang="de-CH" sz="1400" b="1" i="0" u="none" strike="noStrike" kern="0" cap="none" spc="0" normalizeH="0" baseline="0" noProof="0" dirty="0" smtClean="0">
              <a:ln>
                <a:noFill/>
              </a:ln>
              <a:solidFill>
                <a:srgbClr val="000000"/>
              </a:solidFill>
              <a:effectLst/>
              <a:uLnTx/>
              <a:uFillTx/>
              <a:latin typeface="Arial"/>
            </a:endParaRPr>
          </a:p>
        </p:txBody>
      </p:sp>
      <p:sp>
        <p:nvSpPr>
          <p:cNvPr id="32" name="Rechteck 31"/>
          <p:cNvSpPr/>
          <p:nvPr/>
        </p:nvSpPr>
        <p:spPr>
          <a:xfrm>
            <a:off x="5735297" y="4497015"/>
            <a:ext cx="1211484" cy="331475"/>
          </a:xfrm>
          <a:prstGeom prst="rect">
            <a:avLst/>
          </a:prstGeom>
          <a:noFill/>
          <a:ln w="25400" cap="flat" cmpd="sng" algn="ctr">
            <a:solidFill>
              <a:srgbClr val="000000"/>
            </a:solidFill>
            <a:prstDash val="sysDash"/>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de-CH" sz="1400" b="1" kern="0" dirty="0" smtClean="0">
                <a:solidFill>
                  <a:srgbClr val="000000"/>
                </a:solidFill>
                <a:latin typeface="Arial"/>
              </a:rPr>
              <a:t>685</a:t>
            </a:r>
            <a:endParaRPr kumimoji="0" lang="de-CH" sz="1400" b="1" i="0" u="none" strike="noStrike" kern="0" cap="none" spc="0" normalizeH="0" baseline="0" noProof="0" dirty="0" smtClean="0">
              <a:ln>
                <a:noFill/>
              </a:ln>
              <a:solidFill>
                <a:srgbClr val="000000"/>
              </a:solidFill>
              <a:effectLst/>
              <a:uLnTx/>
              <a:uFillTx/>
              <a:latin typeface="Arial"/>
            </a:endParaRPr>
          </a:p>
        </p:txBody>
      </p:sp>
      <p:sp>
        <p:nvSpPr>
          <p:cNvPr id="25" name="Rechteck 24"/>
          <p:cNvSpPr/>
          <p:nvPr/>
        </p:nvSpPr>
        <p:spPr>
          <a:xfrm rot="20529611">
            <a:off x="3274880" y="691427"/>
            <a:ext cx="2882272" cy="446006"/>
          </a:xfrm>
          <a:prstGeom prst="rect">
            <a:avLst/>
          </a:prstGeom>
          <a:no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600" dirty="0" smtClean="0">
                <a:solidFill>
                  <a:schemeClr val="tx1"/>
                </a:solidFill>
              </a:rPr>
              <a:t>Migrationsvorschlag MUSIK</a:t>
            </a:r>
            <a:endParaRPr lang="de-CH" sz="1600" dirty="0">
              <a:solidFill>
                <a:schemeClr val="tx1"/>
              </a:solidFill>
            </a:endParaRPr>
          </a:p>
        </p:txBody>
      </p:sp>
    </p:spTree>
    <p:extLst>
      <p:ext uri="{BB962C8B-B14F-4D97-AF65-F5344CB8AC3E}">
        <p14:creationId xmlns:p14="http://schemas.microsoft.com/office/powerpoint/2010/main" val="1975166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5"/>
          </p:nvPr>
        </p:nvSpPr>
        <p:spPr/>
        <p:txBody>
          <a:bodyPr/>
          <a:lstStyle/>
          <a:p>
            <a:r>
              <a:rPr lang="de-CH" dirty="0" smtClean="0"/>
              <a:t>4. Pay-TV</a:t>
            </a:r>
            <a:endParaRPr lang="de-CH" dirty="0"/>
          </a:p>
        </p:txBody>
      </p:sp>
      <p:sp>
        <p:nvSpPr>
          <p:cNvPr id="4" name="Textplatzhalter 3"/>
          <p:cNvSpPr>
            <a:spLocks noGrp="1"/>
          </p:cNvSpPr>
          <p:nvPr>
            <p:ph type="body" sz="quarter" idx="26"/>
          </p:nvPr>
        </p:nvSpPr>
        <p:spPr/>
        <p:txBody>
          <a:bodyPr/>
          <a:lstStyle/>
          <a:p>
            <a:r>
              <a:rPr lang="de-CH" dirty="0" smtClean="0"/>
              <a:t>«Thema Programmkosten in Migration miteinbeziehen»</a:t>
            </a:r>
            <a:endParaRPr lang="de-CH" dirty="0"/>
          </a:p>
        </p:txBody>
      </p:sp>
      <p:sp>
        <p:nvSpPr>
          <p:cNvPr id="5" name="Textplatzhalter 4"/>
          <p:cNvSpPr>
            <a:spLocks noGrp="1"/>
          </p:cNvSpPr>
          <p:nvPr>
            <p:ph type="body" sz="quarter" idx="27"/>
          </p:nvPr>
        </p:nvSpPr>
        <p:spPr>
          <a:xfrm>
            <a:off x="395485" y="2132856"/>
            <a:ext cx="8280971" cy="4464496"/>
          </a:xfrm>
        </p:spPr>
        <p:txBody>
          <a:bodyPr/>
          <a:lstStyle/>
          <a:p>
            <a:r>
              <a:rPr lang="de-CH" dirty="0" smtClean="0"/>
              <a:t> </a:t>
            </a:r>
            <a:endParaRPr lang="de-CH" dirty="0"/>
          </a:p>
        </p:txBody>
      </p:sp>
      <p:sp>
        <p:nvSpPr>
          <p:cNvPr id="6" name="Textplatzhalter 5"/>
          <p:cNvSpPr>
            <a:spLocks noGrp="1"/>
          </p:cNvSpPr>
          <p:nvPr>
            <p:ph type="body" sz="quarter" idx="28"/>
          </p:nvPr>
        </p:nvSpPr>
        <p:spPr/>
        <p:txBody>
          <a:bodyPr/>
          <a:lstStyle/>
          <a:p>
            <a:r>
              <a:rPr lang="de-CH" dirty="0" smtClean="0"/>
              <a:t>Migrations-Konzept HD Premium</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24</a:t>
            </a:fld>
            <a:endParaRPr lang="de-CH" dirty="0">
              <a:solidFill>
                <a:srgbClr val="000000"/>
              </a:solidFill>
            </a:endParaRPr>
          </a:p>
        </p:txBody>
      </p:sp>
      <p:sp>
        <p:nvSpPr>
          <p:cNvPr id="8" name="Textfeld 7"/>
          <p:cNvSpPr txBox="1"/>
          <p:nvPr/>
        </p:nvSpPr>
        <p:spPr>
          <a:xfrm>
            <a:off x="2051720" y="2164794"/>
            <a:ext cx="4752528" cy="369332"/>
          </a:xfrm>
          <a:prstGeom prst="rect">
            <a:avLst/>
          </a:prstGeom>
          <a:noFill/>
          <a:ln>
            <a:solidFill>
              <a:schemeClr val="tx1"/>
            </a:solidFill>
          </a:ln>
        </p:spPr>
        <p:txBody>
          <a:bodyPr wrap="square" rtlCol="0">
            <a:spAutoFit/>
          </a:bodyPr>
          <a:lstStyle/>
          <a:p>
            <a:pPr algn="ctr"/>
            <a:r>
              <a:rPr lang="de-CH" dirty="0" smtClean="0"/>
              <a:t># </a:t>
            </a:r>
            <a:r>
              <a:rPr lang="de-CH" dirty="0" err="1" smtClean="0"/>
              <a:t>of</a:t>
            </a:r>
            <a:r>
              <a:rPr lang="de-CH" dirty="0" smtClean="0"/>
              <a:t> Subscriber </a:t>
            </a:r>
            <a:r>
              <a:rPr lang="de-CH" dirty="0" err="1" smtClean="0"/>
              <a:t>Dec</a:t>
            </a:r>
            <a:r>
              <a:rPr lang="de-CH" dirty="0" smtClean="0"/>
              <a:t>. 13 = 7000</a:t>
            </a:r>
            <a:endParaRPr lang="de-CH" dirty="0"/>
          </a:p>
        </p:txBody>
      </p:sp>
      <p:sp>
        <p:nvSpPr>
          <p:cNvPr id="9" name="Textfeld 8"/>
          <p:cNvSpPr txBox="1"/>
          <p:nvPr/>
        </p:nvSpPr>
        <p:spPr>
          <a:xfrm>
            <a:off x="467544" y="2772217"/>
            <a:ext cx="8064896" cy="584775"/>
          </a:xfrm>
          <a:prstGeom prst="rect">
            <a:avLst/>
          </a:prstGeom>
          <a:noFill/>
          <a:ln>
            <a:solidFill>
              <a:srgbClr val="FF0000"/>
            </a:solidFill>
          </a:ln>
        </p:spPr>
        <p:txBody>
          <a:bodyPr wrap="square" rtlCol="0">
            <a:spAutoFit/>
          </a:bodyPr>
          <a:lstStyle/>
          <a:p>
            <a:pPr algn="ctr"/>
            <a:r>
              <a:rPr lang="de-CH" sz="1600" b="1" dirty="0" smtClean="0">
                <a:solidFill>
                  <a:srgbClr val="FF0000"/>
                </a:solidFill>
              </a:rPr>
              <a:t>DEN ERFOLG DES HD PAKETS SOLLTEN WIR UNS NICHT NEHMEN LASSEN UND ALLE BISHERIGEN ABONNENTEN MIT IN DIE NEUE STRUKTUR NEHMEN!</a:t>
            </a:r>
            <a:endParaRPr lang="de-CH" sz="1600" b="1" dirty="0">
              <a:solidFill>
                <a:srgbClr val="FF0000"/>
              </a:solidFill>
            </a:endParaRPr>
          </a:p>
        </p:txBody>
      </p:sp>
      <p:sp>
        <p:nvSpPr>
          <p:cNvPr id="10" name="Rechteck 9"/>
          <p:cNvSpPr/>
          <p:nvPr/>
        </p:nvSpPr>
        <p:spPr>
          <a:xfrm>
            <a:off x="539552" y="4509120"/>
            <a:ext cx="2952328" cy="648072"/>
          </a:xfrm>
          <a:prstGeom prst="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smtClean="0">
                <a:solidFill>
                  <a:schemeClr val="tx1"/>
                </a:solidFill>
              </a:rPr>
              <a:t>HD PAKET </a:t>
            </a:r>
            <a:r>
              <a:rPr lang="de-CH" i="1" u="sng" dirty="0" smtClean="0">
                <a:solidFill>
                  <a:schemeClr val="tx1"/>
                </a:solidFill>
              </a:rPr>
              <a:t>OHNE</a:t>
            </a:r>
            <a:r>
              <a:rPr lang="de-CH" dirty="0" smtClean="0">
                <a:solidFill>
                  <a:schemeClr val="tx1"/>
                </a:solidFill>
              </a:rPr>
              <a:t> 3P</a:t>
            </a:r>
            <a:endParaRPr lang="de-CH" dirty="0">
              <a:solidFill>
                <a:schemeClr val="tx1"/>
              </a:solidFill>
            </a:endParaRPr>
          </a:p>
        </p:txBody>
      </p:sp>
      <p:sp>
        <p:nvSpPr>
          <p:cNvPr id="11" name="Rechteck 10"/>
          <p:cNvSpPr/>
          <p:nvPr/>
        </p:nvSpPr>
        <p:spPr>
          <a:xfrm>
            <a:off x="5580112" y="4495516"/>
            <a:ext cx="2952328" cy="648072"/>
          </a:xfrm>
          <a:prstGeom prst="rect">
            <a:avLst/>
          </a:prstGeom>
          <a:solidFill>
            <a:srgbClr val="FFFF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dirty="0" smtClean="0">
                <a:solidFill>
                  <a:schemeClr val="tx1"/>
                </a:solidFill>
              </a:rPr>
              <a:t>HD PAKET </a:t>
            </a:r>
            <a:r>
              <a:rPr lang="de-CH" i="1" u="sng" dirty="0" smtClean="0">
                <a:solidFill>
                  <a:schemeClr val="tx1"/>
                </a:solidFill>
              </a:rPr>
              <a:t>MIT</a:t>
            </a:r>
            <a:r>
              <a:rPr lang="de-CH" dirty="0" smtClean="0">
                <a:solidFill>
                  <a:schemeClr val="tx1"/>
                </a:solidFill>
              </a:rPr>
              <a:t> 3P</a:t>
            </a:r>
            <a:endParaRPr lang="de-CH" dirty="0">
              <a:solidFill>
                <a:schemeClr val="tx1"/>
              </a:solidFill>
            </a:endParaRPr>
          </a:p>
        </p:txBody>
      </p:sp>
      <p:sp>
        <p:nvSpPr>
          <p:cNvPr id="12" name="Textfeld 11"/>
          <p:cNvSpPr txBox="1"/>
          <p:nvPr/>
        </p:nvSpPr>
        <p:spPr>
          <a:xfrm>
            <a:off x="1187624" y="3820978"/>
            <a:ext cx="1656184" cy="369332"/>
          </a:xfrm>
          <a:prstGeom prst="rect">
            <a:avLst/>
          </a:prstGeom>
          <a:noFill/>
        </p:spPr>
        <p:txBody>
          <a:bodyPr wrap="square" rtlCol="0">
            <a:spAutoFit/>
          </a:bodyPr>
          <a:lstStyle/>
          <a:p>
            <a:pPr algn="ctr"/>
            <a:r>
              <a:rPr lang="de-CH" dirty="0" smtClean="0"/>
              <a:t>60%</a:t>
            </a:r>
          </a:p>
        </p:txBody>
      </p:sp>
      <p:sp>
        <p:nvSpPr>
          <p:cNvPr id="13" name="Textfeld 12"/>
          <p:cNvSpPr txBox="1"/>
          <p:nvPr/>
        </p:nvSpPr>
        <p:spPr>
          <a:xfrm>
            <a:off x="6300192" y="3820978"/>
            <a:ext cx="1656184" cy="369332"/>
          </a:xfrm>
          <a:prstGeom prst="rect">
            <a:avLst/>
          </a:prstGeom>
          <a:noFill/>
        </p:spPr>
        <p:txBody>
          <a:bodyPr wrap="square" rtlCol="0">
            <a:spAutoFit/>
          </a:bodyPr>
          <a:lstStyle/>
          <a:p>
            <a:pPr algn="ctr"/>
            <a:r>
              <a:rPr lang="de-CH" dirty="0" smtClean="0"/>
              <a:t>40%</a:t>
            </a:r>
          </a:p>
        </p:txBody>
      </p:sp>
      <p:sp>
        <p:nvSpPr>
          <p:cNvPr id="14" name="Pfeil nach unten 13"/>
          <p:cNvSpPr/>
          <p:nvPr/>
        </p:nvSpPr>
        <p:spPr>
          <a:xfrm>
            <a:off x="6948264" y="3541078"/>
            <a:ext cx="360040" cy="31997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5" name="Pfeil nach unten 14"/>
          <p:cNvSpPr/>
          <p:nvPr/>
        </p:nvSpPr>
        <p:spPr>
          <a:xfrm>
            <a:off x="1835696" y="3541078"/>
            <a:ext cx="360040" cy="319970"/>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6" name="Pfeil nach unten 15"/>
          <p:cNvSpPr/>
          <p:nvPr/>
        </p:nvSpPr>
        <p:spPr>
          <a:xfrm>
            <a:off x="1835696" y="4149080"/>
            <a:ext cx="360040" cy="288032"/>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7" name="Pfeil nach unten 16"/>
          <p:cNvSpPr/>
          <p:nvPr/>
        </p:nvSpPr>
        <p:spPr>
          <a:xfrm>
            <a:off x="6948264" y="4149080"/>
            <a:ext cx="360040" cy="288032"/>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18" name="Textfeld 17"/>
          <p:cNvSpPr txBox="1"/>
          <p:nvPr/>
        </p:nvSpPr>
        <p:spPr>
          <a:xfrm>
            <a:off x="2771800" y="5877272"/>
            <a:ext cx="3750134" cy="400110"/>
          </a:xfrm>
          <a:prstGeom prst="rect">
            <a:avLst/>
          </a:prstGeom>
          <a:noFill/>
          <a:ln>
            <a:solidFill>
              <a:schemeClr val="tx1"/>
            </a:solidFill>
          </a:ln>
        </p:spPr>
        <p:txBody>
          <a:bodyPr wrap="square" rtlCol="0">
            <a:spAutoFit/>
          </a:bodyPr>
          <a:lstStyle/>
          <a:p>
            <a:pPr algn="ctr"/>
            <a:r>
              <a:rPr lang="de-CH" dirty="0" smtClean="0"/>
              <a:t>Migration in PREMIUM</a:t>
            </a:r>
            <a:endParaRPr lang="de-CH" dirty="0"/>
          </a:p>
        </p:txBody>
      </p:sp>
      <p:sp>
        <p:nvSpPr>
          <p:cNvPr id="19" name="Pfeil nach unten 18"/>
          <p:cNvSpPr/>
          <p:nvPr/>
        </p:nvSpPr>
        <p:spPr>
          <a:xfrm rot="2844174">
            <a:off x="6646852" y="5215420"/>
            <a:ext cx="360040" cy="685773"/>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0" name="Pfeil nach unten 19"/>
          <p:cNvSpPr/>
          <p:nvPr/>
        </p:nvSpPr>
        <p:spPr>
          <a:xfrm rot="18722868">
            <a:off x="2226488" y="5239561"/>
            <a:ext cx="360040" cy="697827"/>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1" name="Textplatzhalter 1"/>
          <p:cNvSpPr>
            <a:spLocks noGrp="1"/>
          </p:cNvSpPr>
          <p:nvPr>
            <p:ph type="body" sz="quarter" idx="25"/>
          </p:nvPr>
        </p:nvSpPr>
        <p:spPr/>
        <p:txBody>
          <a:bodyPr/>
          <a:lstStyle/>
          <a:p>
            <a:r>
              <a:rPr lang="de-CH" dirty="0" smtClean="0"/>
              <a:t>Grosse Senderumstellung</a:t>
            </a:r>
            <a:endParaRPr lang="de-CH" dirty="0"/>
          </a:p>
          <a:p>
            <a:endParaRPr lang="de-CH" dirty="0"/>
          </a:p>
        </p:txBody>
      </p:sp>
      <p:pic>
        <p:nvPicPr>
          <p:cNvPr id="7170" name="Picture 2" descr="C:\Users\mgoetschi\AppData\Local\Microsoft\Windows\Temporary Internet Files\Content.IE5\BFM72YWV\MC90044173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92497" y="3553852"/>
            <a:ext cx="476726" cy="476726"/>
          </a:xfrm>
          <a:prstGeom prst="rect">
            <a:avLst/>
          </a:prstGeom>
          <a:noFill/>
          <a:extLst>
            <a:ext uri="{909E8E84-426E-40DD-AFC4-6F175D3DCCD1}">
              <a14:hiddenFill xmlns:a14="http://schemas.microsoft.com/office/drawing/2010/main">
                <a:solidFill>
                  <a:srgbClr val="FFFFFF"/>
                </a:solidFill>
              </a14:hiddenFill>
            </a:ext>
          </a:extLst>
        </p:spPr>
      </p:pic>
      <p:sp>
        <p:nvSpPr>
          <p:cNvPr id="22" name="Textfeld 21"/>
          <p:cNvSpPr txBox="1"/>
          <p:nvPr/>
        </p:nvSpPr>
        <p:spPr>
          <a:xfrm>
            <a:off x="3503027" y="3553852"/>
            <a:ext cx="2077085" cy="523220"/>
          </a:xfrm>
          <a:prstGeom prst="rect">
            <a:avLst/>
          </a:prstGeom>
          <a:noFill/>
        </p:spPr>
        <p:txBody>
          <a:bodyPr wrap="square" rtlCol="0">
            <a:spAutoFit/>
          </a:bodyPr>
          <a:lstStyle/>
          <a:p>
            <a:pPr marL="180975" indent="-180975">
              <a:buFont typeface="Symbol" panose="05050102010706020507" pitchFamily="18" charset="2"/>
              <a:buChar char="-"/>
            </a:pPr>
            <a:r>
              <a:rPr lang="de-CH" sz="1400" b="1" dirty="0" smtClean="0"/>
              <a:t>Minimumgarantien</a:t>
            </a:r>
          </a:p>
          <a:p>
            <a:pPr marL="180975" indent="-180975">
              <a:buFont typeface="Symbol" panose="05050102010706020507" pitchFamily="18" charset="2"/>
              <a:buChar char="-"/>
            </a:pPr>
            <a:r>
              <a:rPr lang="de-CH" sz="1400" b="1" dirty="0" smtClean="0"/>
              <a:t>Programmkosten</a:t>
            </a:r>
            <a:endParaRPr lang="de-CH" sz="1400" b="1" dirty="0"/>
          </a:p>
        </p:txBody>
      </p:sp>
      <p:pic>
        <p:nvPicPr>
          <p:cNvPr id="24" name="Picture 2" descr="C:\Users\mgoetschi\AppData\Local\Microsoft\Windows\Temporary Internet Files\Content.IE5\BFM72YWV\MC900441735[1].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41749" y="3553852"/>
            <a:ext cx="476726" cy="476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614261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platzhalter 3"/>
          <p:cNvSpPr>
            <a:spLocks noGrp="1"/>
          </p:cNvSpPr>
          <p:nvPr>
            <p:ph type="body" sz="quarter" idx="26"/>
          </p:nvPr>
        </p:nvSpPr>
        <p:spPr/>
        <p:txBody>
          <a:bodyPr/>
          <a:lstStyle/>
          <a:p>
            <a:r>
              <a:rPr lang="de-CH" dirty="0"/>
              <a:t>Migrations-Vorgehen für Kunden ohne </a:t>
            </a:r>
            <a:r>
              <a:rPr lang="de-CH" dirty="0" smtClean="0"/>
              <a:t>Kombi</a:t>
            </a:r>
            <a:endParaRPr lang="de-CH" dirty="0"/>
          </a:p>
        </p:txBody>
      </p:sp>
      <p:sp>
        <p:nvSpPr>
          <p:cNvPr id="5" name="Textplatzhalter 4"/>
          <p:cNvSpPr>
            <a:spLocks noGrp="1"/>
          </p:cNvSpPr>
          <p:nvPr>
            <p:ph type="body" sz="quarter" idx="27"/>
          </p:nvPr>
        </p:nvSpPr>
        <p:spPr>
          <a:xfrm>
            <a:off x="388787" y="2055337"/>
            <a:ext cx="3463133" cy="3816424"/>
          </a:xfrm>
        </p:spPr>
        <p:txBody>
          <a:bodyPr/>
          <a:lstStyle/>
          <a:p>
            <a:endParaRPr lang="de-CH" dirty="0" smtClean="0"/>
          </a:p>
          <a:p>
            <a:pPr>
              <a:buFont typeface="Arial" panose="020B0604020202020204" pitchFamily="34" charset="0"/>
              <a:buChar char="•"/>
            </a:pPr>
            <a:r>
              <a:rPr lang="de-CH" sz="1600" dirty="0" smtClean="0"/>
              <a:t>Ca. 4’200 Kunden haben das «HD Premium» ohne Kombi.</a:t>
            </a:r>
          </a:p>
          <a:p>
            <a:pPr>
              <a:buFont typeface="Arial" panose="020B0604020202020204" pitchFamily="34" charset="0"/>
              <a:buChar char="•"/>
            </a:pPr>
            <a:r>
              <a:rPr lang="de-CH" sz="1600" dirty="0" smtClean="0"/>
              <a:t>Diese Kunden erhalten das neue Premium während 3 Monaten zum alten Preis.</a:t>
            </a:r>
          </a:p>
          <a:p>
            <a:pPr>
              <a:buFont typeface="Arial" panose="020B0604020202020204" pitchFamily="34" charset="0"/>
              <a:buChar char="•"/>
            </a:pPr>
            <a:r>
              <a:rPr lang="de-CH" sz="1600" dirty="0" smtClean="0"/>
              <a:t>Ab dem 4. Monat wird der reguläre Preis von CHF 33.- verrechnet.</a:t>
            </a:r>
          </a:p>
          <a:p>
            <a:pPr>
              <a:buFont typeface="Arial" panose="020B0604020202020204" pitchFamily="34" charset="0"/>
              <a:buChar char="•"/>
            </a:pPr>
            <a:r>
              <a:rPr lang="de-CH" sz="1600" dirty="0" smtClean="0"/>
              <a:t>Wir gehen davon aus, dass dann ca. 20% ins Paket Sport und 30% ins Paket Extra wechseln. Im neuen Premium blieben dann 50%.</a:t>
            </a:r>
            <a:endParaRPr lang="de-CH" sz="1600" dirty="0"/>
          </a:p>
        </p:txBody>
      </p:sp>
      <p:sp>
        <p:nvSpPr>
          <p:cNvPr id="6" name="Textplatzhalter 5"/>
          <p:cNvSpPr>
            <a:spLocks noGrp="1"/>
          </p:cNvSpPr>
          <p:nvPr>
            <p:ph type="body" sz="quarter" idx="28"/>
          </p:nvPr>
        </p:nvSpPr>
        <p:spPr/>
        <p:txBody>
          <a:bodyPr/>
          <a:lstStyle/>
          <a:p>
            <a:r>
              <a:rPr lang="de-CH" dirty="0" smtClean="0"/>
              <a:t>«Wahlfreiheit HD-Premium-Kunden»</a:t>
            </a:r>
            <a:endParaRPr lang="de-CH" dirty="0"/>
          </a:p>
          <a:p>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25</a:t>
            </a:fld>
            <a:endParaRPr lang="de-CH" dirty="0">
              <a:solidFill>
                <a:srgbClr val="000000"/>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4841" y="2893133"/>
            <a:ext cx="2489367" cy="13279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hteck 6"/>
          <p:cNvSpPr>
            <a:spLocks noChangeArrowheads="1"/>
          </p:cNvSpPr>
          <p:nvPr/>
        </p:nvSpPr>
        <p:spPr bwMode="auto">
          <a:xfrm>
            <a:off x="7326927" y="5518737"/>
            <a:ext cx="1125277" cy="338237"/>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pPr>
            <a:endParaRPr lang="de-DE">
              <a:solidFill>
                <a:srgbClr val="000000"/>
              </a:solidFill>
              <a:latin typeface="Arial"/>
              <a:cs typeface="+mn-cs"/>
            </a:endParaRPr>
          </a:p>
        </p:txBody>
      </p:sp>
      <p:sp>
        <p:nvSpPr>
          <p:cNvPr id="14" name="Rechteck 6"/>
          <p:cNvSpPr>
            <a:spLocks noChangeArrowheads="1"/>
          </p:cNvSpPr>
          <p:nvPr/>
        </p:nvSpPr>
        <p:spPr bwMode="auto">
          <a:xfrm>
            <a:off x="7320758" y="2100351"/>
            <a:ext cx="1125277" cy="750560"/>
          </a:xfrm>
          <a:prstGeom prst="rect">
            <a:avLst/>
          </a:prstGeom>
          <a:solidFill>
            <a:srgbClr val="0066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de-DE">
              <a:solidFill>
                <a:srgbClr val="EA0000"/>
              </a:solidFill>
              <a:latin typeface="Arial"/>
            </a:endParaRPr>
          </a:p>
        </p:txBody>
      </p:sp>
      <p:sp>
        <p:nvSpPr>
          <p:cNvPr id="17" name="Ellipse 16"/>
          <p:cNvSpPr/>
          <p:nvPr/>
        </p:nvSpPr>
        <p:spPr>
          <a:xfrm rot="20618183">
            <a:off x="8235055" y="1687037"/>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400" b="1" dirty="0" smtClean="0">
                <a:solidFill>
                  <a:srgbClr val="FFFFFF"/>
                </a:solidFill>
              </a:rPr>
              <a:t>11.-</a:t>
            </a:r>
            <a:endParaRPr lang="de-CH" sz="1400" b="1" dirty="0">
              <a:solidFill>
                <a:srgbClr val="FFFFFF"/>
              </a:solidFill>
            </a:endParaRPr>
          </a:p>
        </p:txBody>
      </p:sp>
      <p:sp>
        <p:nvSpPr>
          <p:cNvPr id="18" name="Textfeld 15"/>
          <p:cNvSpPr txBox="1">
            <a:spLocks noChangeArrowheads="1"/>
          </p:cNvSpPr>
          <p:nvPr/>
        </p:nvSpPr>
        <p:spPr bwMode="auto">
          <a:xfrm>
            <a:off x="7347491" y="2214021"/>
            <a:ext cx="107181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r" eaLnBrk="0" fontAlgn="base" hangingPunct="0">
              <a:spcBef>
                <a:spcPct val="0"/>
              </a:spcBef>
              <a:spcAft>
                <a:spcPct val="0"/>
              </a:spcAft>
              <a:defRPr sz="2000">
                <a:solidFill>
                  <a:schemeClr val="tx1"/>
                </a:solidFill>
                <a:latin typeface="Arial" charset="0"/>
              </a:defRPr>
            </a:lvl6pPr>
            <a:lvl7pPr marL="2971800" indent="-228600" algn="r" eaLnBrk="0" fontAlgn="base" hangingPunct="0">
              <a:spcBef>
                <a:spcPct val="0"/>
              </a:spcBef>
              <a:spcAft>
                <a:spcPct val="0"/>
              </a:spcAft>
              <a:defRPr sz="2000">
                <a:solidFill>
                  <a:schemeClr val="tx1"/>
                </a:solidFill>
                <a:latin typeface="Arial" charset="0"/>
              </a:defRPr>
            </a:lvl7pPr>
            <a:lvl8pPr marL="3429000" indent="-228600" algn="r" eaLnBrk="0" fontAlgn="base" hangingPunct="0">
              <a:spcBef>
                <a:spcPct val="0"/>
              </a:spcBef>
              <a:spcAft>
                <a:spcPct val="0"/>
              </a:spcAft>
              <a:defRPr sz="2000">
                <a:solidFill>
                  <a:schemeClr val="tx1"/>
                </a:solidFill>
                <a:latin typeface="Arial" charset="0"/>
              </a:defRPr>
            </a:lvl8pPr>
            <a:lvl9pPr marL="3886200" indent="-228600" algn="r" eaLnBrk="0" fontAlgn="base" hangingPunct="0">
              <a:spcBef>
                <a:spcPct val="0"/>
              </a:spcBef>
              <a:spcAft>
                <a:spcPct val="0"/>
              </a:spcAft>
              <a:defRPr sz="2000">
                <a:solidFill>
                  <a:schemeClr val="tx1"/>
                </a:solidFill>
                <a:latin typeface="Arial" charset="0"/>
              </a:defRPr>
            </a:lvl9pPr>
          </a:lstStyle>
          <a:p>
            <a:pPr algn="ctr" eaLnBrk="1" hangingPunct="1"/>
            <a:r>
              <a:rPr lang="de-CH" sz="1400" b="1" dirty="0" smtClean="0">
                <a:solidFill>
                  <a:srgbClr val="FFFFFF"/>
                </a:solidFill>
              </a:rPr>
              <a:t>SPORTS</a:t>
            </a:r>
            <a:endParaRPr lang="de-CH" sz="1400" b="1" dirty="0">
              <a:solidFill>
                <a:srgbClr val="FFFFFF"/>
              </a:solidFill>
            </a:endParaRPr>
          </a:p>
        </p:txBody>
      </p:sp>
      <p:sp>
        <p:nvSpPr>
          <p:cNvPr id="19" name="Textfeld 51"/>
          <p:cNvSpPr txBox="1">
            <a:spLocks noChangeArrowheads="1"/>
          </p:cNvSpPr>
          <p:nvPr/>
        </p:nvSpPr>
        <p:spPr bwMode="auto">
          <a:xfrm>
            <a:off x="7475762" y="3513090"/>
            <a:ext cx="90003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r" eaLnBrk="0" fontAlgn="base" hangingPunct="0">
              <a:spcBef>
                <a:spcPct val="0"/>
              </a:spcBef>
              <a:spcAft>
                <a:spcPct val="0"/>
              </a:spcAft>
              <a:defRPr sz="2000">
                <a:solidFill>
                  <a:schemeClr val="tx1"/>
                </a:solidFill>
                <a:latin typeface="Arial" charset="0"/>
              </a:defRPr>
            </a:lvl6pPr>
            <a:lvl7pPr marL="2971800" indent="-228600" algn="r" eaLnBrk="0" fontAlgn="base" hangingPunct="0">
              <a:spcBef>
                <a:spcPct val="0"/>
              </a:spcBef>
              <a:spcAft>
                <a:spcPct val="0"/>
              </a:spcAft>
              <a:defRPr sz="2000">
                <a:solidFill>
                  <a:schemeClr val="tx1"/>
                </a:solidFill>
                <a:latin typeface="Arial" charset="0"/>
              </a:defRPr>
            </a:lvl7pPr>
            <a:lvl8pPr marL="3429000" indent="-228600" algn="r" eaLnBrk="0" fontAlgn="base" hangingPunct="0">
              <a:spcBef>
                <a:spcPct val="0"/>
              </a:spcBef>
              <a:spcAft>
                <a:spcPct val="0"/>
              </a:spcAft>
              <a:defRPr sz="2000">
                <a:solidFill>
                  <a:schemeClr val="tx1"/>
                </a:solidFill>
                <a:latin typeface="Arial" charset="0"/>
              </a:defRPr>
            </a:lvl8pPr>
            <a:lvl9pPr marL="3886200" indent="-228600" algn="r" eaLnBrk="0" fontAlgn="base" hangingPunct="0">
              <a:spcBef>
                <a:spcPct val="0"/>
              </a:spcBef>
              <a:spcAft>
                <a:spcPct val="0"/>
              </a:spcAft>
              <a:defRPr sz="2000">
                <a:solidFill>
                  <a:schemeClr val="tx1"/>
                </a:solidFill>
                <a:latin typeface="Arial" charset="0"/>
              </a:defRPr>
            </a:lvl9pPr>
          </a:lstStyle>
          <a:p>
            <a:pPr algn="ctr" eaLnBrk="1" fontAlgn="auto" hangingPunct="1">
              <a:spcBef>
                <a:spcPts val="0"/>
              </a:spcBef>
              <a:spcAft>
                <a:spcPts val="0"/>
              </a:spcAft>
            </a:pPr>
            <a:r>
              <a:rPr lang="de-CH" sz="1400" b="1" dirty="0" smtClean="0">
                <a:solidFill>
                  <a:srgbClr val="FFFFFF"/>
                </a:solidFill>
                <a:cs typeface="+mn-cs"/>
              </a:rPr>
              <a:t>EXTRA</a:t>
            </a:r>
            <a:endParaRPr lang="de-CH" sz="1400" b="1" dirty="0">
              <a:solidFill>
                <a:srgbClr val="FFFFFF"/>
              </a:solidFill>
              <a:cs typeface="+mn-cs"/>
            </a:endParaRPr>
          </a:p>
        </p:txBody>
      </p:sp>
      <p:sp>
        <p:nvSpPr>
          <p:cNvPr id="21" name="Rechteck 6"/>
          <p:cNvSpPr>
            <a:spLocks noChangeArrowheads="1"/>
          </p:cNvSpPr>
          <p:nvPr/>
        </p:nvSpPr>
        <p:spPr bwMode="auto">
          <a:xfrm>
            <a:off x="7326927" y="4674311"/>
            <a:ext cx="1125277" cy="844426"/>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pPr>
            <a:endParaRPr lang="de-DE">
              <a:solidFill>
                <a:srgbClr val="000000"/>
              </a:solidFill>
              <a:latin typeface="Arial"/>
              <a:cs typeface="+mn-cs"/>
            </a:endParaRPr>
          </a:p>
        </p:txBody>
      </p:sp>
      <p:sp>
        <p:nvSpPr>
          <p:cNvPr id="23" name="Rechteck 6"/>
          <p:cNvSpPr>
            <a:spLocks noChangeArrowheads="1"/>
          </p:cNvSpPr>
          <p:nvPr/>
        </p:nvSpPr>
        <p:spPr bwMode="auto">
          <a:xfrm>
            <a:off x="7326433" y="2936222"/>
            <a:ext cx="1125277" cy="844426"/>
          </a:xfrm>
          <a:prstGeom prst="rect">
            <a:avLst/>
          </a:prstGeom>
          <a:solidFill>
            <a:srgbClr val="00B05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fontAlgn="auto">
              <a:spcBef>
                <a:spcPts val="0"/>
              </a:spcBef>
              <a:spcAft>
                <a:spcPts val="0"/>
              </a:spcAft>
            </a:pPr>
            <a:endParaRPr lang="de-DE">
              <a:solidFill>
                <a:srgbClr val="000000"/>
              </a:solidFill>
              <a:latin typeface="Arial"/>
              <a:cs typeface="+mn-cs"/>
            </a:endParaRPr>
          </a:p>
        </p:txBody>
      </p:sp>
      <p:sp>
        <p:nvSpPr>
          <p:cNvPr id="24" name="Textfeld 51"/>
          <p:cNvSpPr txBox="1">
            <a:spLocks noChangeArrowheads="1"/>
          </p:cNvSpPr>
          <p:nvPr/>
        </p:nvSpPr>
        <p:spPr bwMode="auto">
          <a:xfrm>
            <a:off x="7439051" y="3164328"/>
            <a:ext cx="98024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r" eaLnBrk="0" fontAlgn="base" hangingPunct="0">
              <a:spcBef>
                <a:spcPct val="0"/>
              </a:spcBef>
              <a:spcAft>
                <a:spcPct val="0"/>
              </a:spcAft>
              <a:defRPr sz="2000">
                <a:solidFill>
                  <a:schemeClr val="tx1"/>
                </a:solidFill>
                <a:latin typeface="Arial" charset="0"/>
              </a:defRPr>
            </a:lvl6pPr>
            <a:lvl7pPr marL="2971800" indent="-228600" algn="r" eaLnBrk="0" fontAlgn="base" hangingPunct="0">
              <a:spcBef>
                <a:spcPct val="0"/>
              </a:spcBef>
              <a:spcAft>
                <a:spcPct val="0"/>
              </a:spcAft>
              <a:defRPr sz="2000">
                <a:solidFill>
                  <a:schemeClr val="tx1"/>
                </a:solidFill>
                <a:latin typeface="Arial" charset="0"/>
              </a:defRPr>
            </a:lvl7pPr>
            <a:lvl8pPr marL="3429000" indent="-228600" algn="r" eaLnBrk="0" fontAlgn="base" hangingPunct="0">
              <a:spcBef>
                <a:spcPct val="0"/>
              </a:spcBef>
              <a:spcAft>
                <a:spcPct val="0"/>
              </a:spcAft>
              <a:defRPr sz="2000">
                <a:solidFill>
                  <a:schemeClr val="tx1"/>
                </a:solidFill>
                <a:latin typeface="Arial" charset="0"/>
              </a:defRPr>
            </a:lvl8pPr>
            <a:lvl9pPr marL="3886200" indent="-228600" algn="r" eaLnBrk="0" fontAlgn="base" hangingPunct="0">
              <a:spcBef>
                <a:spcPct val="0"/>
              </a:spcBef>
              <a:spcAft>
                <a:spcPct val="0"/>
              </a:spcAft>
              <a:defRPr sz="2000">
                <a:solidFill>
                  <a:schemeClr val="tx1"/>
                </a:solidFill>
                <a:latin typeface="Arial" charset="0"/>
              </a:defRPr>
            </a:lvl9pPr>
          </a:lstStyle>
          <a:p>
            <a:pPr algn="ctr" eaLnBrk="1" fontAlgn="auto" hangingPunct="1">
              <a:spcBef>
                <a:spcPts val="0"/>
              </a:spcBef>
              <a:spcAft>
                <a:spcPts val="0"/>
              </a:spcAft>
            </a:pPr>
            <a:r>
              <a:rPr lang="de-CH" sz="1400" b="1" dirty="0" smtClean="0">
                <a:solidFill>
                  <a:srgbClr val="FFFFFF"/>
                </a:solidFill>
                <a:cs typeface="+mn-cs"/>
              </a:rPr>
              <a:t>ENTERT.</a:t>
            </a:r>
            <a:endParaRPr lang="de-CH" sz="1400" b="1" dirty="0">
              <a:solidFill>
                <a:srgbClr val="FFFFFF"/>
              </a:solidFill>
              <a:cs typeface="+mn-cs"/>
            </a:endParaRPr>
          </a:p>
        </p:txBody>
      </p:sp>
      <p:sp>
        <p:nvSpPr>
          <p:cNvPr id="27" name="Rechteck 6"/>
          <p:cNvSpPr>
            <a:spLocks noChangeArrowheads="1"/>
          </p:cNvSpPr>
          <p:nvPr/>
        </p:nvSpPr>
        <p:spPr bwMode="auto">
          <a:xfrm>
            <a:off x="7326435" y="3923751"/>
            <a:ext cx="1125277" cy="750560"/>
          </a:xfrm>
          <a:prstGeom prst="rect">
            <a:avLst/>
          </a:prstGeom>
          <a:solidFill>
            <a:srgbClr val="0066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de-DE">
              <a:solidFill>
                <a:srgbClr val="EA0000"/>
              </a:solidFill>
              <a:latin typeface="Arial"/>
            </a:endParaRPr>
          </a:p>
        </p:txBody>
      </p:sp>
      <p:sp>
        <p:nvSpPr>
          <p:cNvPr id="29" name="Pfeil nach rechts 28"/>
          <p:cNvSpPr/>
          <p:nvPr/>
        </p:nvSpPr>
        <p:spPr>
          <a:xfrm rot="19980180">
            <a:off x="6438919" y="2478515"/>
            <a:ext cx="634822" cy="265284"/>
          </a:xfrm>
          <a:prstGeom prst="rightArrow">
            <a:avLst/>
          </a:prstGeom>
          <a:solidFill>
            <a:schemeClr val="bg1">
              <a:lumMod val="85000"/>
            </a:schemeClr>
          </a:solidFill>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de-CH">
              <a:solidFill>
                <a:srgbClr val="FFFFFF"/>
              </a:solidFill>
            </a:endParaRPr>
          </a:p>
        </p:txBody>
      </p:sp>
      <p:sp>
        <p:nvSpPr>
          <p:cNvPr id="31" name="Pfeil nach rechts 30"/>
          <p:cNvSpPr/>
          <p:nvPr/>
        </p:nvSpPr>
        <p:spPr>
          <a:xfrm>
            <a:off x="6522246" y="3546970"/>
            <a:ext cx="786058" cy="265284"/>
          </a:xfrm>
          <a:prstGeom prst="rightArrow">
            <a:avLst/>
          </a:prstGeom>
          <a:solidFill>
            <a:schemeClr val="bg1">
              <a:lumMod val="85000"/>
            </a:schemeClr>
          </a:solidFill>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de-CH">
              <a:solidFill>
                <a:srgbClr val="FFFFFF"/>
              </a:solidFill>
            </a:endParaRPr>
          </a:p>
        </p:txBody>
      </p:sp>
      <p:sp>
        <p:nvSpPr>
          <p:cNvPr id="33" name="Pfeil nach rechts 32"/>
          <p:cNvSpPr/>
          <p:nvPr/>
        </p:nvSpPr>
        <p:spPr>
          <a:xfrm rot="1199342">
            <a:off x="6367451" y="4364813"/>
            <a:ext cx="821611" cy="265284"/>
          </a:xfrm>
          <a:prstGeom prst="rightArrow">
            <a:avLst/>
          </a:prstGeom>
          <a:solidFill>
            <a:schemeClr val="bg1">
              <a:lumMod val="85000"/>
            </a:schemeClr>
          </a:solidFill>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de-CH">
              <a:solidFill>
                <a:srgbClr val="FFFFFF"/>
              </a:solidFill>
            </a:endParaRPr>
          </a:p>
        </p:txBody>
      </p:sp>
      <p:sp>
        <p:nvSpPr>
          <p:cNvPr id="22" name="Textfeld 51"/>
          <p:cNvSpPr txBox="1">
            <a:spLocks noChangeArrowheads="1"/>
          </p:cNvSpPr>
          <p:nvPr/>
        </p:nvSpPr>
        <p:spPr bwMode="auto">
          <a:xfrm rot="16200000">
            <a:off x="7308536" y="4720002"/>
            <a:ext cx="114972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000">
                <a:solidFill>
                  <a:schemeClr val="tx1"/>
                </a:solidFill>
                <a:latin typeface="Arial" charset="0"/>
              </a:defRPr>
            </a:lvl1pPr>
            <a:lvl2pPr marL="742950" indent="-285750" eaLnBrk="0" hangingPunct="0">
              <a:defRPr sz="2000">
                <a:solidFill>
                  <a:schemeClr val="tx1"/>
                </a:solidFill>
                <a:latin typeface="Arial" charset="0"/>
              </a:defRPr>
            </a:lvl2pPr>
            <a:lvl3pPr marL="1143000" indent="-228600" eaLnBrk="0" hangingPunct="0">
              <a:defRPr sz="2000">
                <a:solidFill>
                  <a:schemeClr val="tx1"/>
                </a:solidFill>
                <a:latin typeface="Arial" charset="0"/>
              </a:defRPr>
            </a:lvl3pPr>
            <a:lvl4pPr marL="1600200" indent="-228600" eaLnBrk="0" hangingPunct="0">
              <a:defRPr sz="2000">
                <a:solidFill>
                  <a:schemeClr val="tx1"/>
                </a:solidFill>
                <a:latin typeface="Arial" charset="0"/>
              </a:defRPr>
            </a:lvl4pPr>
            <a:lvl5pPr marL="2057400" indent="-228600" eaLnBrk="0" hangingPunct="0">
              <a:defRPr sz="2000">
                <a:solidFill>
                  <a:schemeClr val="tx1"/>
                </a:solidFill>
                <a:latin typeface="Arial" charset="0"/>
              </a:defRPr>
            </a:lvl5pPr>
            <a:lvl6pPr marL="2514600" indent="-228600" algn="r" eaLnBrk="0" fontAlgn="base" hangingPunct="0">
              <a:spcBef>
                <a:spcPct val="0"/>
              </a:spcBef>
              <a:spcAft>
                <a:spcPct val="0"/>
              </a:spcAft>
              <a:defRPr sz="2000">
                <a:solidFill>
                  <a:schemeClr val="tx1"/>
                </a:solidFill>
                <a:latin typeface="Arial" charset="0"/>
              </a:defRPr>
            </a:lvl6pPr>
            <a:lvl7pPr marL="2971800" indent="-228600" algn="r" eaLnBrk="0" fontAlgn="base" hangingPunct="0">
              <a:spcBef>
                <a:spcPct val="0"/>
              </a:spcBef>
              <a:spcAft>
                <a:spcPct val="0"/>
              </a:spcAft>
              <a:defRPr sz="2000">
                <a:solidFill>
                  <a:schemeClr val="tx1"/>
                </a:solidFill>
                <a:latin typeface="Arial" charset="0"/>
              </a:defRPr>
            </a:lvl7pPr>
            <a:lvl8pPr marL="3429000" indent="-228600" algn="r" eaLnBrk="0" fontAlgn="base" hangingPunct="0">
              <a:spcBef>
                <a:spcPct val="0"/>
              </a:spcBef>
              <a:spcAft>
                <a:spcPct val="0"/>
              </a:spcAft>
              <a:defRPr sz="2000">
                <a:solidFill>
                  <a:schemeClr val="tx1"/>
                </a:solidFill>
                <a:latin typeface="Arial" charset="0"/>
              </a:defRPr>
            </a:lvl8pPr>
            <a:lvl9pPr marL="3886200" indent="-228600" algn="r" eaLnBrk="0" fontAlgn="base" hangingPunct="0">
              <a:spcBef>
                <a:spcPct val="0"/>
              </a:spcBef>
              <a:spcAft>
                <a:spcPct val="0"/>
              </a:spcAft>
              <a:defRPr sz="2000">
                <a:solidFill>
                  <a:schemeClr val="tx1"/>
                </a:solidFill>
                <a:latin typeface="Arial" charset="0"/>
              </a:defRPr>
            </a:lvl9pPr>
          </a:lstStyle>
          <a:p>
            <a:pPr algn="ctr" eaLnBrk="1" fontAlgn="auto" hangingPunct="1">
              <a:spcBef>
                <a:spcPts val="0"/>
              </a:spcBef>
              <a:spcAft>
                <a:spcPts val="0"/>
              </a:spcAft>
            </a:pPr>
            <a:r>
              <a:rPr lang="de-CH" sz="1400" b="1" dirty="0" smtClean="0">
                <a:solidFill>
                  <a:srgbClr val="FFFFFF"/>
                </a:solidFill>
                <a:cs typeface="+mn-cs"/>
              </a:rPr>
              <a:t>PREMIUM</a:t>
            </a:r>
            <a:endParaRPr lang="de-CH" sz="1400" b="1" dirty="0">
              <a:solidFill>
                <a:srgbClr val="FFFFFF"/>
              </a:solidFill>
              <a:cs typeface="+mn-cs"/>
            </a:endParaRPr>
          </a:p>
        </p:txBody>
      </p:sp>
      <p:sp>
        <p:nvSpPr>
          <p:cNvPr id="11" name="Ellipse 10"/>
          <p:cNvSpPr/>
          <p:nvPr/>
        </p:nvSpPr>
        <p:spPr>
          <a:xfrm rot="20618183">
            <a:off x="8270616" y="3778857"/>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CH" sz="1400" b="1" dirty="0" smtClean="0">
                <a:solidFill>
                  <a:srgbClr val="FFFFFF"/>
                </a:solidFill>
              </a:rPr>
              <a:t>33.-</a:t>
            </a:r>
            <a:endParaRPr lang="de-CH" sz="1400" b="1" dirty="0">
              <a:solidFill>
                <a:srgbClr val="FFFFFF"/>
              </a:solidFill>
            </a:endParaRPr>
          </a:p>
        </p:txBody>
      </p:sp>
      <p:sp>
        <p:nvSpPr>
          <p:cNvPr id="34" name="Ellipse 33"/>
          <p:cNvSpPr/>
          <p:nvPr/>
        </p:nvSpPr>
        <p:spPr>
          <a:xfrm rot="20618183">
            <a:off x="8270617" y="2720006"/>
            <a:ext cx="749300" cy="736600"/>
          </a:xfrm>
          <a:prstGeom prst="ellipse">
            <a:avLst/>
          </a:prstGeom>
          <a:solidFill>
            <a:srgbClr val="FF0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CH" sz="1400" b="1" dirty="0" smtClean="0">
                <a:solidFill>
                  <a:srgbClr val="FFFFFF"/>
                </a:solidFill>
              </a:rPr>
              <a:t>22.-</a:t>
            </a:r>
            <a:endParaRPr lang="de-CH" sz="1400" b="1" dirty="0">
              <a:solidFill>
                <a:srgbClr val="FFFFFF"/>
              </a:solidFill>
            </a:endParaRPr>
          </a:p>
        </p:txBody>
      </p:sp>
      <p:sp>
        <p:nvSpPr>
          <p:cNvPr id="36" name="Textplatzhalter 1"/>
          <p:cNvSpPr>
            <a:spLocks noGrp="1"/>
          </p:cNvSpPr>
          <p:nvPr>
            <p:ph type="body" sz="quarter" idx="25"/>
          </p:nvPr>
        </p:nvSpPr>
        <p:spPr>
          <a:xfrm>
            <a:off x="3779912" y="44624"/>
            <a:ext cx="4931891" cy="404813"/>
          </a:xfrm>
        </p:spPr>
        <p:txBody>
          <a:bodyPr/>
          <a:lstStyle/>
          <a:p>
            <a:r>
              <a:rPr lang="de-CH" dirty="0" smtClean="0"/>
              <a:t>Grosse Senderumstellung</a:t>
            </a:r>
            <a:endParaRPr lang="de-CH" dirty="0"/>
          </a:p>
        </p:txBody>
      </p:sp>
      <p:sp>
        <p:nvSpPr>
          <p:cNvPr id="37" name="Textplatzhalter 2"/>
          <p:cNvSpPr>
            <a:spLocks noGrp="1"/>
          </p:cNvSpPr>
          <p:nvPr>
            <p:ph type="body" sz="quarter" idx="15"/>
          </p:nvPr>
        </p:nvSpPr>
        <p:spPr>
          <a:xfrm>
            <a:off x="3779912" y="449288"/>
            <a:ext cx="4931891" cy="404813"/>
          </a:xfrm>
        </p:spPr>
        <p:txBody>
          <a:bodyPr/>
          <a:lstStyle/>
          <a:p>
            <a:r>
              <a:rPr lang="de-CH" dirty="0" smtClean="0"/>
              <a:t>4. Pay-TV</a:t>
            </a:r>
            <a:endParaRPr lang="de-CH" dirty="0"/>
          </a:p>
        </p:txBody>
      </p:sp>
      <p:sp>
        <p:nvSpPr>
          <p:cNvPr id="25" name="Rechteck 24"/>
          <p:cNvSpPr/>
          <p:nvPr/>
        </p:nvSpPr>
        <p:spPr>
          <a:xfrm>
            <a:off x="467544" y="6021288"/>
            <a:ext cx="7200800"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b="1" dirty="0" smtClean="0">
                <a:solidFill>
                  <a:srgbClr val="FFFFFF"/>
                </a:solidFill>
              </a:rPr>
              <a:t>3 Monate zum alten Preis von CHF 19.00. Ab 4. Monat CHF 33.-</a:t>
            </a:r>
            <a:endParaRPr lang="de-CH" b="1" dirty="0">
              <a:solidFill>
                <a:srgbClr val="FFFFFF"/>
              </a:solidFill>
            </a:endParaRPr>
          </a:p>
        </p:txBody>
      </p:sp>
      <p:sp>
        <p:nvSpPr>
          <p:cNvPr id="32" name="Textfeld 31"/>
          <p:cNvSpPr txBox="1"/>
          <p:nvPr/>
        </p:nvSpPr>
        <p:spPr>
          <a:xfrm>
            <a:off x="3893846" y="4175502"/>
            <a:ext cx="2622370" cy="261610"/>
          </a:xfrm>
          <a:prstGeom prst="rect">
            <a:avLst/>
          </a:prstGeom>
          <a:noFill/>
        </p:spPr>
        <p:txBody>
          <a:bodyPr wrap="square" rtlCol="0">
            <a:spAutoFit/>
          </a:bodyPr>
          <a:lstStyle/>
          <a:p>
            <a:pPr fontAlgn="auto">
              <a:spcBef>
                <a:spcPts val="0"/>
              </a:spcBef>
              <a:spcAft>
                <a:spcPts val="0"/>
              </a:spcAft>
            </a:pPr>
            <a:r>
              <a:rPr lang="de-CH" sz="1100" i="1" dirty="0" smtClean="0">
                <a:solidFill>
                  <a:srgbClr val="000000"/>
                </a:solidFill>
                <a:latin typeface="Arial"/>
                <a:cs typeface="+mn-cs"/>
              </a:rPr>
              <a:t>(Betroffene Kunden: 4181 )</a:t>
            </a:r>
            <a:endParaRPr lang="de-CH" sz="1100" i="1" dirty="0">
              <a:solidFill>
                <a:srgbClr val="000000"/>
              </a:solidFill>
              <a:latin typeface="Arial"/>
              <a:cs typeface="+mn-cs"/>
            </a:endParaRPr>
          </a:p>
        </p:txBody>
      </p:sp>
      <p:sp>
        <p:nvSpPr>
          <p:cNvPr id="35" name="Textfeld 34"/>
          <p:cNvSpPr txBox="1"/>
          <p:nvPr/>
        </p:nvSpPr>
        <p:spPr>
          <a:xfrm>
            <a:off x="6655254" y="4247510"/>
            <a:ext cx="509034" cy="261610"/>
          </a:xfrm>
          <a:prstGeom prst="rect">
            <a:avLst/>
          </a:prstGeom>
          <a:noFill/>
        </p:spPr>
        <p:txBody>
          <a:bodyPr wrap="square" rtlCol="0">
            <a:spAutoFit/>
          </a:bodyPr>
          <a:lstStyle/>
          <a:p>
            <a:r>
              <a:rPr lang="de-CH" sz="1100" b="1" dirty="0" smtClean="0"/>
              <a:t>50%</a:t>
            </a:r>
            <a:endParaRPr lang="de-CH" sz="1100" b="1" dirty="0"/>
          </a:p>
        </p:txBody>
      </p:sp>
      <p:sp>
        <p:nvSpPr>
          <p:cNvPr id="38" name="Textfeld 37"/>
          <p:cNvSpPr txBox="1"/>
          <p:nvPr/>
        </p:nvSpPr>
        <p:spPr>
          <a:xfrm>
            <a:off x="6661931" y="3356992"/>
            <a:ext cx="502357" cy="261610"/>
          </a:xfrm>
          <a:prstGeom prst="rect">
            <a:avLst/>
          </a:prstGeom>
          <a:noFill/>
        </p:spPr>
        <p:txBody>
          <a:bodyPr wrap="square" rtlCol="0">
            <a:spAutoFit/>
          </a:bodyPr>
          <a:lstStyle/>
          <a:p>
            <a:r>
              <a:rPr lang="de-CH" sz="1100" b="1" dirty="0" smtClean="0"/>
              <a:t>30%</a:t>
            </a:r>
            <a:endParaRPr lang="de-CH" sz="1100" b="1" dirty="0"/>
          </a:p>
        </p:txBody>
      </p:sp>
      <p:sp>
        <p:nvSpPr>
          <p:cNvPr id="39" name="Textfeld 38"/>
          <p:cNvSpPr txBox="1"/>
          <p:nvPr/>
        </p:nvSpPr>
        <p:spPr>
          <a:xfrm>
            <a:off x="6440574" y="2348880"/>
            <a:ext cx="507690" cy="261610"/>
          </a:xfrm>
          <a:prstGeom prst="rect">
            <a:avLst/>
          </a:prstGeom>
          <a:noFill/>
        </p:spPr>
        <p:txBody>
          <a:bodyPr wrap="square" rtlCol="0">
            <a:spAutoFit/>
          </a:bodyPr>
          <a:lstStyle/>
          <a:p>
            <a:r>
              <a:rPr lang="de-CH" sz="1100" b="1" dirty="0" smtClean="0"/>
              <a:t>20%</a:t>
            </a:r>
            <a:endParaRPr lang="de-CH" sz="1100" b="1" dirty="0"/>
          </a:p>
        </p:txBody>
      </p:sp>
    </p:spTree>
    <p:extLst>
      <p:ext uri="{BB962C8B-B14F-4D97-AF65-F5344CB8AC3E}">
        <p14:creationId xmlns:p14="http://schemas.microsoft.com/office/powerpoint/2010/main" val="198849688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a:t>
            </a:r>
            <a:r>
              <a:rPr lang="de-CH" dirty="0"/>
              <a:t>g</a:t>
            </a:r>
          </a:p>
          <a:p>
            <a:endParaRPr lang="de-CH" dirty="0"/>
          </a:p>
        </p:txBody>
      </p:sp>
      <p:sp>
        <p:nvSpPr>
          <p:cNvPr id="3" name="Textplatzhalter 2"/>
          <p:cNvSpPr>
            <a:spLocks noGrp="1"/>
          </p:cNvSpPr>
          <p:nvPr>
            <p:ph type="body" sz="quarter" idx="15"/>
          </p:nvPr>
        </p:nvSpPr>
        <p:spPr/>
        <p:txBody>
          <a:bodyPr/>
          <a:lstStyle/>
          <a:p>
            <a:r>
              <a:rPr lang="de-CH" dirty="0" smtClean="0"/>
              <a:t>4. Pay-TV</a:t>
            </a:r>
            <a:endParaRPr lang="de-CH" dirty="0"/>
          </a:p>
        </p:txBody>
      </p:sp>
      <p:sp>
        <p:nvSpPr>
          <p:cNvPr id="4" name="Textplatzhalter 3"/>
          <p:cNvSpPr>
            <a:spLocks noGrp="1"/>
          </p:cNvSpPr>
          <p:nvPr>
            <p:ph type="body" sz="quarter" idx="26"/>
          </p:nvPr>
        </p:nvSpPr>
        <p:spPr/>
        <p:txBody>
          <a:bodyPr/>
          <a:lstStyle/>
          <a:p>
            <a:r>
              <a:rPr lang="de-CH" sz="2000" dirty="0"/>
              <a:t>Migrations-Vorgehen </a:t>
            </a:r>
            <a:r>
              <a:rPr lang="de-CH" sz="2000" dirty="0" smtClean="0"/>
              <a:t>bei Kombi-Kunden mit «HD Premium» </a:t>
            </a:r>
            <a:endParaRPr lang="de-CH" sz="2000" dirty="0"/>
          </a:p>
        </p:txBody>
      </p:sp>
      <p:sp>
        <p:nvSpPr>
          <p:cNvPr id="5" name="Textplatzhalter 4"/>
          <p:cNvSpPr>
            <a:spLocks noGrp="1"/>
          </p:cNvSpPr>
          <p:nvPr>
            <p:ph type="body" sz="quarter" idx="27"/>
          </p:nvPr>
        </p:nvSpPr>
        <p:spPr/>
        <p:txBody>
          <a:bodyPr/>
          <a:lstStyle/>
          <a:p>
            <a:r>
              <a:rPr lang="de-CH" dirty="0" smtClean="0"/>
              <a:t> </a:t>
            </a:r>
            <a:endParaRPr lang="de-CH" dirty="0"/>
          </a:p>
        </p:txBody>
      </p:sp>
      <p:sp>
        <p:nvSpPr>
          <p:cNvPr id="6" name="Textplatzhalter 5"/>
          <p:cNvSpPr>
            <a:spLocks noGrp="1"/>
          </p:cNvSpPr>
          <p:nvPr>
            <p:ph type="body" sz="quarter" idx="28"/>
          </p:nvPr>
        </p:nvSpPr>
        <p:spPr/>
        <p:txBody>
          <a:bodyPr/>
          <a:lstStyle/>
          <a:p>
            <a:r>
              <a:rPr lang="de-CH" dirty="0"/>
              <a:t>«Preiserhöhung bei Platin – aber deutlich mehr Leistung»</a:t>
            </a:r>
          </a:p>
          <a:p>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26</a:t>
            </a:fld>
            <a:endParaRPr lang="de-CH" dirty="0">
              <a:solidFill>
                <a:srgbClr val="000000"/>
              </a:solidFill>
            </a:endParaRPr>
          </a:p>
        </p:txBody>
      </p:sp>
      <p:sp>
        <p:nvSpPr>
          <p:cNvPr id="8" name="Textfeld 7"/>
          <p:cNvSpPr txBox="1"/>
          <p:nvPr/>
        </p:nvSpPr>
        <p:spPr>
          <a:xfrm>
            <a:off x="539552" y="2132856"/>
            <a:ext cx="2808312" cy="369332"/>
          </a:xfrm>
          <a:prstGeom prst="rect">
            <a:avLst/>
          </a:prstGeom>
          <a:noFill/>
        </p:spPr>
        <p:txBody>
          <a:bodyPr wrap="square" rtlCol="0">
            <a:spAutoFit/>
          </a:bodyPr>
          <a:lstStyle/>
          <a:p>
            <a:r>
              <a:rPr lang="de-CH" b="1" dirty="0" smtClean="0">
                <a:solidFill>
                  <a:srgbClr val="000000"/>
                </a:solidFill>
              </a:rPr>
              <a:t>All-in-</a:t>
            </a:r>
            <a:r>
              <a:rPr lang="de-CH" b="1" dirty="0" err="1" smtClean="0">
                <a:solidFill>
                  <a:srgbClr val="000000"/>
                </a:solidFill>
              </a:rPr>
              <a:t>One</a:t>
            </a:r>
            <a:r>
              <a:rPr lang="de-CH" b="1" dirty="0" smtClean="0">
                <a:solidFill>
                  <a:srgbClr val="000000"/>
                </a:solidFill>
              </a:rPr>
              <a:t> Platin </a:t>
            </a:r>
            <a:r>
              <a:rPr lang="de-CH" sz="1400" b="1" i="1" dirty="0" smtClean="0">
                <a:solidFill>
                  <a:srgbClr val="000000"/>
                </a:solidFill>
              </a:rPr>
              <a:t>(2185)</a:t>
            </a:r>
            <a:r>
              <a:rPr lang="de-CH" b="1" dirty="0" smtClean="0">
                <a:solidFill>
                  <a:srgbClr val="000000"/>
                </a:solidFill>
              </a:rPr>
              <a:t> </a:t>
            </a:r>
            <a:endParaRPr lang="de-CH" b="1" dirty="0">
              <a:solidFill>
                <a:srgbClr val="000000"/>
              </a:solidFill>
            </a:endParaRPr>
          </a:p>
        </p:txBody>
      </p:sp>
      <p:sp>
        <p:nvSpPr>
          <p:cNvPr id="11" name="Textfeld 10"/>
          <p:cNvSpPr txBox="1"/>
          <p:nvPr/>
        </p:nvSpPr>
        <p:spPr>
          <a:xfrm>
            <a:off x="518437" y="4005064"/>
            <a:ext cx="2608492" cy="369332"/>
          </a:xfrm>
          <a:prstGeom prst="rect">
            <a:avLst/>
          </a:prstGeom>
          <a:noFill/>
        </p:spPr>
        <p:txBody>
          <a:bodyPr wrap="square" rtlCol="0">
            <a:spAutoFit/>
          </a:bodyPr>
          <a:lstStyle/>
          <a:p>
            <a:r>
              <a:rPr lang="de-CH" b="1" dirty="0" smtClean="0">
                <a:solidFill>
                  <a:srgbClr val="000000"/>
                </a:solidFill>
              </a:rPr>
              <a:t>Take2 Premium </a:t>
            </a:r>
            <a:r>
              <a:rPr lang="de-CH" sz="1400" b="1" i="1" dirty="0" smtClean="0">
                <a:solidFill>
                  <a:srgbClr val="000000"/>
                </a:solidFill>
              </a:rPr>
              <a:t>(604)</a:t>
            </a:r>
            <a:endParaRPr lang="de-CH" b="1" dirty="0">
              <a:solidFill>
                <a:srgbClr val="000000"/>
              </a:solidFill>
            </a:endParaRPr>
          </a:p>
        </p:txBody>
      </p:sp>
      <p:sp>
        <p:nvSpPr>
          <p:cNvPr id="17" name="Textfeld 16"/>
          <p:cNvSpPr txBox="1"/>
          <p:nvPr/>
        </p:nvSpPr>
        <p:spPr>
          <a:xfrm>
            <a:off x="5407123" y="2117785"/>
            <a:ext cx="2160240" cy="369332"/>
          </a:xfrm>
          <a:prstGeom prst="rect">
            <a:avLst/>
          </a:prstGeom>
          <a:noFill/>
        </p:spPr>
        <p:txBody>
          <a:bodyPr wrap="square" rtlCol="0">
            <a:spAutoFit/>
          </a:bodyPr>
          <a:lstStyle/>
          <a:p>
            <a:r>
              <a:rPr lang="de-CH" b="1" dirty="0" smtClean="0">
                <a:solidFill>
                  <a:srgbClr val="000000"/>
                </a:solidFill>
              </a:rPr>
              <a:t>All-in-</a:t>
            </a:r>
            <a:r>
              <a:rPr lang="de-CH" b="1" dirty="0" err="1" smtClean="0">
                <a:solidFill>
                  <a:srgbClr val="000000"/>
                </a:solidFill>
              </a:rPr>
              <a:t>One</a:t>
            </a:r>
            <a:r>
              <a:rPr lang="de-CH" b="1" dirty="0" smtClean="0">
                <a:solidFill>
                  <a:srgbClr val="000000"/>
                </a:solidFill>
              </a:rPr>
              <a:t> Platin</a:t>
            </a:r>
            <a:endParaRPr lang="de-CH" b="1" dirty="0">
              <a:solidFill>
                <a:srgbClr val="000000"/>
              </a:solidFill>
            </a:endParaRPr>
          </a:p>
        </p:txBody>
      </p:sp>
      <p:sp>
        <p:nvSpPr>
          <p:cNvPr id="18" name="Textfeld 17"/>
          <p:cNvSpPr txBox="1"/>
          <p:nvPr/>
        </p:nvSpPr>
        <p:spPr>
          <a:xfrm>
            <a:off x="5386008" y="3989993"/>
            <a:ext cx="3002416" cy="369332"/>
          </a:xfrm>
          <a:prstGeom prst="rect">
            <a:avLst/>
          </a:prstGeom>
          <a:noFill/>
        </p:spPr>
        <p:txBody>
          <a:bodyPr wrap="square" rtlCol="0">
            <a:spAutoFit/>
          </a:bodyPr>
          <a:lstStyle/>
          <a:p>
            <a:r>
              <a:rPr lang="de-CH" b="1" dirty="0" smtClean="0">
                <a:solidFill>
                  <a:srgbClr val="000000"/>
                </a:solidFill>
              </a:rPr>
              <a:t>Take2 </a:t>
            </a:r>
            <a:r>
              <a:rPr lang="de-CH" b="1" dirty="0" smtClean="0">
                <a:solidFill>
                  <a:srgbClr val="FF0000"/>
                </a:solidFill>
              </a:rPr>
              <a:t>ENTERTAINMENT</a:t>
            </a:r>
            <a:endParaRPr lang="de-CH" b="1" dirty="0">
              <a:solidFill>
                <a:srgbClr val="FF0000"/>
              </a:solidFill>
            </a:endParaRPr>
          </a:p>
        </p:txBody>
      </p:sp>
      <p:sp>
        <p:nvSpPr>
          <p:cNvPr id="19" name="Rechteck 18"/>
          <p:cNvSpPr/>
          <p:nvPr/>
        </p:nvSpPr>
        <p:spPr>
          <a:xfrm>
            <a:off x="5479130" y="2487117"/>
            <a:ext cx="3024335" cy="1214844"/>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Ø"/>
            </a:pPr>
            <a:r>
              <a:rPr lang="de-CH" sz="1400" b="1" dirty="0" smtClean="0">
                <a:solidFill>
                  <a:srgbClr val="000000"/>
                </a:solidFill>
              </a:rPr>
              <a:t>200/10 Mbit/s</a:t>
            </a:r>
          </a:p>
          <a:p>
            <a:pPr marL="285750" indent="-285750">
              <a:buFont typeface="Wingdings" panose="05000000000000000000" pitchFamily="2" charset="2"/>
              <a:buChar char="Ø"/>
            </a:pPr>
            <a:r>
              <a:rPr lang="de-CH" sz="1400" b="1" dirty="0" smtClean="0">
                <a:solidFill>
                  <a:srgbClr val="FF0000"/>
                </a:solidFill>
              </a:rPr>
              <a:t>Flat Telefonie alle CH-Netze</a:t>
            </a:r>
          </a:p>
          <a:p>
            <a:pPr marL="285750" indent="-285750">
              <a:buFont typeface="Wingdings" panose="05000000000000000000" pitchFamily="2" charset="2"/>
              <a:buChar char="Ø"/>
            </a:pPr>
            <a:r>
              <a:rPr lang="de-CH" sz="1400" b="1" dirty="0" smtClean="0">
                <a:solidFill>
                  <a:srgbClr val="FF0000"/>
                </a:solidFill>
              </a:rPr>
              <a:t>230 TV-Sender, über 100 in HD</a:t>
            </a:r>
          </a:p>
          <a:p>
            <a:r>
              <a:rPr lang="de-CH" sz="1400" b="1" dirty="0">
                <a:solidFill>
                  <a:srgbClr val="FF0000"/>
                </a:solidFill>
              </a:rPr>
              <a:t> </a:t>
            </a:r>
            <a:r>
              <a:rPr lang="de-CH" sz="1400" b="1" dirty="0" smtClean="0">
                <a:solidFill>
                  <a:srgbClr val="FF0000"/>
                </a:solidFill>
              </a:rPr>
              <a:t>(PREMIUM)</a:t>
            </a:r>
          </a:p>
          <a:p>
            <a:pPr marL="285750" indent="-285750">
              <a:buFont typeface="Wingdings" panose="05000000000000000000" pitchFamily="2" charset="2"/>
              <a:buChar char="Ø"/>
            </a:pPr>
            <a:endParaRPr lang="de-CH" sz="1400" b="1" dirty="0">
              <a:solidFill>
                <a:srgbClr val="000000"/>
              </a:solidFill>
            </a:endParaRPr>
          </a:p>
        </p:txBody>
      </p:sp>
      <p:sp>
        <p:nvSpPr>
          <p:cNvPr id="20" name="Rechteck 19"/>
          <p:cNvSpPr/>
          <p:nvPr/>
        </p:nvSpPr>
        <p:spPr>
          <a:xfrm>
            <a:off x="5461313" y="4422041"/>
            <a:ext cx="3042153" cy="1214844"/>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Ø"/>
            </a:pPr>
            <a:r>
              <a:rPr lang="de-CH" sz="1400" b="1" dirty="0" smtClean="0">
                <a:solidFill>
                  <a:srgbClr val="000000"/>
                </a:solidFill>
              </a:rPr>
              <a:t>50/5 </a:t>
            </a:r>
            <a:r>
              <a:rPr lang="de-CH" sz="1400" b="1" dirty="0">
                <a:solidFill>
                  <a:srgbClr val="000000"/>
                </a:solidFill>
              </a:rPr>
              <a:t>Mbit/s</a:t>
            </a:r>
          </a:p>
          <a:p>
            <a:pPr marL="285750" indent="-285750">
              <a:buFont typeface="Wingdings" panose="05000000000000000000" pitchFamily="2" charset="2"/>
              <a:buChar char="Ø"/>
            </a:pPr>
            <a:r>
              <a:rPr lang="de-CH" sz="1400" b="1" dirty="0" smtClean="0">
                <a:solidFill>
                  <a:srgbClr val="FF0000"/>
                </a:solidFill>
              </a:rPr>
              <a:t>220 </a:t>
            </a:r>
            <a:r>
              <a:rPr lang="de-CH" sz="1400" b="1" dirty="0">
                <a:solidFill>
                  <a:srgbClr val="FF0000"/>
                </a:solidFill>
              </a:rPr>
              <a:t>TV-Sender</a:t>
            </a:r>
            <a:r>
              <a:rPr lang="de-CH" sz="1400" b="1" dirty="0" smtClean="0">
                <a:solidFill>
                  <a:srgbClr val="FF0000"/>
                </a:solidFill>
              </a:rPr>
              <a:t>, über 90 </a:t>
            </a:r>
            <a:r>
              <a:rPr lang="de-CH" sz="1400" b="1" dirty="0">
                <a:solidFill>
                  <a:srgbClr val="FF0000"/>
                </a:solidFill>
              </a:rPr>
              <a:t>in </a:t>
            </a:r>
            <a:r>
              <a:rPr lang="de-CH" sz="1400" b="1" dirty="0" smtClean="0">
                <a:solidFill>
                  <a:srgbClr val="FF0000"/>
                </a:solidFill>
              </a:rPr>
              <a:t>HD</a:t>
            </a:r>
          </a:p>
          <a:p>
            <a:r>
              <a:rPr lang="de-CH" sz="1400" b="1" dirty="0">
                <a:solidFill>
                  <a:srgbClr val="FF0000"/>
                </a:solidFill>
              </a:rPr>
              <a:t> </a:t>
            </a:r>
            <a:r>
              <a:rPr lang="de-CH" sz="1400" b="1" dirty="0" smtClean="0">
                <a:solidFill>
                  <a:srgbClr val="FF0000"/>
                </a:solidFill>
              </a:rPr>
              <a:t>(</a:t>
            </a:r>
            <a:r>
              <a:rPr lang="de-CH" sz="1400" b="1" dirty="0" err="1" smtClean="0">
                <a:solidFill>
                  <a:srgbClr val="FF0000"/>
                </a:solidFill>
              </a:rPr>
              <a:t>ENTERTAINMENTlkl</a:t>
            </a:r>
            <a:r>
              <a:rPr lang="de-CH" sz="1400" b="1" dirty="0" smtClean="0">
                <a:solidFill>
                  <a:srgbClr val="FF0000"/>
                </a:solidFill>
              </a:rPr>
              <a:t>)</a:t>
            </a:r>
            <a:endParaRPr lang="de-CH" sz="1400" b="1" dirty="0">
              <a:solidFill>
                <a:srgbClr val="FF0000"/>
              </a:solidFill>
            </a:endParaRPr>
          </a:p>
        </p:txBody>
      </p:sp>
      <p:sp>
        <p:nvSpPr>
          <p:cNvPr id="21" name="Ellipse 20"/>
          <p:cNvSpPr/>
          <p:nvPr/>
        </p:nvSpPr>
        <p:spPr>
          <a:xfrm rot="881279">
            <a:off x="8098576" y="2143724"/>
            <a:ext cx="972805" cy="946312"/>
          </a:xfrm>
          <a:prstGeom prst="ellipse">
            <a:avLst/>
          </a:prstGeom>
          <a:solidFill>
            <a:srgbClr val="FF0000"/>
          </a:solidFill>
          <a:ln w="25400" cap="flat" cmpd="sng" algn="ctr">
            <a:solidFill>
              <a:srgbClr val="FFC000"/>
            </a:solidFill>
            <a:prstDash val="solid"/>
          </a:ln>
          <a:effectLst/>
        </p:spPr>
        <p:txBody>
          <a:bodyPr anchor="ctr"/>
          <a:lstStyle/>
          <a:p>
            <a:pPr algn="ctr" fontAlgn="auto">
              <a:spcBef>
                <a:spcPts val="0"/>
              </a:spcBef>
              <a:spcAft>
                <a:spcPts val="0"/>
              </a:spcAft>
              <a:defRPr/>
            </a:pPr>
            <a:r>
              <a:rPr lang="de-CH" sz="1200" b="1" kern="0" dirty="0" smtClean="0">
                <a:solidFill>
                  <a:srgbClr val="FFFFFF"/>
                </a:solidFill>
                <a:latin typeface="Arial"/>
              </a:rPr>
              <a:t>131.10</a:t>
            </a:r>
            <a:endParaRPr lang="de-CH" sz="1200" b="1" kern="0" dirty="0">
              <a:solidFill>
                <a:srgbClr val="FFFFFF"/>
              </a:solidFill>
              <a:latin typeface="Arial"/>
            </a:endParaRPr>
          </a:p>
        </p:txBody>
      </p:sp>
      <p:sp>
        <p:nvSpPr>
          <p:cNvPr id="22" name="Ellipse 21"/>
          <p:cNvSpPr/>
          <p:nvPr/>
        </p:nvSpPr>
        <p:spPr>
          <a:xfrm rot="881279">
            <a:off x="8069612" y="3886168"/>
            <a:ext cx="972805" cy="946312"/>
          </a:xfrm>
          <a:prstGeom prst="ellipse">
            <a:avLst/>
          </a:prstGeom>
          <a:solidFill>
            <a:srgbClr val="FF0000"/>
          </a:solidFill>
          <a:ln w="25400" cap="flat" cmpd="sng" algn="ctr">
            <a:solidFill>
              <a:srgbClr val="FFC000"/>
            </a:solidFill>
            <a:prstDash val="solid"/>
          </a:ln>
          <a:effectLst/>
        </p:spPr>
        <p:txBody>
          <a:bodyPr anchor="ctr"/>
          <a:lstStyle/>
          <a:p>
            <a:pPr algn="ctr" fontAlgn="auto">
              <a:spcBef>
                <a:spcPts val="0"/>
              </a:spcBef>
              <a:spcAft>
                <a:spcPts val="0"/>
              </a:spcAft>
              <a:defRPr/>
            </a:pPr>
            <a:r>
              <a:rPr lang="de-CH" sz="1200" b="1" kern="0" dirty="0" smtClean="0">
                <a:solidFill>
                  <a:srgbClr val="FFFFFF"/>
                </a:solidFill>
                <a:latin typeface="Arial"/>
              </a:rPr>
              <a:t>86.10</a:t>
            </a:r>
            <a:endParaRPr lang="de-CH" sz="1200" b="1" kern="0" dirty="0">
              <a:solidFill>
                <a:srgbClr val="FFFFFF"/>
              </a:solidFill>
              <a:latin typeface="Arial"/>
            </a:endParaRPr>
          </a:p>
        </p:txBody>
      </p:sp>
      <p:sp>
        <p:nvSpPr>
          <p:cNvPr id="12" name="Pfeil nach rechts 11"/>
          <p:cNvSpPr/>
          <p:nvPr/>
        </p:nvSpPr>
        <p:spPr>
          <a:xfrm>
            <a:off x="4141232" y="2994062"/>
            <a:ext cx="1174048" cy="231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rgbClr val="FFFFFF"/>
              </a:solidFill>
            </a:endParaRPr>
          </a:p>
        </p:txBody>
      </p:sp>
      <p:sp>
        <p:nvSpPr>
          <p:cNvPr id="23" name="Pfeil nach rechts 22"/>
          <p:cNvSpPr/>
          <p:nvPr/>
        </p:nvSpPr>
        <p:spPr>
          <a:xfrm>
            <a:off x="4067944" y="5026967"/>
            <a:ext cx="1174048" cy="2310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rgbClr val="FFFFFF"/>
              </a:solidFill>
            </a:endParaRPr>
          </a:p>
        </p:txBody>
      </p:sp>
      <p:sp>
        <p:nvSpPr>
          <p:cNvPr id="10" name="Rechteck 9"/>
          <p:cNvSpPr/>
          <p:nvPr/>
        </p:nvSpPr>
        <p:spPr>
          <a:xfrm>
            <a:off x="611559" y="2502188"/>
            <a:ext cx="3024335" cy="1214844"/>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Ø"/>
            </a:pPr>
            <a:r>
              <a:rPr lang="de-CH" sz="1400" b="1" dirty="0" smtClean="0">
                <a:solidFill>
                  <a:srgbClr val="000000"/>
                </a:solidFill>
              </a:rPr>
              <a:t>200/10 Mbit/s</a:t>
            </a:r>
          </a:p>
          <a:p>
            <a:pPr marL="285750" indent="-285750">
              <a:buFont typeface="Wingdings" panose="05000000000000000000" pitchFamily="2" charset="2"/>
              <a:buChar char="Ø"/>
            </a:pPr>
            <a:r>
              <a:rPr lang="de-CH" sz="1400" b="1" dirty="0" smtClean="0">
                <a:solidFill>
                  <a:srgbClr val="000000"/>
                </a:solidFill>
              </a:rPr>
              <a:t>24 h gratis in CH-Festnetz</a:t>
            </a:r>
          </a:p>
          <a:p>
            <a:pPr marL="285750" indent="-285750">
              <a:buFont typeface="Wingdings" panose="05000000000000000000" pitchFamily="2" charset="2"/>
              <a:buChar char="Ø"/>
            </a:pPr>
            <a:r>
              <a:rPr lang="de-CH" sz="1400" b="1" dirty="0" smtClean="0">
                <a:solidFill>
                  <a:srgbClr val="000000"/>
                </a:solidFill>
              </a:rPr>
              <a:t>190 TV-Sender, über 60 in HD</a:t>
            </a:r>
          </a:p>
          <a:p>
            <a:pPr marL="285750" indent="-285750">
              <a:buFont typeface="Wingdings" panose="05000000000000000000" pitchFamily="2" charset="2"/>
              <a:buChar char="Ø"/>
            </a:pPr>
            <a:endParaRPr lang="de-CH" sz="1400" b="1" dirty="0">
              <a:solidFill>
                <a:srgbClr val="000000"/>
              </a:solidFill>
            </a:endParaRPr>
          </a:p>
        </p:txBody>
      </p:sp>
      <p:sp>
        <p:nvSpPr>
          <p:cNvPr id="13" name="Rechteck 12"/>
          <p:cNvSpPr/>
          <p:nvPr/>
        </p:nvSpPr>
        <p:spPr>
          <a:xfrm>
            <a:off x="593742" y="4437112"/>
            <a:ext cx="3042153" cy="1214844"/>
          </a:xfrm>
          <a:prstGeom prst="rect">
            <a:avLst/>
          </a:prstGeom>
          <a:noFill/>
          <a:ln>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Wingdings" panose="05000000000000000000" pitchFamily="2" charset="2"/>
              <a:buChar char="Ø"/>
            </a:pPr>
            <a:r>
              <a:rPr lang="de-CH" sz="1400" b="1" dirty="0" smtClean="0">
                <a:solidFill>
                  <a:srgbClr val="000000"/>
                </a:solidFill>
              </a:rPr>
              <a:t>50/5 </a:t>
            </a:r>
            <a:r>
              <a:rPr lang="de-CH" sz="1400" b="1" dirty="0">
                <a:solidFill>
                  <a:srgbClr val="000000"/>
                </a:solidFill>
              </a:rPr>
              <a:t>Mbit/s</a:t>
            </a:r>
          </a:p>
          <a:p>
            <a:pPr marL="285750" indent="-285750">
              <a:buFont typeface="Wingdings" panose="05000000000000000000" pitchFamily="2" charset="2"/>
              <a:buChar char="Ø"/>
            </a:pPr>
            <a:r>
              <a:rPr lang="de-CH" sz="1400" b="1" dirty="0" smtClean="0">
                <a:solidFill>
                  <a:srgbClr val="000000"/>
                </a:solidFill>
              </a:rPr>
              <a:t>190TV-Sender, über 60 </a:t>
            </a:r>
            <a:r>
              <a:rPr lang="de-CH" sz="1400" b="1" dirty="0">
                <a:solidFill>
                  <a:srgbClr val="000000"/>
                </a:solidFill>
              </a:rPr>
              <a:t>in HD</a:t>
            </a:r>
          </a:p>
        </p:txBody>
      </p:sp>
      <p:sp>
        <p:nvSpPr>
          <p:cNvPr id="14" name="Ellipse 13"/>
          <p:cNvSpPr/>
          <p:nvPr/>
        </p:nvSpPr>
        <p:spPr>
          <a:xfrm rot="881279">
            <a:off x="3231005" y="2158795"/>
            <a:ext cx="972805" cy="946312"/>
          </a:xfrm>
          <a:prstGeom prst="ellipse">
            <a:avLst/>
          </a:prstGeom>
          <a:solidFill>
            <a:srgbClr val="FF0000"/>
          </a:solidFill>
          <a:ln w="25400" cap="flat" cmpd="sng" algn="ctr">
            <a:solidFill>
              <a:srgbClr val="FFC000"/>
            </a:solidFill>
            <a:prstDash val="solid"/>
          </a:ln>
          <a:effectLst/>
        </p:spPr>
        <p:txBody>
          <a:bodyPr anchor="ctr"/>
          <a:lstStyle/>
          <a:p>
            <a:pPr algn="ctr" fontAlgn="auto">
              <a:spcBef>
                <a:spcPts val="0"/>
              </a:spcBef>
              <a:spcAft>
                <a:spcPts val="0"/>
              </a:spcAft>
              <a:defRPr/>
            </a:pPr>
            <a:r>
              <a:rPr lang="de-CH" sz="1200" b="1" kern="0" dirty="0" smtClean="0">
                <a:solidFill>
                  <a:srgbClr val="FFFFFF"/>
                </a:solidFill>
                <a:latin typeface="Arial"/>
              </a:rPr>
              <a:t>121.10</a:t>
            </a:r>
            <a:endParaRPr lang="de-CH" sz="1200" b="1" kern="0" dirty="0">
              <a:solidFill>
                <a:srgbClr val="FFFFFF"/>
              </a:solidFill>
              <a:latin typeface="Arial"/>
            </a:endParaRPr>
          </a:p>
        </p:txBody>
      </p:sp>
      <p:sp>
        <p:nvSpPr>
          <p:cNvPr id="15" name="Ellipse 14"/>
          <p:cNvSpPr/>
          <p:nvPr/>
        </p:nvSpPr>
        <p:spPr>
          <a:xfrm rot="881279">
            <a:off x="3202041" y="3901239"/>
            <a:ext cx="972805" cy="946312"/>
          </a:xfrm>
          <a:prstGeom prst="ellipse">
            <a:avLst/>
          </a:prstGeom>
          <a:solidFill>
            <a:srgbClr val="FF0000"/>
          </a:solidFill>
          <a:ln w="25400" cap="flat" cmpd="sng" algn="ctr">
            <a:solidFill>
              <a:srgbClr val="FFC000"/>
            </a:solidFill>
            <a:prstDash val="solid"/>
          </a:ln>
          <a:effectLst/>
        </p:spPr>
        <p:txBody>
          <a:bodyPr anchor="ctr"/>
          <a:lstStyle/>
          <a:p>
            <a:pPr algn="ctr" fontAlgn="auto">
              <a:spcBef>
                <a:spcPts val="0"/>
              </a:spcBef>
              <a:spcAft>
                <a:spcPts val="0"/>
              </a:spcAft>
              <a:defRPr/>
            </a:pPr>
            <a:r>
              <a:rPr lang="de-CH" sz="1200" b="1" kern="0" dirty="0" smtClean="0">
                <a:solidFill>
                  <a:srgbClr val="FFFFFF"/>
                </a:solidFill>
                <a:latin typeface="Arial"/>
              </a:rPr>
              <a:t>86.10</a:t>
            </a:r>
            <a:endParaRPr lang="de-CH" sz="1200" b="1" kern="0" dirty="0">
              <a:solidFill>
                <a:srgbClr val="FFFFFF"/>
              </a:solidFill>
              <a:latin typeface="Arial"/>
            </a:endParaRPr>
          </a:p>
        </p:txBody>
      </p:sp>
      <p:sp>
        <p:nvSpPr>
          <p:cNvPr id="24" name="Textfeld 23"/>
          <p:cNvSpPr txBox="1"/>
          <p:nvPr/>
        </p:nvSpPr>
        <p:spPr>
          <a:xfrm>
            <a:off x="4141232" y="2708920"/>
            <a:ext cx="1100760" cy="307777"/>
          </a:xfrm>
          <a:prstGeom prst="rect">
            <a:avLst/>
          </a:prstGeom>
          <a:noFill/>
        </p:spPr>
        <p:txBody>
          <a:bodyPr wrap="square" rtlCol="0">
            <a:spAutoFit/>
          </a:bodyPr>
          <a:lstStyle/>
          <a:p>
            <a:pPr algn="ctr"/>
            <a:r>
              <a:rPr lang="de-CH" sz="1400" b="1" dirty="0" smtClean="0">
                <a:solidFill>
                  <a:srgbClr val="FF0000"/>
                </a:solidFill>
              </a:rPr>
              <a:t>+10.-</a:t>
            </a:r>
            <a:endParaRPr lang="de-CH" sz="1400" b="1" dirty="0">
              <a:solidFill>
                <a:srgbClr val="FF0000"/>
              </a:solidFill>
            </a:endParaRPr>
          </a:p>
        </p:txBody>
      </p:sp>
      <p:sp>
        <p:nvSpPr>
          <p:cNvPr id="9" name="Textfeld 8"/>
          <p:cNvSpPr txBox="1"/>
          <p:nvPr/>
        </p:nvSpPr>
        <p:spPr>
          <a:xfrm>
            <a:off x="433327" y="6545720"/>
            <a:ext cx="3380797" cy="307777"/>
          </a:xfrm>
          <a:prstGeom prst="rect">
            <a:avLst/>
          </a:prstGeom>
          <a:noFill/>
        </p:spPr>
        <p:txBody>
          <a:bodyPr wrap="none" rtlCol="0">
            <a:spAutoFit/>
          </a:bodyPr>
          <a:lstStyle/>
          <a:p>
            <a:r>
              <a:rPr lang="de-CH" sz="1400" dirty="0" smtClean="0"/>
              <a:t>Siehe auch Business-Regeln im Anhang</a:t>
            </a:r>
            <a:endParaRPr lang="de-CH" sz="1400" dirty="0"/>
          </a:p>
        </p:txBody>
      </p:sp>
      <p:sp>
        <p:nvSpPr>
          <p:cNvPr id="25" name="Rechteck 24"/>
          <p:cNvSpPr/>
          <p:nvPr/>
        </p:nvSpPr>
        <p:spPr>
          <a:xfrm>
            <a:off x="467544" y="6021288"/>
            <a:ext cx="7200800"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b="1" dirty="0" smtClean="0">
                <a:solidFill>
                  <a:srgbClr val="FFFFFF"/>
                </a:solidFill>
              </a:rPr>
              <a:t>3 Monate zum alten Preis (Telefonie Swiss Flat bereits ab. 1 Mai)</a:t>
            </a:r>
            <a:endParaRPr lang="de-CH" b="1" dirty="0">
              <a:solidFill>
                <a:srgbClr val="FFFFFF"/>
              </a:solidFill>
            </a:endParaRPr>
          </a:p>
        </p:txBody>
      </p:sp>
    </p:spTree>
    <p:extLst>
      <p:ext uri="{BB962C8B-B14F-4D97-AF65-F5344CB8AC3E}">
        <p14:creationId xmlns:p14="http://schemas.microsoft.com/office/powerpoint/2010/main" val="29989315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25"/>
          </p:nvPr>
        </p:nvSpPr>
        <p:spPr/>
        <p:txBody>
          <a:bodyPr/>
          <a:lstStyle/>
          <a:p>
            <a:r>
              <a:rPr lang="de-CH" dirty="0" smtClean="0"/>
              <a:t>Grosse Senderumstellung</a:t>
            </a:r>
            <a:endParaRPr lang="de-CH" dirty="0"/>
          </a:p>
          <a:p>
            <a:endParaRPr lang="de-CH" dirty="0"/>
          </a:p>
        </p:txBody>
      </p:sp>
      <p:sp>
        <p:nvSpPr>
          <p:cNvPr id="6" name="Textplatzhalter 5"/>
          <p:cNvSpPr>
            <a:spLocks noGrp="1"/>
          </p:cNvSpPr>
          <p:nvPr>
            <p:ph type="body" sz="quarter" idx="15"/>
          </p:nvPr>
        </p:nvSpPr>
        <p:spPr/>
        <p:txBody>
          <a:bodyPr/>
          <a:lstStyle/>
          <a:p>
            <a:r>
              <a:rPr lang="de-CH" dirty="0"/>
              <a:t>4</a:t>
            </a:r>
            <a:r>
              <a:rPr lang="de-CH" dirty="0" smtClean="0"/>
              <a:t>. Pay-TV</a:t>
            </a:r>
            <a:endParaRPr lang="de-CH" dirty="0"/>
          </a:p>
        </p:txBody>
      </p:sp>
      <p:sp>
        <p:nvSpPr>
          <p:cNvPr id="8" name="Textplatzhalter 7"/>
          <p:cNvSpPr>
            <a:spLocks noGrp="1"/>
          </p:cNvSpPr>
          <p:nvPr>
            <p:ph type="body" sz="quarter" idx="26"/>
          </p:nvPr>
        </p:nvSpPr>
        <p:spPr/>
        <p:txBody>
          <a:bodyPr/>
          <a:lstStyle/>
          <a:p>
            <a:r>
              <a:rPr lang="de-CH" dirty="0" smtClean="0"/>
              <a:t>«Keine Anpassungen der </a:t>
            </a:r>
            <a:r>
              <a:rPr lang="de-CH" dirty="0" err="1" smtClean="0"/>
              <a:t>AGB’s</a:t>
            </a:r>
            <a:r>
              <a:rPr lang="de-CH" dirty="0" smtClean="0"/>
              <a:t>»</a:t>
            </a:r>
            <a:endParaRPr lang="de-CH" dirty="0"/>
          </a:p>
        </p:txBody>
      </p:sp>
      <p:sp>
        <p:nvSpPr>
          <p:cNvPr id="9" name="Textplatzhalter 8"/>
          <p:cNvSpPr>
            <a:spLocks noGrp="1"/>
          </p:cNvSpPr>
          <p:nvPr>
            <p:ph type="body" sz="quarter" idx="27"/>
          </p:nvPr>
        </p:nvSpPr>
        <p:spPr>
          <a:xfrm>
            <a:off x="395485" y="2132856"/>
            <a:ext cx="8208963" cy="4464496"/>
          </a:xfrm>
        </p:spPr>
        <p:txBody>
          <a:bodyPr/>
          <a:lstStyle/>
          <a:p>
            <a:pPr marL="361950" indent="-361950">
              <a:buFont typeface="Wingdings" panose="05000000000000000000" pitchFamily="2" charset="2"/>
              <a:buChar char="Ø"/>
            </a:pPr>
            <a:r>
              <a:rPr lang="de-CH" sz="1600" b="1" dirty="0" smtClean="0"/>
              <a:t>1:4 Regel PLUS: </a:t>
            </a:r>
            <a:r>
              <a:rPr lang="de-CH" sz="1600" dirty="0" smtClean="0"/>
              <a:t>wird übernommen aus GA+ HD (Keine Kosten)</a:t>
            </a:r>
          </a:p>
          <a:p>
            <a:pPr marL="647700" lvl="1">
              <a:spcAft>
                <a:spcPts val="600"/>
              </a:spcAft>
              <a:buFont typeface="Symbol" panose="05050102010706020507" pitchFamily="18" charset="2"/>
              <a:buChar char="-"/>
            </a:pPr>
            <a:r>
              <a:rPr lang="de-CH" sz="1400" dirty="0" smtClean="0"/>
              <a:t>Keine Regelung für Hotels mit Programmveranstalter!</a:t>
            </a:r>
          </a:p>
          <a:p>
            <a:pPr marL="361950" indent="-361950">
              <a:spcAft>
                <a:spcPts val="0"/>
              </a:spcAft>
              <a:buFont typeface="Wingdings" panose="05000000000000000000" pitchFamily="2" charset="2"/>
              <a:buChar char="Ø"/>
            </a:pPr>
            <a:r>
              <a:rPr lang="de-CH" sz="1600" b="1" dirty="0" smtClean="0"/>
              <a:t>Mindestvertragslaufdauer: </a:t>
            </a:r>
            <a:r>
              <a:rPr lang="de-CH" sz="1600" dirty="0" smtClean="0"/>
              <a:t>2 Monate wie bisher, keine Anpassungen bisheriger Regelungen notwendig, um Flexibilität und Kurz-Zeit-Abonnenten zu wahren!</a:t>
            </a:r>
          </a:p>
          <a:p>
            <a:pPr marL="647700" lvl="1">
              <a:spcAft>
                <a:spcPts val="0"/>
              </a:spcAft>
              <a:buFont typeface="Symbol" panose="05050102010706020507" pitchFamily="18" charset="2"/>
              <a:buChar char="-"/>
            </a:pPr>
            <a:r>
              <a:rPr lang="de-CH" sz="1400" dirty="0" smtClean="0"/>
              <a:t>12 Monate Mindestvertragslaufdauer bei Dauerpromotion PREMIUM (3 + 9)</a:t>
            </a:r>
          </a:p>
          <a:p>
            <a:pPr marL="647700" lvl="1">
              <a:spcAft>
                <a:spcPts val="0"/>
              </a:spcAft>
              <a:buFont typeface="Symbol" panose="05050102010706020507" pitchFamily="18" charset="2"/>
              <a:buChar char="-"/>
            </a:pPr>
            <a:r>
              <a:rPr lang="de-CH" sz="1400" dirty="0" smtClean="0"/>
              <a:t>All-in-</a:t>
            </a:r>
            <a:r>
              <a:rPr lang="de-CH" sz="1400" dirty="0" err="1" smtClean="0"/>
              <a:t>One</a:t>
            </a:r>
            <a:r>
              <a:rPr lang="de-CH" sz="1400" dirty="0" smtClean="0"/>
              <a:t> Platin Kunden behalten ihre Mindestvertragslaufdauer bei (keine automatische Erneuerung der Vertragslaufzeit)</a:t>
            </a:r>
          </a:p>
          <a:p>
            <a:pPr marL="361950" indent="-361950">
              <a:spcAft>
                <a:spcPts val="600"/>
              </a:spcAft>
              <a:buFont typeface="Wingdings" panose="05000000000000000000" pitchFamily="2" charset="2"/>
              <a:buChar char="Ø"/>
            </a:pPr>
            <a:r>
              <a:rPr lang="de-CH" sz="1600" b="1" dirty="0" smtClean="0"/>
              <a:t>Upgrade: </a:t>
            </a:r>
            <a:r>
              <a:rPr lang="de-CH" sz="1600" dirty="0" smtClean="0"/>
              <a:t>Bspw. von ENTERTAINMENT auf PREMIUM oder von SPORTS auf </a:t>
            </a:r>
            <a:r>
              <a:rPr lang="de-CH" sz="1600" dirty="0" smtClean="0"/>
              <a:t>PREMIUM </a:t>
            </a:r>
            <a:r>
              <a:rPr lang="de-CH" sz="1600" dirty="0" smtClean="0"/>
              <a:t>ist jederzeit und auch während Vertragsmindestlaufdauer möglich. Der Kunde ist </a:t>
            </a:r>
            <a:r>
              <a:rPr lang="de-CH" sz="1600" dirty="0" err="1" smtClean="0"/>
              <a:t>promoberechtigt</a:t>
            </a:r>
            <a:r>
              <a:rPr lang="de-CH" sz="1600" dirty="0" smtClean="0"/>
              <a:t>, aber die Mindestvertragslaufdauer beginnt von vorne.</a:t>
            </a:r>
          </a:p>
          <a:p>
            <a:pPr marL="361950" indent="-361950">
              <a:spcAft>
                <a:spcPts val="600"/>
              </a:spcAft>
              <a:buFont typeface="Wingdings" panose="05000000000000000000" pitchFamily="2" charset="2"/>
              <a:buChar char="Ø"/>
            </a:pPr>
            <a:r>
              <a:rPr lang="de-CH" sz="1600" b="1" dirty="0" err="1" smtClean="0"/>
              <a:t>Downgrade</a:t>
            </a:r>
            <a:r>
              <a:rPr lang="de-CH" sz="1600" b="1" dirty="0" smtClean="0"/>
              <a:t>: </a:t>
            </a:r>
            <a:r>
              <a:rPr lang="de-CH" sz="1600" dirty="0" smtClean="0"/>
              <a:t>Kann nach Beendigung der Mindestvertragslaufzeit unter Einhaltung der Kündigungsfristen </a:t>
            </a:r>
            <a:r>
              <a:rPr lang="de-CH" sz="1600" u="sng" dirty="0" smtClean="0"/>
              <a:t>jederzeit</a:t>
            </a:r>
            <a:r>
              <a:rPr lang="de-CH" sz="1600" dirty="0" smtClean="0"/>
              <a:t> erfolgen. Neues Paket muss aktiviert werden, sobald Kündigungsfrist beendet </a:t>
            </a:r>
            <a:r>
              <a:rPr lang="de-CH" sz="1600" dirty="0" smtClean="0"/>
              <a:t>ist (aktuell gängige Praxis).</a:t>
            </a:r>
            <a:endParaRPr lang="de-CH" sz="1600" dirty="0" smtClean="0"/>
          </a:p>
          <a:p>
            <a:pPr marL="361950" indent="-361950">
              <a:spcAft>
                <a:spcPts val="600"/>
              </a:spcAft>
              <a:buFont typeface="Wingdings" panose="05000000000000000000" pitchFamily="2" charset="2"/>
              <a:buChar char="Ø"/>
            </a:pPr>
            <a:r>
              <a:rPr lang="de-CH" sz="1600" b="1" dirty="0" smtClean="0"/>
              <a:t>Laufende </a:t>
            </a:r>
            <a:r>
              <a:rPr lang="de-CH" sz="1600" b="1" dirty="0" err="1" smtClean="0"/>
              <a:t>Dauerpromo</a:t>
            </a:r>
            <a:r>
              <a:rPr lang="de-CH" sz="1600" b="1" dirty="0" smtClean="0"/>
              <a:t> AiO Platin: </a:t>
            </a:r>
            <a:r>
              <a:rPr lang="de-CH" sz="1600" dirty="0" smtClean="0"/>
              <a:t>Kunden verbleiben in </a:t>
            </a:r>
            <a:r>
              <a:rPr lang="de-CH" sz="1600" dirty="0" err="1" smtClean="0"/>
              <a:t>Promophase</a:t>
            </a:r>
            <a:r>
              <a:rPr lang="de-CH" sz="1600" dirty="0" smtClean="0"/>
              <a:t>, profitieren aber von der Mehrleistung und haben nach der Promo den neuen </a:t>
            </a:r>
            <a:r>
              <a:rPr lang="de-CH" sz="1600" dirty="0" err="1" smtClean="0"/>
              <a:t>Regulärpreis</a:t>
            </a:r>
            <a:r>
              <a:rPr lang="de-CH" sz="1600" dirty="0" smtClean="0"/>
              <a:t>.</a:t>
            </a:r>
            <a:endParaRPr lang="de-CH" sz="1600" b="1" dirty="0" smtClean="0"/>
          </a:p>
          <a:p>
            <a:pPr marL="361950" indent="-361950">
              <a:spcAft>
                <a:spcPts val="600"/>
              </a:spcAft>
              <a:buFont typeface="Wingdings" panose="05000000000000000000" pitchFamily="2" charset="2"/>
              <a:buChar char="Ø"/>
            </a:pPr>
            <a:endParaRPr lang="de-CH" sz="1600" b="1" dirty="0"/>
          </a:p>
        </p:txBody>
      </p:sp>
      <p:sp>
        <p:nvSpPr>
          <p:cNvPr id="10" name="Textplatzhalter 9"/>
          <p:cNvSpPr>
            <a:spLocks noGrp="1"/>
          </p:cNvSpPr>
          <p:nvPr>
            <p:ph type="body" sz="quarter" idx="28"/>
          </p:nvPr>
        </p:nvSpPr>
        <p:spPr/>
        <p:txBody>
          <a:bodyPr/>
          <a:lstStyle/>
          <a:p>
            <a:r>
              <a:rPr lang="de-CH" dirty="0" smtClean="0"/>
              <a:t>Business Rules (I)</a:t>
            </a:r>
            <a:endParaRPr lang="de-CH" dirty="0"/>
          </a:p>
        </p:txBody>
      </p:sp>
      <p:sp>
        <p:nvSpPr>
          <p:cNvPr id="4" name="Foliennummernplatzhalter 3"/>
          <p:cNvSpPr>
            <a:spLocks noGrp="1"/>
          </p:cNvSpPr>
          <p:nvPr>
            <p:ph type="sldNum" sz="quarter" idx="4"/>
          </p:nvPr>
        </p:nvSpPr>
        <p:spPr/>
        <p:txBody>
          <a:bodyPr/>
          <a:lstStyle/>
          <a:p>
            <a:pPr>
              <a:defRPr/>
            </a:pPr>
            <a:fld id="{F818F034-3ED1-44CB-BAE4-E1467A962864}" type="slidenum">
              <a:rPr lang="de-CH" smtClean="0"/>
              <a:pPr>
                <a:defRPr/>
              </a:pPr>
              <a:t>27</a:t>
            </a:fld>
            <a:endParaRPr lang="de-CH" dirty="0"/>
          </a:p>
        </p:txBody>
      </p:sp>
    </p:spTree>
    <p:extLst>
      <p:ext uri="{BB962C8B-B14F-4D97-AF65-F5344CB8AC3E}">
        <p14:creationId xmlns:p14="http://schemas.microsoft.com/office/powerpoint/2010/main" val="8408058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25"/>
          </p:nvPr>
        </p:nvSpPr>
        <p:spPr/>
        <p:txBody>
          <a:bodyPr/>
          <a:lstStyle/>
          <a:p>
            <a:r>
              <a:rPr lang="de-CH" dirty="0" smtClean="0"/>
              <a:t>Grosse Senderumstellung</a:t>
            </a:r>
            <a:endParaRPr lang="de-CH" dirty="0"/>
          </a:p>
          <a:p>
            <a:endParaRPr lang="de-CH" dirty="0"/>
          </a:p>
        </p:txBody>
      </p:sp>
      <p:sp>
        <p:nvSpPr>
          <p:cNvPr id="6" name="Textplatzhalter 5"/>
          <p:cNvSpPr>
            <a:spLocks noGrp="1"/>
          </p:cNvSpPr>
          <p:nvPr>
            <p:ph type="body" sz="quarter" idx="15"/>
          </p:nvPr>
        </p:nvSpPr>
        <p:spPr/>
        <p:txBody>
          <a:bodyPr/>
          <a:lstStyle/>
          <a:p>
            <a:r>
              <a:rPr lang="de-CH" dirty="0"/>
              <a:t>4</a:t>
            </a:r>
            <a:r>
              <a:rPr lang="de-CH" dirty="0" smtClean="0"/>
              <a:t>. Pay-TV</a:t>
            </a:r>
            <a:endParaRPr lang="de-CH" dirty="0"/>
          </a:p>
        </p:txBody>
      </p:sp>
      <p:sp>
        <p:nvSpPr>
          <p:cNvPr id="8" name="Textplatzhalter 7"/>
          <p:cNvSpPr>
            <a:spLocks noGrp="1"/>
          </p:cNvSpPr>
          <p:nvPr>
            <p:ph type="body" sz="quarter" idx="26"/>
          </p:nvPr>
        </p:nvSpPr>
        <p:spPr/>
        <p:txBody>
          <a:bodyPr/>
          <a:lstStyle/>
          <a:p>
            <a:r>
              <a:rPr lang="de-CH" dirty="0" smtClean="0"/>
              <a:t>«Ausserordentliches Kündigungs-/Wechselrecht»</a:t>
            </a:r>
            <a:endParaRPr lang="de-CH" dirty="0"/>
          </a:p>
        </p:txBody>
      </p:sp>
      <p:sp>
        <p:nvSpPr>
          <p:cNvPr id="9" name="Textplatzhalter 8"/>
          <p:cNvSpPr>
            <a:spLocks noGrp="1"/>
          </p:cNvSpPr>
          <p:nvPr>
            <p:ph type="body" sz="quarter" idx="27"/>
          </p:nvPr>
        </p:nvSpPr>
        <p:spPr>
          <a:xfrm>
            <a:off x="395485" y="2132856"/>
            <a:ext cx="8208963" cy="4725144"/>
          </a:xfrm>
        </p:spPr>
        <p:txBody>
          <a:bodyPr/>
          <a:lstStyle/>
          <a:p>
            <a:pPr marL="361950" indent="-361950">
              <a:spcAft>
                <a:spcPts val="600"/>
              </a:spcAft>
              <a:buFont typeface="Wingdings" panose="05000000000000000000" pitchFamily="2" charset="2"/>
              <a:buChar char="Ø"/>
            </a:pPr>
            <a:r>
              <a:rPr lang="de-CH" sz="1600" b="1" dirty="0" smtClean="0"/>
              <a:t>Ausserordentliches Kündigungs-/Wechselrecht: </a:t>
            </a:r>
            <a:r>
              <a:rPr lang="de-CH" sz="1600" dirty="0" smtClean="0"/>
              <a:t>Für die Kundengruppen </a:t>
            </a:r>
            <a:r>
              <a:rPr lang="de-CH" sz="1600" u="sng" dirty="0" smtClean="0"/>
              <a:t>All-in-</a:t>
            </a:r>
            <a:r>
              <a:rPr lang="de-CH" sz="1600" u="sng" dirty="0" err="1" smtClean="0"/>
              <a:t>One</a:t>
            </a:r>
            <a:r>
              <a:rPr lang="de-CH" sz="1600" u="sng" dirty="0" smtClean="0"/>
              <a:t> Platin</a:t>
            </a:r>
            <a:r>
              <a:rPr lang="de-CH" sz="1600" dirty="0" smtClean="0"/>
              <a:t> und </a:t>
            </a:r>
            <a:r>
              <a:rPr lang="de-CH" sz="1600" u="sng" dirty="0" smtClean="0"/>
              <a:t>Take2 Premium HD </a:t>
            </a:r>
            <a:r>
              <a:rPr lang="de-CH" sz="1600" dirty="0" smtClean="0"/>
              <a:t>per Ende Monat. </a:t>
            </a:r>
            <a:r>
              <a:rPr lang="de-CH" sz="1600" dirty="0" err="1" smtClean="0"/>
              <a:t>Cancel</a:t>
            </a:r>
            <a:r>
              <a:rPr lang="de-CH" sz="1600" dirty="0" smtClean="0"/>
              <a:t> / </a:t>
            </a:r>
            <a:r>
              <a:rPr lang="de-CH" sz="1600" dirty="0" err="1" smtClean="0"/>
              <a:t>Downgrade</a:t>
            </a:r>
            <a:r>
              <a:rPr lang="de-CH" sz="1600" dirty="0" smtClean="0"/>
              <a:t> Lock für 6 Monate ab Zeitpunkt Migration im QMC</a:t>
            </a:r>
            <a:endParaRPr lang="de-CH" sz="1600" b="1" dirty="0" smtClean="0"/>
          </a:p>
          <a:p>
            <a:pPr marL="361950" indent="-361950">
              <a:spcAft>
                <a:spcPts val="600"/>
              </a:spcAft>
              <a:buFont typeface="Wingdings" panose="05000000000000000000" pitchFamily="2" charset="2"/>
              <a:buChar char="Ø"/>
            </a:pPr>
            <a:r>
              <a:rPr lang="de-CH" sz="1600" b="1" dirty="0" smtClean="0"/>
              <a:t>1 Monat Kündigungsfrist Pay-TV: </a:t>
            </a:r>
            <a:r>
              <a:rPr lang="de-CH" sz="1600" dirty="0" smtClean="0"/>
              <a:t>Im QMC angepasster Bug, Frist 1 Monat und auf Ende des Monats.</a:t>
            </a:r>
          </a:p>
          <a:p>
            <a:pPr marL="361950" indent="-361950">
              <a:spcAft>
                <a:spcPts val="600"/>
              </a:spcAft>
              <a:buFont typeface="Wingdings" panose="05000000000000000000" pitchFamily="2" charset="2"/>
              <a:buChar char="Ø"/>
            </a:pPr>
            <a:r>
              <a:rPr lang="de-CH" sz="1600" b="1" dirty="0" smtClean="0"/>
              <a:t>Terminierung Pay-TV Pakete: </a:t>
            </a:r>
            <a:r>
              <a:rPr lang="de-CH" sz="1600" dirty="0" smtClean="0"/>
              <a:t>Kunde kann ab sofort sein Pay-TV Paket terminieren  bspw. am 10. Mai das Paket PREMIUM auf den 15. Juni aktivieren lassen</a:t>
            </a:r>
            <a:r>
              <a:rPr lang="de-CH" sz="1600" dirty="0" smtClean="0"/>
              <a:t>. </a:t>
            </a:r>
            <a:endParaRPr lang="de-CH" sz="1600" dirty="0" smtClean="0"/>
          </a:p>
          <a:p>
            <a:pPr marL="361950" indent="-361950">
              <a:spcAft>
                <a:spcPts val="600"/>
              </a:spcAft>
              <a:buFont typeface="Wingdings" panose="05000000000000000000" pitchFamily="2" charset="2"/>
              <a:buChar char="Ø"/>
            </a:pPr>
            <a:r>
              <a:rPr lang="de-CH" sz="1600" b="1" dirty="0" smtClean="0"/>
              <a:t>Alte Themenpakete bis 5. Mai bestellbar: </a:t>
            </a:r>
            <a:r>
              <a:rPr lang="de-CH" sz="1600" dirty="0" smtClean="0"/>
              <a:t>Relevant ist das Bestelldatum, sofern am 5. Mai noch eine Bestellung fürs SPORT, FILM oder FAMILIE eingegangen ist und das Aufschaltdatum erst auf den 1. Juli terminiert ist, dann werden per 1. Juli noch die alten Paket aufgeschaltet</a:t>
            </a:r>
          </a:p>
          <a:p>
            <a:pPr marL="361950" indent="-361950">
              <a:spcAft>
                <a:spcPts val="600"/>
              </a:spcAft>
              <a:buFont typeface="Wingdings" panose="05000000000000000000" pitchFamily="2" charset="2"/>
              <a:buChar char="Ø"/>
            </a:pPr>
            <a:r>
              <a:rPr lang="de-CH" sz="1600" b="1" dirty="0" smtClean="0"/>
              <a:t>HD Premium vor 6. Mai: </a:t>
            </a:r>
            <a:r>
              <a:rPr lang="de-CH" sz="1600" dirty="0" smtClean="0"/>
              <a:t>Wird kurz vor dem 6. Mai noch das HD Premium bestellt aber erst nach dem 6. Mai aufgeschaltet, dann erhält Kunde Sender des PREMIUM aber es gilt während 3 Monaten der Preis von CHF 19.-</a:t>
            </a:r>
            <a:endParaRPr lang="de-CH" sz="1600" b="1" dirty="0" smtClean="0"/>
          </a:p>
          <a:p>
            <a:pPr marL="361950" indent="-361950">
              <a:spcAft>
                <a:spcPts val="600"/>
              </a:spcAft>
              <a:buFont typeface="Wingdings" panose="05000000000000000000" pitchFamily="2" charset="2"/>
              <a:buChar char="Ø"/>
            </a:pPr>
            <a:endParaRPr lang="de-CH" sz="1600" dirty="0" smtClean="0"/>
          </a:p>
          <a:p>
            <a:pPr marL="361950" indent="-361950">
              <a:spcAft>
                <a:spcPts val="600"/>
              </a:spcAft>
              <a:buFont typeface="Wingdings" panose="05000000000000000000" pitchFamily="2" charset="2"/>
              <a:buChar char="Ø"/>
            </a:pPr>
            <a:endParaRPr lang="de-CH" sz="1600" b="1" dirty="0"/>
          </a:p>
        </p:txBody>
      </p:sp>
      <p:sp>
        <p:nvSpPr>
          <p:cNvPr id="10" name="Textplatzhalter 9"/>
          <p:cNvSpPr>
            <a:spLocks noGrp="1"/>
          </p:cNvSpPr>
          <p:nvPr>
            <p:ph type="body" sz="quarter" idx="28"/>
          </p:nvPr>
        </p:nvSpPr>
        <p:spPr/>
        <p:txBody>
          <a:bodyPr/>
          <a:lstStyle/>
          <a:p>
            <a:r>
              <a:rPr lang="de-CH" dirty="0" smtClean="0"/>
              <a:t>Business Rules (II)</a:t>
            </a:r>
            <a:endParaRPr lang="de-CH" dirty="0"/>
          </a:p>
        </p:txBody>
      </p:sp>
      <p:sp>
        <p:nvSpPr>
          <p:cNvPr id="4" name="Foliennummernplatzhalter 3"/>
          <p:cNvSpPr>
            <a:spLocks noGrp="1"/>
          </p:cNvSpPr>
          <p:nvPr>
            <p:ph type="sldNum" sz="quarter" idx="4"/>
          </p:nvPr>
        </p:nvSpPr>
        <p:spPr/>
        <p:txBody>
          <a:bodyPr/>
          <a:lstStyle/>
          <a:p>
            <a:pPr>
              <a:defRPr/>
            </a:pPr>
            <a:fld id="{F818F034-3ED1-44CB-BAE4-E1467A962864}" type="slidenum">
              <a:rPr lang="de-CH" smtClean="0"/>
              <a:pPr>
                <a:defRPr/>
              </a:pPr>
              <a:t>28</a:t>
            </a:fld>
            <a:endParaRPr lang="de-CH" dirty="0"/>
          </a:p>
        </p:txBody>
      </p:sp>
    </p:spTree>
    <p:extLst>
      <p:ext uri="{BB962C8B-B14F-4D97-AF65-F5344CB8AC3E}">
        <p14:creationId xmlns:p14="http://schemas.microsoft.com/office/powerpoint/2010/main" val="41530802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25"/>
          </p:nvPr>
        </p:nvSpPr>
        <p:spPr/>
        <p:txBody>
          <a:bodyPr/>
          <a:lstStyle/>
          <a:p>
            <a:r>
              <a:rPr lang="de-CH" dirty="0" smtClean="0"/>
              <a:t>Grosse Senderumstellung</a:t>
            </a:r>
            <a:endParaRPr lang="de-CH" dirty="0"/>
          </a:p>
          <a:p>
            <a:endParaRPr lang="de-CH" dirty="0"/>
          </a:p>
        </p:txBody>
      </p:sp>
      <p:sp>
        <p:nvSpPr>
          <p:cNvPr id="6" name="Textplatzhalter 5"/>
          <p:cNvSpPr>
            <a:spLocks noGrp="1"/>
          </p:cNvSpPr>
          <p:nvPr>
            <p:ph type="body" sz="quarter" idx="15"/>
          </p:nvPr>
        </p:nvSpPr>
        <p:spPr/>
        <p:txBody>
          <a:bodyPr/>
          <a:lstStyle/>
          <a:p>
            <a:r>
              <a:rPr lang="de-CH" dirty="0"/>
              <a:t>4</a:t>
            </a:r>
            <a:r>
              <a:rPr lang="de-CH" dirty="0" smtClean="0"/>
              <a:t>. Pay-TV</a:t>
            </a:r>
            <a:endParaRPr lang="de-CH" dirty="0"/>
          </a:p>
        </p:txBody>
      </p:sp>
      <p:sp>
        <p:nvSpPr>
          <p:cNvPr id="8" name="Textplatzhalter 7"/>
          <p:cNvSpPr>
            <a:spLocks noGrp="1"/>
          </p:cNvSpPr>
          <p:nvPr>
            <p:ph type="body" sz="quarter" idx="26"/>
          </p:nvPr>
        </p:nvSpPr>
        <p:spPr>
          <a:xfrm>
            <a:off x="323528" y="1052736"/>
            <a:ext cx="8352928" cy="504825"/>
          </a:xfrm>
        </p:spPr>
        <p:txBody>
          <a:bodyPr/>
          <a:lstStyle/>
          <a:p>
            <a:r>
              <a:rPr lang="de-CH" dirty="0" smtClean="0"/>
              <a:t>«Rabatt 5.- für PREMIUM sofern </a:t>
            </a:r>
            <a:r>
              <a:rPr lang="de-CH" dirty="0" err="1" smtClean="0"/>
              <a:t>AiO</a:t>
            </a:r>
            <a:r>
              <a:rPr lang="de-CH" dirty="0" smtClean="0"/>
              <a:t>, Take2 oder Verte!»</a:t>
            </a:r>
            <a:endParaRPr lang="de-CH" dirty="0"/>
          </a:p>
        </p:txBody>
      </p:sp>
      <p:sp>
        <p:nvSpPr>
          <p:cNvPr id="9" name="Textplatzhalter 8"/>
          <p:cNvSpPr>
            <a:spLocks noGrp="1"/>
          </p:cNvSpPr>
          <p:nvPr>
            <p:ph type="body" sz="quarter" idx="27"/>
          </p:nvPr>
        </p:nvSpPr>
        <p:spPr>
          <a:xfrm>
            <a:off x="395485" y="2132856"/>
            <a:ext cx="8208963" cy="3888432"/>
          </a:xfrm>
        </p:spPr>
        <p:txBody>
          <a:bodyPr/>
          <a:lstStyle/>
          <a:p>
            <a:pPr marL="361950" indent="-361950">
              <a:spcAft>
                <a:spcPts val="600"/>
              </a:spcAft>
              <a:buFont typeface="Wingdings" panose="05000000000000000000" pitchFamily="2" charset="2"/>
              <a:buChar char="Ø"/>
            </a:pPr>
            <a:r>
              <a:rPr lang="de-CH" sz="1600" b="1" dirty="0" smtClean="0"/>
              <a:t>Rabatt CHF 5.-: </a:t>
            </a:r>
            <a:r>
              <a:rPr lang="de-CH" sz="1600" dirty="0" smtClean="0"/>
              <a:t>Bei sämtlichen Kunden mit All-in-</a:t>
            </a:r>
            <a:r>
              <a:rPr lang="de-CH" sz="1600" dirty="0" err="1" smtClean="0"/>
              <a:t>One</a:t>
            </a:r>
            <a:r>
              <a:rPr lang="de-CH" sz="1600" dirty="0" smtClean="0"/>
              <a:t>, Take2 und Verte!. Das PLUS ist in diesem Abo bereits inklusive. Beim Premium wird ein Rabatt von 5.- gutgeschrieben.</a:t>
            </a:r>
          </a:p>
          <a:p>
            <a:pPr marL="361950" indent="-361950">
              <a:spcAft>
                <a:spcPts val="600"/>
              </a:spcAft>
              <a:buFont typeface="Wingdings" panose="05000000000000000000" pitchFamily="2" charset="2"/>
              <a:buChar char="Ø"/>
            </a:pPr>
            <a:r>
              <a:rPr lang="de-CH" sz="1600" b="1" dirty="0" smtClean="0"/>
              <a:t>Pay-Sender nicht mehr in neuer Struktur: </a:t>
            </a:r>
            <a:r>
              <a:rPr lang="de-CH" sz="1600" dirty="0" smtClean="0"/>
              <a:t>Die Kanäle </a:t>
            </a:r>
            <a:r>
              <a:rPr lang="de-CH" sz="1600" dirty="0" err="1" smtClean="0"/>
              <a:t>bio</a:t>
            </a:r>
            <a:r>
              <a:rPr lang="de-CH" sz="1600" dirty="0" smtClean="0"/>
              <a:t> (DOKU), </a:t>
            </a:r>
            <a:r>
              <a:rPr lang="de-CH" sz="1600" dirty="0" err="1" smtClean="0"/>
              <a:t>Silverline</a:t>
            </a:r>
            <a:r>
              <a:rPr lang="de-CH" sz="1600" dirty="0" smtClean="0"/>
              <a:t> (FILM), </a:t>
            </a:r>
            <a:r>
              <a:rPr lang="de-CH" sz="1600" dirty="0" err="1" smtClean="0"/>
              <a:t>Mezzo</a:t>
            </a:r>
            <a:r>
              <a:rPr lang="de-CH" sz="1600" dirty="0" smtClean="0"/>
              <a:t> (MUSIK) und Extreme Sports (SPORT) werden im neuen Angebot nicht mehr fortgeführt. Bestehende Abonnenten können die Sender weiterhin in ihrem Paket schauen.</a:t>
            </a:r>
            <a:endParaRPr lang="de-CH" sz="1600" b="1" dirty="0" smtClean="0"/>
          </a:p>
          <a:p>
            <a:pPr marL="361950" indent="-361950">
              <a:spcAft>
                <a:spcPts val="600"/>
              </a:spcAft>
              <a:buFont typeface="Wingdings" panose="05000000000000000000" pitchFamily="2" charset="2"/>
              <a:buChar char="Ø"/>
            </a:pPr>
            <a:endParaRPr lang="de-CH" sz="1600" b="1" dirty="0"/>
          </a:p>
        </p:txBody>
      </p:sp>
      <p:sp>
        <p:nvSpPr>
          <p:cNvPr id="10" name="Textplatzhalter 9"/>
          <p:cNvSpPr>
            <a:spLocks noGrp="1"/>
          </p:cNvSpPr>
          <p:nvPr>
            <p:ph type="body" sz="quarter" idx="28"/>
          </p:nvPr>
        </p:nvSpPr>
        <p:spPr/>
        <p:txBody>
          <a:bodyPr/>
          <a:lstStyle/>
          <a:p>
            <a:r>
              <a:rPr lang="de-CH" dirty="0" smtClean="0"/>
              <a:t>Business Rules (III)</a:t>
            </a:r>
            <a:endParaRPr lang="de-CH" dirty="0"/>
          </a:p>
        </p:txBody>
      </p:sp>
      <p:sp>
        <p:nvSpPr>
          <p:cNvPr id="4" name="Foliennummernplatzhalter 3"/>
          <p:cNvSpPr>
            <a:spLocks noGrp="1"/>
          </p:cNvSpPr>
          <p:nvPr>
            <p:ph type="sldNum" sz="quarter" idx="4"/>
          </p:nvPr>
        </p:nvSpPr>
        <p:spPr/>
        <p:txBody>
          <a:bodyPr/>
          <a:lstStyle/>
          <a:p>
            <a:pPr>
              <a:defRPr/>
            </a:pPr>
            <a:fld id="{F818F034-3ED1-44CB-BAE4-E1467A962864}" type="slidenum">
              <a:rPr lang="de-CH" smtClean="0"/>
              <a:pPr>
                <a:defRPr/>
              </a:pPr>
              <a:t>29</a:t>
            </a:fld>
            <a:endParaRPr lang="de-CH" dirty="0"/>
          </a:p>
        </p:txBody>
      </p:sp>
    </p:spTree>
    <p:extLst>
      <p:ext uri="{BB962C8B-B14F-4D97-AF65-F5344CB8AC3E}">
        <p14:creationId xmlns:p14="http://schemas.microsoft.com/office/powerpoint/2010/main" val="2117128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1"/>
          <p:cNvSpPr>
            <a:spLocks noGrp="1"/>
          </p:cNvSpPr>
          <p:nvPr>
            <p:ph type="body" sz="quarter" idx="25"/>
          </p:nvPr>
        </p:nvSpPr>
        <p:spPr/>
        <p:txBody>
          <a:bodyPr/>
          <a:lstStyle/>
          <a:p>
            <a:r>
              <a:rPr lang="de-CH" dirty="0" smtClean="0"/>
              <a:t>Grosse Senderumstellung</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3</a:t>
            </a:fld>
            <a:endParaRPr lang="de-CH" dirty="0">
              <a:solidFill>
                <a:srgbClr val="000000"/>
              </a:solidFill>
            </a:endParaRPr>
          </a:p>
        </p:txBody>
      </p:sp>
      <p:sp>
        <p:nvSpPr>
          <p:cNvPr id="4" name="Textplatzhalter 3"/>
          <p:cNvSpPr>
            <a:spLocks noGrp="1"/>
          </p:cNvSpPr>
          <p:nvPr>
            <p:ph type="body" sz="quarter" idx="26"/>
          </p:nvPr>
        </p:nvSpPr>
        <p:spPr/>
        <p:txBody>
          <a:bodyPr anchor="ctr"/>
          <a:lstStyle/>
          <a:p>
            <a:r>
              <a:rPr lang="de-CH" sz="3000" b="1" dirty="0" smtClean="0">
                <a:solidFill>
                  <a:srgbClr val="E30613"/>
                </a:solidFill>
              </a:rPr>
              <a:t>Technik/Angebot</a:t>
            </a:r>
            <a:endParaRPr lang="de-CH" sz="3000" b="1" dirty="0">
              <a:solidFill>
                <a:srgbClr val="E30613"/>
              </a:solidFill>
            </a:endParaRPr>
          </a:p>
        </p:txBody>
      </p:sp>
    </p:spTree>
    <p:extLst>
      <p:ext uri="{BB962C8B-B14F-4D97-AF65-F5344CB8AC3E}">
        <p14:creationId xmlns:p14="http://schemas.microsoft.com/office/powerpoint/2010/main" val="1250182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4. Pay-TV</a:t>
            </a:r>
            <a:endParaRPr lang="de-CH" dirty="0"/>
          </a:p>
        </p:txBody>
      </p:sp>
      <p:sp>
        <p:nvSpPr>
          <p:cNvPr id="4" name="Textplatzhalter 3"/>
          <p:cNvSpPr>
            <a:spLocks noGrp="1"/>
          </p:cNvSpPr>
          <p:nvPr>
            <p:ph type="body" sz="quarter" idx="26"/>
          </p:nvPr>
        </p:nvSpPr>
        <p:spPr/>
        <p:txBody>
          <a:bodyPr/>
          <a:lstStyle/>
          <a:p>
            <a:r>
              <a:rPr lang="de-CH" dirty="0" smtClean="0"/>
              <a:t>«Lock </a:t>
            </a:r>
            <a:r>
              <a:rPr lang="de-CH" dirty="0" err="1" smtClean="0"/>
              <a:t>Cancel</a:t>
            </a:r>
            <a:r>
              <a:rPr lang="de-CH" dirty="0" smtClean="0"/>
              <a:t>/</a:t>
            </a:r>
            <a:r>
              <a:rPr lang="de-CH" dirty="0" err="1" smtClean="0"/>
              <a:t>Downgrade</a:t>
            </a:r>
            <a:r>
              <a:rPr lang="de-CH" dirty="0" smtClean="0"/>
              <a:t> vorhanden»</a:t>
            </a:r>
            <a:endParaRPr lang="de-CH" dirty="0"/>
          </a:p>
        </p:txBody>
      </p:sp>
      <p:sp>
        <p:nvSpPr>
          <p:cNvPr id="5" name="Textplatzhalter 4"/>
          <p:cNvSpPr>
            <a:spLocks noGrp="1"/>
          </p:cNvSpPr>
          <p:nvPr>
            <p:ph type="body" sz="quarter" idx="27"/>
          </p:nvPr>
        </p:nvSpPr>
        <p:spPr/>
        <p:txBody>
          <a:bodyPr/>
          <a:lstStyle/>
          <a:p>
            <a:r>
              <a:rPr lang="de-CH" dirty="0" smtClean="0"/>
              <a:t> </a:t>
            </a:r>
            <a:endParaRPr lang="de-CH" dirty="0"/>
          </a:p>
        </p:txBody>
      </p:sp>
      <p:sp>
        <p:nvSpPr>
          <p:cNvPr id="6" name="Textplatzhalter 5"/>
          <p:cNvSpPr>
            <a:spLocks noGrp="1"/>
          </p:cNvSpPr>
          <p:nvPr>
            <p:ph type="body" sz="quarter" idx="28"/>
          </p:nvPr>
        </p:nvSpPr>
        <p:spPr/>
        <p:txBody>
          <a:bodyPr/>
          <a:lstStyle/>
          <a:p>
            <a:r>
              <a:rPr lang="de-CH" dirty="0" smtClean="0"/>
              <a:t>Kundentyp: KOMBI mit Kündigungsrecht</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30</a:t>
            </a:fld>
            <a:endParaRPr lang="de-CH"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132856"/>
            <a:ext cx="8191543"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95821723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4. Pay-TV</a:t>
            </a:r>
            <a:endParaRPr lang="de-CH" dirty="0"/>
          </a:p>
        </p:txBody>
      </p:sp>
      <p:sp>
        <p:nvSpPr>
          <p:cNvPr id="4" name="Textplatzhalter 3"/>
          <p:cNvSpPr>
            <a:spLocks noGrp="1"/>
          </p:cNvSpPr>
          <p:nvPr>
            <p:ph type="body" sz="quarter" idx="26"/>
          </p:nvPr>
        </p:nvSpPr>
        <p:spPr/>
        <p:txBody>
          <a:bodyPr/>
          <a:lstStyle/>
          <a:p>
            <a:r>
              <a:rPr lang="de-CH" dirty="0" smtClean="0"/>
              <a:t>«Verschiedene Optionen mit Kunden anschauen»</a:t>
            </a:r>
            <a:endParaRPr lang="de-CH" dirty="0"/>
          </a:p>
        </p:txBody>
      </p:sp>
      <p:sp>
        <p:nvSpPr>
          <p:cNvPr id="5" name="Textplatzhalter 4"/>
          <p:cNvSpPr>
            <a:spLocks noGrp="1"/>
          </p:cNvSpPr>
          <p:nvPr>
            <p:ph type="body" sz="quarter" idx="27"/>
          </p:nvPr>
        </p:nvSpPr>
        <p:spPr>
          <a:xfrm>
            <a:off x="395485" y="2132856"/>
            <a:ext cx="8208963" cy="4680520"/>
          </a:xfrm>
        </p:spPr>
        <p:txBody>
          <a:bodyPr/>
          <a:lstStyle/>
          <a:p>
            <a:r>
              <a:rPr lang="de-CH" dirty="0" smtClean="0"/>
              <a:t> </a:t>
            </a:r>
            <a:endParaRPr lang="de-CH" dirty="0"/>
          </a:p>
        </p:txBody>
      </p:sp>
      <p:sp>
        <p:nvSpPr>
          <p:cNvPr id="6" name="Textplatzhalter 5"/>
          <p:cNvSpPr>
            <a:spLocks noGrp="1"/>
          </p:cNvSpPr>
          <p:nvPr>
            <p:ph type="body" sz="quarter" idx="28"/>
          </p:nvPr>
        </p:nvSpPr>
        <p:spPr/>
        <p:txBody>
          <a:bodyPr/>
          <a:lstStyle/>
          <a:p>
            <a:r>
              <a:rPr lang="de-CH" dirty="0" smtClean="0"/>
              <a:t>Kundentyp: KOMBI (ohne Kündigungsrecht) + HD PREMIUM</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31</a:t>
            </a:fld>
            <a:endParaRPr lang="de-CH"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2060848"/>
            <a:ext cx="5976664" cy="49094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563666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4. Pay-TV</a:t>
            </a:r>
            <a:endParaRPr lang="de-CH" dirty="0"/>
          </a:p>
        </p:txBody>
      </p:sp>
      <p:sp>
        <p:nvSpPr>
          <p:cNvPr id="4" name="Textplatzhalter 3"/>
          <p:cNvSpPr>
            <a:spLocks noGrp="1"/>
          </p:cNvSpPr>
          <p:nvPr>
            <p:ph type="body" sz="quarter" idx="26"/>
          </p:nvPr>
        </p:nvSpPr>
        <p:spPr/>
        <p:txBody>
          <a:bodyPr/>
          <a:lstStyle/>
          <a:p>
            <a:r>
              <a:rPr lang="de-CH" dirty="0" smtClean="0"/>
              <a:t>«Deutlich mehr Sender in HD»</a:t>
            </a:r>
            <a:endParaRPr lang="de-CH" dirty="0"/>
          </a:p>
        </p:txBody>
      </p:sp>
      <p:sp>
        <p:nvSpPr>
          <p:cNvPr id="5" name="Textplatzhalter 4"/>
          <p:cNvSpPr>
            <a:spLocks noGrp="1"/>
          </p:cNvSpPr>
          <p:nvPr>
            <p:ph type="body" sz="quarter" idx="27"/>
          </p:nvPr>
        </p:nvSpPr>
        <p:spPr/>
        <p:txBody>
          <a:bodyPr/>
          <a:lstStyle/>
          <a:p>
            <a:r>
              <a:rPr lang="de-CH" dirty="0" smtClean="0"/>
              <a:t> </a:t>
            </a:r>
            <a:endParaRPr lang="de-CH" dirty="0"/>
          </a:p>
        </p:txBody>
      </p:sp>
      <p:sp>
        <p:nvSpPr>
          <p:cNvPr id="6" name="Textplatzhalter 5"/>
          <p:cNvSpPr>
            <a:spLocks noGrp="1"/>
          </p:cNvSpPr>
          <p:nvPr>
            <p:ph type="body" sz="quarter" idx="28"/>
          </p:nvPr>
        </p:nvSpPr>
        <p:spPr/>
        <p:txBody>
          <a:bodyPr/>
          <a:lstStyle/>
          <a:p>
            <a:r>
              <a:rPr lang="de-CH" dirty="0" smtClean="0"/>
              <a:t>HD PREMIUM ohne Kombi</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32</a:t>
            </a:fld>
            <a:endParaRPr lang="de-CH"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5" y="2132856"/>
            <a:ext cx="8135615" cy="3168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9787779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4. Pay-TV</a:t>
            </a:r>
            <a:endParaRPr lang="de-CH" dirty="0"/>
          </a:p>
        </p:txBody>
      </p:sp>
      <p:sp>
        <p:nvSpPr>
          <p:cNvPr id="4" name="Textplatzhalter 3"/>
          <p:cNvSpPr>
            <a:spLocks noGrp="1"/>
          </p:cNvSpPr>
          <p:nvPr>
            <p:ph type="body" sz="quarter" idx="26"/>
          </p:nvPr>
        </p:nvSpPr>
        <p:spPr/>
        <p:txBody>
          <a:bodyPr/>
          <a:lstStyle/>
          <a:p>
            <a:r>
              <a:rPr lang="de-CH" dirty="0" smtClean="0"/>
              <a:t>«Neue Pay-TV Struktur inhaltlich attraktiver»</a:t>
            </a:r>
            <a:endParaRPr lang="de-CH" dirty="0"/>
          </a:p>
        </p:txBody>
      </p:sp>
      <p:sp>
        <p:nvSpPr>
          <p:cNvPr id="5" name="Textplatzhalter 4"/>
          <p:cNvSpPr>
            <a:spLocks noGrp="1"/>
          </p:cNvSpPr>
          <p:nvPr>
            <p:ph type="body" sz="quarter" idx="27"/>
          </p:nvPr>
        </p:nvSpPr>
        <p:spPr/>
        <p:txBody>
          <a:bodyPr/>
          <a:lstStyle/>
          <a:p>
            <a:r>
              <a:rPr lang="de-CH" dirty="0" smtClean="0"/>
              <a:t> </a:t>
            </a:r>
            <a:endParaRPr lang="de-CH" dirty="0"/>
          </a:p>
        </p:txBody>
      </p:sp>
      <p:sp>
        <p:nvSpPr>
          <p:cNvPr id="6" name="Textplatzhalter 5"/>
          <p:cNvSpPr>
            <a:spLocks noGrp="1"/>
          </p:cNvSpPr>
          <p:nvPr>
            <p:ph type="body" sz="quarter" idx="28"/>
          </p:nvPr>
        </p:nvSpPr>
        <p:spPr/>
        <p:txBody>
          <a:bodyPr/>
          <a:lstStyle/>
          <a:p>
            <a:r>
              <a:rPr lang="de-CH" dirty="0" smtClean="0"/>
              <a:t>Kundentyp: SD-Themenpakete (ohne HD Premium)</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33</a:t>
            </a:fld>
            <a:endParaRPr lang="de-CH"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584" y="2082770"/>
            <a:ext cx="7574433" cy="38665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5344264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25"/>
          </p:nvPr>
        </p:nvSpPr>
        <p:spPr/>
        <p:txBody>
          <a:bodyPr/>
          <a:lstStyle/>
          <a:p>
            <a:r>
              <a:rPr lang="de-CH" dirty="0" smtClean="0"/>
              <a:t>Grosse Senderumstellung</a:t>
            </a:r>
            <a:endParaRPr lang="de-CH" dirty="0"/>
          </a:p>
        </p:txBody>
      </p:sp>
      <p:sp>
        <p:nvSpPr>
          <p:cNvPr id="6" name="Textplatzhalter 5"/>
          <p:cNvSpPr>
            <a:spLocks noGrp="1"/>
          </p:cNvSpPr>
          <p:nvPr>
            <p:ph type="body" sz="quarter" idx="15"/>
          </p:nvPr>
        </p:nvSpPr>
        <p:spPr/>
        <p:txBody>
          <a:bodyPr/>
          <a:lstStyle/>
          <a:p>
            <a:r>
              <a:rPr lang="de-CH" dirty="0" smtClean="0"/>
              <a:t>5. Neue Sender</a:t>
            </a:r>
            <a:endParaRPr lang="de-CH" dirty="0"/>
          </a:p>
        </p:txBody>
      </p:sp>
      <p:sp>
        <p:nvSpPr>
          <p:cNvPr id="8" name="Textplatzhalter 7"/>
          <p:cNvSpPr>
            <a:spLocks noGrp="1"/>
          </p:cNvSpPr>
          <p:nvPr>
            <p:ph type="body" sz="quarter" idx="26"/>
          </p:nvPr>
        </p:nvSpPr>
        <p:spPr/>
        <p:txBody>
          <a:bodyPr/>
          <a:lstStyle/>
          <a:p>
            <a:r>
              <a:rPr lang="de-CH" dirty="0" smtClean="0"/>
              <a:t>«Das Angebot in HD wird vergrössert»</a:t>
            </a:r>
            <a:endParaRPr lang="de-CH" dirty="0"/>
          </a:p>
        </p:txBody>
      </p:sp>
      <p:sp>
        <p:nvSpPr>
          <p:cNvPr id="9" name="Textplatzhalter 8"/>
          <p:cNvSpPr>
            <a:spLocks noGrp="1"/>
          </p:cNvSpPr>
          <p:nvPr>
            <p:ph type="body" sz="quarter" idx="27"/>
          </p:nvPr>
        </p:nvSpPr>
        <p:spPr/>
        <p:txBody>
          <a:bodyPr/>
          <a:lstStyle/>
          <a:p>
            <a:r>
              <a:rPr lang="de-CH" dirty="0" smtClean="0"/>
              <a:t> </a:t>
            </a:r>
            <a:endParaRPr lang="de-CH" dirty="0"/>
          </a:p>
        </p:txBody>
      </p:sp>
      <p:sp>
        <p:nvSpPr>
          <p:cNvPr id="10" name="Textplatzhalter 9"/>
          <p:cNvSpPr>
            <a:spLocks noGrp="1"/>
          </p:cNvSpPr>
          <p:nvPr>
            <p:ph type="body" sz="quarter" idx="28"/>
          </p:nvPr>
        </p:nvSpPr>
        <p:spPr/>
        <p:txBody>
          <a:bodyPr/>
          <a:lstStyle/>
          <a:p>
            <a:r>
              <a:rPr lang="de-CH" dirty="0" err="1" smtClean="0"/>
              <a:t>Wording</a:t>
            </a:r>
            <a:r>
              <a:rPr lang="de-CH" dirty="0" smtClean="0"/>
              <a:t> Senderangebot</a:t>
            </a:r>
            <a:endParaRPr lang="de-CH" dirty="0"/>
          </a:p>
        </p:txBody>
      </p:sp>
      <p:sp>
        <p:nvSpPr>
          <p:cNvPr id="4" name="Foliennummernplatzhalter 3"/>
          <p:cNvSpPr>
            <a:spLocks noGrp="1"/>
          </p:cNvSpPr>
          <p:nvPr>
            <p:ph type="sldNum" sz="quarter" idx="4"/>
          </p:nvPr>
        </p:nvSpPr>
        <p:spPr/>
        <p:txBody>
          <a:bodyPr/>
          <a:lstStyle/>
          <a:p>
            <a:pPr>
              <a:defRPr/>
            </a:pPr>
            <a:fld id="{F818F034-3ED1-44CB-BAE4-E1467A962864}" type="slidenum">
              <a:rPr lang="de-CH" smtClean="0"/>
              <a:pPr>
                <a:defRPr/>
              </a:pPr>
              <a:t>34</a:t>
            </a:fld>
            <a:endParaRPr lang="de-CH" dirty="0"/>
          </a:p>
        </p:txBody>
      </p:sp>
      <p:graphicFrame>
        <p:nvGraphicFramePr>
          <p:cNvPr id="11" name="Tabelle 10"/>
          <p:cNvGraphicFramePr>
            <a:graphicFrameLocks noGrp="1"/>
          </p:cNvGraphicFramePr>
          <p:nvPr>
            <p:extLst>
              <p:ext uri="{D42A27DB-BD31-4B8C-83A1-F6EECF244321}">
                <p14:modId xmlns:p14="http://schemas.microsoft.com/office/powerpoint/2010/main" val="665226261"/>
              </p:ext>
            </p:extLst>
          </p:nvPr>
        </p:nvGraphicFramePr>
        <p:xfrm>
          <a:off x="395536" y="2060848"/>
          <a:ext cx="8208912" cy="2499360"/>
        </p:xfrm>
        <a:graphic>
          <a:graphicData uri="http://schemas.openxmlformats.org/drawingml/2006/table">
            <a:tbl>
              <a:tblPr firstRow="1" bandRow="1">
                <a:tableStyleId>{EB344D84-9AFB-497E-A393-DC336BA19D2E}</a:tableStyleId>
              </a:tblPr>
              <a:tblGrid>
                <a:gridCol w="2232248"/>
                <a:gridCol w="5976664"/>
              </a:tblGrid>
              <a:tr h="257171">
                <a:tc>
                  <a:txBody>
                    <a:bodyPr/>
                    <a:lstStyle/>
                    <a:p>
                      <a:r>
                        <a:rPr lang="de-CH" dirty="0" smtClean="0">
                          <a:solidFill>
                            <a:schemeClr val="tx1"/>
                          </a:solidFill>
                        </a:rPr>
                        <a:t>Angebot</a:t>
                      </a:r>
                      <a:endParaRPr lang="de-CH" dirty="0">
                        <a:solidFill>
                          <a:schemeClr val="tx1"/>
                        </a:solidFill>
                      </a:endParaRPr>
                    </a:p>
                  </a:txBody>
                  <a:tcPr/>
                </a:tc>
                <a:tc>
                  <a:txBody>
                    <a:bodyPr/>
                    <a:lstStyle/>
                    <a:p>
                      <a:r>
                        <a:rPr lang="de-CH" dirty="0" smtClean="0">
                          <a:solidFill>
                            <a:schemeClr val="tx1"/>
                          </a:solidFill>
                        </a:rPr>
                        <a:t>Anzahl Sender</a:t>
                      </a:r>
                      <a:endParaRPr lang="de-CH" dirty="0">
                        <a:solidFill>
                          <a:schemeClr val="tx1"/>
                        </a:solidFill>
                      </a:endParaRPr>
                    </a:p>
                  </a:txBody>
                  <a:tcPr/>
                </a:tc>
              </a:tr>
              <a:tr h="257171">
                <a:tc>
                  <a:txBody>
                    <a:bodyPr/>
                    <a:lstStyle/>
                    <a:p>
                      <a:r>
                        <a:rPr lang="de-CH" sz="1400" dirty="0" smtClean="0">
                          <a:solidFill>
                            <a:schemeClr val="tx1"/>
                          </a:solidFill>
                        </a:rPr>
                        <a:t>Grundangebot</a:t>
                      </a:r>
                      <a:endParaRPr lang="de-CH" sz="1400" dirty="0">
                        <a:solidFill>
                          <a:schemeClr val="tx1"/>
                        </a:solidFill>
                      </a:endParaRPr>
                    </a:p>
                  </a:txBody>
                  <a:tcPr/>
                </a:tc>
                <a:tc>
                  <a:txBody>
                    <a:bodyPr/>
                    <a:lstStyle/>
                    <a:p>
                      <a:r>
                        <a:rPr lang="de-CH" sz="1400" dirty="0" smtClean="0">
                          <a:solidFill>
                            <a:schemeClr val="tx1"/>
                          </a:solidFill>
                        </a:rPr>
                        <a:t>Über 130</a:t>
                      </a:r>
                      <a:r>
                        <a:rPr lang="de-CH" sz="1400" baseline="0" dirty="0" smtClean="0">
                          <a:solidFill>
                            <a:schemeClr val="tx1"/>
                          </a:solidFill>
                        </a:rPr>
                        <a:t> TV-Sender (davon 55 in HD); über 190 Radiosender </a:t>
                      </a:r>
                      <a:endParaRPr lang="de-CH" sz="1400" dirty="0">
                        <a:solidFill>
                          <a:schemeClr val="tx1"/>
                        </a:solidFill>
                      </a:endParaRPr>
                    </a:p>
                  </a:txBody>
                  <a:tcPr/>
                </a:tc>
              </a:tr>
              <a:tr h="257171">
                <a:tc>
                  <a:txBody>
                    <a:bodyPr/>
                    <a:lstStyle/>
                    <a:p>
                      <a:r>
                        <a:rPr lang="de-CH" sz="1400" dirty="0" smtClean="0">
                          <a:solidFill>
                            <a:schemeClr val="tx1"/>
                          </a:solidFill>
                        </a:rPr>
                        <a:t>PLUS</a:t>
                      </a:r>
                      <a:endParaRPr lang="de-CH" sz="1400" dirty="0">
                        <a:solidFill>
                          <a:schemeClr val="tx1"/>
                        </a:solidFill>
                      </a:endParaRPr>
                    </a:p>
                  </a:txBody>
                  <a:tcPr/>
                </a:tc>
                <a:tc>
                  <a:txBody>
                    <a:bodyPr/>
                    <a:lstStyle/>
                    <a:p>
                      <a:r>
                        <a:rPr lang="de-CH" sz="1400" dirty="0" smtClean="0">
                          <a:solidFill>
                            <a:schemeClr val="tx1"/>
                          </a:solidFill>
                        </a:rPr>
                        <a:t>Über 190 TV-Sender (davon</a:t>
                      </a:r>
                      <a:r>
                        <a:rPr lang="de-CH" sz="1400" baseline="0" dirty="0" smtClean="0">
                          <a:solidFill>
                            <a:schemeClr val="tx1"/>
                          </a:solidFill>
                        </a:rPr>
                        <a:t> 72 in HD); über 240 Radiosender</a:t>
                      </a:r>
                      <a:endParaRPr lang="de-CH" sz="1400" dirty="0">
                        <a:solidFill>
                          <a:schemeClr val="tx1"/>
                        </a:solidFill>
                      </a:endParaRPr>
                    </a:p>
                  </a:txBody>
                  <a:tcPr/>
                </a:tc>
              </a:tr>
              <a:tr h="257171">
                <a:tc>
                  <a:txBody>
                    <a:bodyPr/>
                    <a:lstStyle/>
                    <a:p>
                      <a:r>
                        <a:rPr lang="de-CH" sz="1400" dirty="0" smtClean="0">
                          <a:solidFill>
                            <a:schemeClr val="tx1"/>
                          </a:solidFill>
                        </a:rPr>
                        <a:t>Verte!</a:t>
                      </a:r>
                      <a:endParaRPr lang="de-CH" sz="14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400" dirty="0" smtClean="0">
                          <a:solidFill>
                            <a:schemeClr val="tx1"/>
                          </a:solidFill>
                        </a:rPr>
                        <a:t>Über 190 TV-Sender (davon</a:t>
                      </a:r>
                      <a:r>
                        <a:rPr lang="de-CH" sz="1400" baseline="0" dirty="0" smtClean="0">
                          <a:solidFill>
                            <a:schemeClr val="tx1"/>
                          </a:solidFill>
                        </a:rPr>
                        <a:t> 72 in HD); über 240 Radiosender</a:t>
                      </a:r>
                      <a:endParaRPr lang="de-CH" sz="1400" dirty="0" smtClean="0">
                        <a:solidFill>
                          <a:schemeClr val="tx1"/>
                        </a:solidFill>
                      </a:endParaRPr>
                    </a:p>
                  </a:txBody>
                  <a:tcPr/>
                </a:tc>
              </a:tr>
              <a:tr h="257171">
                <a:tc>
                  <a:txBody>
                    <a:bodyPr/>
                    <a:lstStyle/>
                    <a:p>
                      <a:r>
                        <a:rPr lang="de-CH" sz="1400" dirty="0" smtClean="0">
                          <a:solidFill>
                            <a:schemeClr val="tx1"/>
                          </a:solidFill>
                        </a:rPr>
                        <a:t>AiO</a:t>
                      </a:r>
                      <a:r>
                        <a:rPr lang="de-CH" sz="1400" baseline="0" dirty="0" smtClean="0">
                          <a:solidFill>
                            <a:schemeClr val="tx1"/>
                          </a:solidFill>
                        </a:rPr>
                        <a:t> Bronze/Gold; T2 HD</a:t>
                      </a:r>
                      <a:endParaRPr lang="de-CH" sz="14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400" dirty="0" smtClean="0">
                          <a:solidFill>
                            <a:schemeClr val="tx1"/>
                          </a:solidFill>
                        </a:rPr>
                        <a:t>Über 190 TV-Sender (davon</a:t>
                      </a:r>
                      <a:r>
                        <a:rPr lang="de-CH" sz="1400" baseline="0" dirty="0" smtClean="0">
                          <a:solidFill>
                            <a:schemeClr val="tx1"/>
                          </a:solidFill>
                        </a:rPr>
                        <a:t> 72 in HD); über 240 Radiosender</a:t>
                      </a:r>
                      <a:endParaRPr lang="de-CH" sz="1400" dirty="0" smtClean="0">
                        <a:solidFill>
                          <a:schemeClr val="tx1"/>
                        </a:solidFill>
                      </a:endParaRPr>
                    </a:p>
                  </a:txBody>
                  <a:tcPr/>
                </a:tc>
              </a:tr>
              <a:tr h="257171">
                <a:tc>
                  <a:txBody>
                    <a:bodyPr/>
                    <a:lstStyle/>
                    <a:p>
                      <a:r>
                        <a:rPr lang="de-CH" sz="1400" dirty="0" smtClean="0">
                          <a:solidFill>
                            <a:schemeClr val="tx1"/>
                          </a:solidFill>
                        </a:rPr>
                        <a:t>Take2 ENTERTAINMENT</a:t>
                      </a:r>
                      <a:endParaRPr lang="de-CH" sz="1400" dirty="0">
                        <a:solidFill>
                          <a:schemeClr val="tx1"/>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CH" sz="1400" dirty="0" smtClean="0">
                          <a:solidFill>
                            <a:schemeClr val="tx1"/>
                          </a:solidFill>
                        </a:rPr>
                        <a:t>Über</a:t>
                      </a:r>
                      <a:r>
                        <a:rPr lang="de-CH" sz="1400" baseline="0" dirty="0" smtClean="0">
                          <a:solidFill>
                            <a:schemeClr val="tx1"/>
                          </a:solidFill>
                        </a:rPr>
                        <a:t> 210 TV-Sender (davon 96 in HD); über 240 Radiosender</a:t>
                      </a:r>
                      <a:endParaRPr lang="de-CH" sz="1400" dirty="0" smtClean="0">
                        <a:solidFill>
                          <a:schemeClr val="tx1"/>
                        </a:solidFill>
                      </a:endParaRPr>
                    </a:p>
                  </a:txBody>
                  <a:tcPr/>
                </a:tc>
              </a:tr>
              <a:tr h="257171">
                <a:tc>
                  <a:txBody>
                    <a:bodyPr/>
                    <a:lstStyle/>
                    <a:p>
                      <a:r>
                        <a:rPr lang="de-CH" sz="1400" dirty="0" smtClean="0">
                          <a:solidFill>
                            <a:schemeClr val="tx1"/>
                          </a:solidFill>
                        </a:rPr>
                        <a:t>AiO</a:t>
                      </a:r>
                      <a:r>
                        <a:rPr lang="de-CH" sz="1400" baseline="0" dirty="0" smtClean="0">
                          <a:solidFill>
                            <a:schemeClr val="tx1"/>
                          </a:solidFill>
                        </a:rPr>
                        <a:t> Platin</a:t>
                      </a:r>
                      <a:endParaRPr lang="de-CH" sz="1400" dirty="0">
                        <a:solidFill>
                          <a:schemeClr val="tx1"/>
                        </a:solidFill>
                      </a:endParaRPr>
                    </a:p>
                  </a:txBody>
                  <a:tcPr/>
                </a:tc>
                <a:tc>
                  <a:txBody>
                    <a:bodyPr/>
                    <a:lstStyle/>
                    <a:p>
                      <a:r>
                        <a:rPr lang="de-CH" sz="1400" dirty="0" smtClean="0">
                          <a:solidFill>
                            <a:schemeClr val="tx1"/>
                          </a:solidFill>
                        </a:rPr>
                        <a:t>Über 220 TV-Sender (davon 102 in HD); über</a:t>
                      </a:r>
                      <a:r>
                        <a:rPr lang="de-CH" sz="1400" baseline="0" dirty="0" smtClean="0">
                          <a:solidFill>
                            <a:schemeClr val="tx1"/>
                          </a:solidFill>
                        </a:rPr>
                        <a:t> 240 Radiosender</a:t>
                      </a:r>
                      <a:endParaRPr lang="de-CH" sz="1400" dirty="0">
                        <a:solidFill>
                          <a:schemeClr val="tx1"/>
                        </a:solidFill>
                      </a:endParaRPr>
                    </a:p>
                  </a:txBody>
                  <a:tcPr/>
                </a:tc>
              </a:tr>
              <a:tr h="257171">
                <a:tc>
                  <a:txBody>
                    <a:bodyPr/>
                    <a:lstStyle/>
                    <a:p>
                      <a:r>
                        <a:rPr lang="de-CH" sz="1400" b="1" dirty="0" smtClean="0">
                          <a:solidFill>
                            <a:schemeClr val="tx1"/>
                          </a:solidFill>
                        </a:rPr>
                        <a:t>Total</a:t>
                      </a:r>
                      <a:endParaRPr lang="de-CH" sz="1400" b="1" dirty="0">
                        <a:solidFill>
                          <a:schemeClr val="tx1"/>
                        </a:solidFill>
                      </a:endParaRPr>
                    </a:p>
                  </a:txBody>
                  <a:tcPr/>
                </a:tc>
                <a:tc>
                  <a:txBody>
                    <a:bodyPr/>
                    <a:lstStyle/>
                    <a:p>
                      <a:r>
                        <a:rPr lang="de-CH" sz="1400" dirty="0" smtClean="0">
                          <a:solidFill>
                            <a:schemeClr val="tx1"/>
                          </a:solidFill>
                        </a:rPr>
                        <a:t>Über</a:t>
                      </a:r>
                      <a:r>
                        <a:rPr lang="de-CH" sz="1400" baseline="0" dirty="0" smtClean="0">
                          <a:solidFill>
                            <a:schemeClr val="tx1"/>
                          </a:solidFill>
                        </a:rPr>
                        <a:t> 500 TV- und Radiosender (davon 107 in HD)</a:t>
                      </a:r>
                      <a:endParaRPr lang="de-CH" sz="1400" dirty="0">
                        <a:solidFill>
                          <a:schemeClr val="tx1"/>
                        </a:solidFill>
                      </a:endParaRPr>
                    </a:p>
                  </a:txBody>
                  <a:tcPr/>
                </a:tc>
              </a:tr>
            </a:tbl>
          </a:graphicData>
        </a:graphic>
      </p:graphicFrame>
      <p:sp>
        <p:nvSpPr>
          <p:cNvPr id="18" name="Textfeld 17"/>
          <p:cNvSpPr txBox="1"/>
          <p:nvPr/>
        </p:nvSpPr>
        <p:spPr>
          <a:xfrm>
            <a:off x="453721" y="4869160"/>
            <a:ext cx="7848872" cy="646331"/>
          </a:xfrm>
          <a:prstGeom prst="rect">
            <a:avLst/>
          </a:prstGeom>
          <a:noFill/>
        </p:spPr>
        <p:txBody>
          <a:bodyPr wrap="square" rtlCol="0">
            <a:spAutoFit/>
          </a:bodyPr>
          <a:lstStyle/>
          <a:p>
            <a:r>
              <a:rPr lang="de-CH" b="1" dirty="0" smtClean="0">
                <a:solidFill>
                  <a:srgbClr val="FF0000"/>
                </a:solidFill>
              </a:rPr>
              <a:t>Mutationen, Aufschaltungen und Abschaltungen.</a:t>
            </a:r>
          </a:p>
          <a:p>
            <a:r>
              <a:rPr lang="de-CH" b="1" dirty="0" smtClean="0">
                <a:solidFill>
                  <a:srgbClr val="FF0000"/>
                </a:solidFill>
              </a:rPr>
              <a:t>Ausführliche Details sind der Senderliste zu entnehmen</a:t>
            </a:r>
            <a:endParaRPr lang="de-CH" b="1" dirty="0">
              <a:solidFill>
                <a:srgbClr val="FF0000"/>
              </a:solidFill>
            </a:endParaRPr>
          </a:p>
        </p:txBody>
      </p:sp>
    </p:spTree>
    <p:extLst>
      <p:ext uri="{BB962C8B-B14F-4D97-AF65-F5344CB8AC3E}">
        <p14:creationId xmlns:p14="http://schemas.microsoft.com/office/powerpoint/2010/main" val="89235581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1"/>
          <p:cNvSpPr>
            <a:spLocks noGrp="1"/>
          </p:cNvSpPr>
          <p:nvPr>
            <p:ph type="body" sz="quarter" idx="25"/>
          </p:nvPr>
        </p:nvSpPr>
        <p:spPr/>
        <p:txBody>
          <a:bodyPr/>
          <a:lstStyle/>
          <a:p>
            <a:r>
              <a:rPr lang="de-CH" dirty="0" smtClean="0"/>
              <a:t>Grosse Senderumstellung</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35</a:t>
            </a:fld>
            <a:endParaRPr lang="de-CH" dirty="0">
              <a:solidFill>
                <a:srgbClr val="000000"/>
              </a:solidFill>
            </a:endParaRPr>
          </a:p>
        </p:txBody>
      </p:sp>
      <p:sp>
        <p:nvSpPr>
          <p:cNvPr id="4" name="Textplatzhalter 3"/>
          <p:cNvSpPr>
            <a:spLocks noGrp="1"/>
          </p:cNvSpPr>
          <p:nvPr>
            <p:ph type="body" sz="quarter" idx="26"/>
          </p:nvPr>
        </p:nvSpPr>
        <p:spPr/>
        <p:txBody>
          <a:bodyPr anchor="ctr"/>
          <a:lstStyle/>
          <a:p>
            <a:r>
              <a:rPr lang="de-CH" sz="3000" b="1" dirty="0" smtClean="0">
                <a:solidFill>
                  <a:srgbClr val="E30613"/>
                </a:solidFill>
              </a:rPr>
              <a:t>Kommunikation</a:t>
            </a:r>
            <a:endParaRPr lang="de-CH" sz="3000" b="1" dirty="0">
              <a:solidFill>
                <a:srgbClr val="E30613"/>
              </a:solidFill>
            </a:endParaRPr>
          </a:p>
        </p:txBody>
      </p:sp>
    </p:spTree>
    <p:extLst>
      <p:ext uri="{BB962C8B-B14F-4D97-AF65-F5344CB8AC3E}">
        <p14:creationId xmlns:p14="http://schemas.microsoft.com/office/powerpoint/2010/main" val="105935643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6" name="Textplatzhalter 5"/>
          <p:cNvSpPr>
            <a:spLocks noGrp="1"/>
          </p:cNvSpPr>
          <p:nvPr>
            <p:ph type="body" sz="quarter" idx="28"/>
          </p:nvPr>
        </p:nvSpPr>
        <p:spPr/>
        <p:txBody>
          <a:bodyPr/>
          <a:lstStyle/>
          <a:p>
            <a:r>
              <a:rPr lang="de-CH" dirty="0" smtClean="0"/>
              <a:t>Positionierung</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36</a:t>
            </a:fld>
            <a:endParaRPr lang="de-CH" dirty="0"/>
          </a:p>
        </p:txBody>
      </p:sp>
      <p:sp>
        <p:nvSpPr>
          <p:cNvPr id="8" name="Textplatzhalter 7"/>
          <p:cNvSpPr>
            <a:spLocks noGrp="1"/>
          </p:cNvSpPr>
          <p:nvPr>
            <p:ph type="body" sz="quarter" idx="27"/>
          </p:nvPr>
        </p:nvSpPr>
        <p:spPr/>
        <p:txBody>
          <a:bodyPr/>
          <a:lstStyle/>
          <a:p>
            <a:endParaRPr lang="de-CH"/>
          </a:p>
        </p:txBody>
      </p:sp>
      <p:sp>
        <p:nvSpPr>
          <p:cNvPr id="9" name="Textplatzhalter 4"/>
          <p:cNvSpPr txBox="1">
            <a:spLocks/>
          </p:cNvSpPr>
          <p:nvPr/>
        </p:nvSpPr>
        <p:spPr bwMode="auto">
          <a:xfrm>
            <a:off x="395485" y="2132856"/>
            <a:ext cx="8208963" cy="3672408"/>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r>
              <a:rPr lang="de-CH" sz="1200" kern="0" smtClean="0">
                <a:ea typeface="Calibri" panose="020F0502020204030204" pitchFamily="34" charset="0"/>
                <a:cs typeface="Times New Roman" panose="02020603050405020304" pitchFamily="18" charset="0"/>
              </a:rPr>
              <a:t>Wir positionieren uns als kundennaher und regional verankerter Anbieter moderner und leistungsstarker Netze für verschiedene Kommunikationsleistungen aus einer Hand (TV, Internet, Festnetz- und Mobiltelefonie).</a:t>
            </a:r>
          </a:p>
          <a:p>
            <a:pPr marL="0" indent="0"/>
            <a:r>
              <a:rPr lang="de-CH" sz="1200" kern="0" smtClean="0">
                <a:ea typeface="Calibri" panose="020F0502020204030204" pitchFamily="34" charset="0"/>
                <a:cs typeface="Times New Roman" panose="02020603050405020304" pitchFamily="18" charset="0"/>
              </a:rPr>
              <a:t>Damit ermöglichen wir unseren Kundinnen/Kunden mit einem Höchstmass an Service-Qualität unter anderem den Zugang zu einem umfangreichen digitalen Senderangebot in HD sowie zu neuartigen, innovativen Multimedialösungen.</a:t>
            </a:r>
            <a:endParaRPr lang="de-CH" sz="1200" kern="0" dirty="0" smtClean="0">
              <a:ea typeface="Calibri" panose="020F0502020204030204" pitchFamily="34" charset="0"/>
              <a:cs typeface="Times New Roman" panose="02020603050405020304" pitchFamily="18" charset="0"/>
            </a:endParaRPr>
          </a:p>
        </p:txBody>
      </p:sp>
      <p:sp>
        <p:nvSpPr>
          <p:cNvPr id="10" name="Rectangle 15"/>
          <p:cNvSpPr>
            <a:spLocks noChangeArrowheads="1"/>
          </p:cNvSpPr>
          <p:nvPr/>
        </p:nvSpPr>
        <p:spPr bwMode="auto">
          <a:xfrm>
            <a:off x="467544" y="3219692"/>
            <a:ext cx="1081088" cy="550859"/>
          </a:xfrm>
          <a:prstGeom prst="rect">
            <a:avLst/>
          </a:prstGeom>
          <a:solidFill>
            <a:srgbClr val="FFC000"/>
          </a:solidFill>
          <a:ln w="3175">
            <a:solidFill>
              <a:schemeClr val="tx1"/>
            </a:solidFill>
            <a:miter lim="800000"/>
            <a:headEnd/>
            <a:tailEnd/>
          </a:ln>
        </p:spPr>
        <p:txBody>
          <a:bodyPr lIns="0" tIns="78238" rIns="0" bIns="78238" anchor="ctr"/>
          <a:lstStyle/>
          <a:p>
            <a:pPr algn="ctr" defTabSz="863600">
              <a:spcBef>
                <a:spcPct val="10000"/>
              </a:spcBef>
              <a:tabLst>
                <a:tab pos="171450" algn="l"/>
              </a:tabLst>
            </a:pPr>
            <a:r>
              <a:rPr lang="de-CH" sz="1200" dirty="0" smtClean="0">
                <a:latin typeface="+mn-lt"/>
              </a:rPr>
              <a:t>kundennah</a:t>
            </a:r>
            <a:endParaRPr lang="de-CH" sz="1200" dirty="0">
              <a:latin typeface="+mn-lt"/>
            </a:endParaRPr>
          </a:p>
        </p:txBody>
      </p:sp>
      <p:sp>
        <p:nvSpPr>
          <p:cNvPr id="11" name="Rectangle 15"/>
          <p:cNvSpPr>
            <a:spLocks noChangeArrowheads="1"/>
          </p:cNvSpPr>
          <p:nvPr/>
        </p:nvSpPr>
        <p:spPr bwMode="auto">
          <a:xfrm>
            <a:off x="1619672" y="3219692"/>
            <a:ext cx="6912768" cy="550859"/>
          </a:xfrm>
          <a:prstGeom prst="rect">
            <a:avLst/>
          </a:prstGeom>
          <a:solidFill>
            <a:srgbClr val="D9D9D9"/>
          </a:solidFill>
          <a:ln w="3175">
            <a:solidFill>
              <a:schemeClr val="tx1"/>
            </a:solidFill>
            <a:miter lim="800000"/>
            <a:headEnd/>
            <a:tailEnd/>
          </a:ln>
        </p:spPr>
        <p:txBody>
          <a:bodyPr lIns="51025" tIns="44221" rIns="0" bIns="44221" anchor="ctr"/>
          <a:lstStyle/>
          <a:p>
            <a:pPr defTabSz="863600">
              <a:spcBef>
                <a:spcPct val="20000"/>
              </a:spcBef>
              <a:tabLst>
                <a:tab pos="171450" algn="l"/>
                <a:tab pos="765175" algn="l"/>
              </a:tabLst>
            </a:pPr>
            <a:r>
              <a:rPr lang="de-CH" sz="1000" dirty="0">
                <a:ea typeface="Calibri" panose="020F0502020204030204" pitchFamily="34" charset="0"/>
                <a:cs typeface="Times New Roman" panose="02020603050405020304" pitchFamily="18" charset="0"/>
              </a:rPr>
              <a:t>Als </a:t>
            </a:r>
            <a:r>
              <a:rPr lang="de-CH" sz="1000" dirty="0" smtClean="0">
                <a:ea typeface="Calibri" panose="020F0502020204030204" pitchFamily="34" charset="0"/>
                <a:cs typeface="Times New Roman" panose="02020603050405020304" pitchFamily="18" charset="0"/>
              </a:rPr>
              <a:t>kundennahe und regional </a:t>
            </a:r>
            <a:r>
              <a:rPr lang="de-CH" sz="1000" dirty="0">
                <a:ea typeface="Calibri" panose="020F0502020204030204" pitchFamily="34" charset="0"/>
                <a:cs typeface="Times New Roman" panose="02020603050405020304" pitchFamily="18" charset="0"/>
              </a:rPr>
              <a:t>tätige Kabelnetzunternehmen kennen wir die Kundenbedürfnisse und vorherrschenden Marktbedingungen</a:t>
            </a:r>
            <a:r>
              <a:rPr lang="de-CH" sz="1000" dirty="0" smtClean="0">
                <a:ea typeface="Calibri" panose="020F0502020204030204" pitchFamily="34" charset="0"/>
                <a:cs typeface="Times New Roman" panose="02020603050405020304" pitchFamily="18" charset="0"/>
              </a:rPr>
              <a:t>.</a:t>
            </a:r>
            <a:endParaRPr lang="de-CH" sz="1000" dirty="0">
              <a:ea typeface="Calibri" panose="020F0502020204030204" pitchFamily="34" charset="0"/>
              <a:cs typeface="Times New Roman" panose="02020603050405020304" pitchFamily="18" charset="0"/>
            </a:endParaRPr>
          </a:p>
        </p:txBody>
      </p:sp>
      <p:sp>
        <p:nvSpPr>
          <p:cNvPr id="12" name="Rectangle 15"/>
          <p:cNvSpPr>
            <a:spLocks noChangeArrowheads="1"/>
          </p:cNvSpPr>
          <p:nvPr/>
        </p:nvSpPr>
        <p:spPr bwMode="auto">
          <a:xfrm>
            <a:off x="467544" y="3876369"/>
            <a:ext cx="1081088" cy="550859"/>
          </a:xfrm>
          <a:prstGeom prst="rect">
            <a:avLst/>
          </a:prstGeom>
          <a:solidFill>
            <a:srgbClr val="FFC000"/>
          </a:solidFill>
          <a:ln w="3175">
            <a:solidFill>
              <a:schemeClr val="tx1"/>
            </a:solidFill>
            <a:miter lim="800000"/>
            <a:headEnd/>
            <a:tailEnd/>
          </a:ln>
        </p:spPr>
        <p:txBody>
          <a:bodyPr lIns="0" tIns="78238" rIns="0" bIns="78238" anchor="ctr"/>
          <a:lstStyle/>
          <a:p>
            <a:pPr algn="ctr" defTabSz="863600">
              <a:spcBef>
                <a:spcPct val="10000"/>
              </a:spcBef>
              <a:tabLst>
                <a:tab pos="171450" algn="l"/>
              </a:tabLst>
            </a:pPr>
            <a:r>
              <a:rPr lang="de-CH" sz="1200" dirty="0" smtClean="0">
                <a:latin typeface="+mn-lt"/>
              </a:rPr>
              <a:t>leistungsstark</a:t>
            </a:r>
            <a:endParaRPr lang="de-CH" sz="1200" dirty="0">
              <a:latin typeface="+mn-lt"/>
            </a:endParaRPr>
          </a:p>
        </p:txBody>
      </p:sp>
      <p:sp>
        <p:nvSpPr>
          <p:cNvPr id="13" name="Rectangle 15"/>
          <p:cNvSpPr>
            <a:spLocks noChangeArrowheads="1"/>
          </p:cNvSpPr>
          <p:nvPr/>
        </p:nvSpPr>
        <p:spPr bwMode="auto">
          <a:xfrm>
            <a:off x="1619672" y="3876369"/>
            <a:ext cx="6912768" cy="550859"/>
          </a:xfrm>
          <a:prstGeom prst="rect">
            <a:avLst/>
          </a:prstGeom>
          <a:solidFill>
            <a:srgbClr val="D9D9D9"/>
          </a:solidFill>
          <a:ln w="3175">
            <a:solidFill>
              <a:schemeClr val="tx1"/>
            </a:solidFill>
            <a:miter lim="800000"/>
            <a:headEnd/>
            <a:tailEnd/>
          </a:ln>
        </p:spPr>
        <p:txBody>
          <a:bodyPr lIns="51025" tIns="44221" rIns="0" bIns="44221" anchor="ctr"/>
          <a:lstStyle/>
          <a:p>
            <a:pPr defTabSz="863600">
              <a:spcBef>
                <a:spcPct val="20000"/>
              </a:spcBef>
              <a:tabLst>
                <a:tab pos="171450" algn="l"/>
                <a:tab pos="765175" algn="l"/>
              </a:tabLst>
            </a:pPr>
            <a:r>
              <a:rPr lang="de-CH" sz="1000" dirty="0">
                <a:ea typeface="Calibri" panose="020F0502020204030204" pitchFamily="34" charset="0"/>
                <a:cs typeface="Times New Roman" panose="02020603050405020304" pitchFamily="18" charset="0"/>
              </a:rPr>
              <a:t>Durch </a:t>
            </a:r>
            <a:r>
              <a:rPr lang="de-CH" sz="1000" dirty="0" smtClean="0">
                <a:ea typeface="Calibri" panose="020F0502020204030204" pitchFamily="34" charset="0"/>
                <a:cs typeface="Times New Roman" panose="02020603050405020304" pitchFamily="18" charset="0"/>
              </a:rPr>
              <a:t>die Bündelung </a:t>
            </a:r>
            <a:r>
              <a:rPr lang="de-CH" sz="1000" dirty="0">
                <a:ea typeface="Calibri" panose="020F0502020204030204" pitchFamily="34" charset="0"/>
                <a:cs typeface="Times New Roman" panose="02020603050405020304" pitchFamily="18" charset="0"/>
              </a:rPr>
              <a:t>der Kräfte </a:t>
            </a:r>
            <a:r>
              <a:rPr lang="de-CH" sz="1000" dirty="0" smtClean="0">
                <a:ea typeface="Calibri" panose="020F0502020204030204" pitchFamily="34" charset="0"/>
                <a:cs typeface="Times New Roman" panose="02020603050405020304" pitchFamily="18" charset="0"/>
              </a:rPr>
              <a:t>und Nutzung von Synergien im Ausbau und Betrieb </a:t>
            </a:r>
            <a:r>
              <a:rPr lang="de-CH" sz="1000" dirty="0"/>
              <a:t>moderner Hochleistungs-Kabelnetze </a:t>
            </a:r>
            <a:r>
              <a:rPr lang="de-CH" sz="1000" dirty="0" smtClean="0">
                <a:ea typeface="Calibri" panose="020F0502020204030204" pitchFamily="34" charset="0"/>
                <a:cs typeface="Times New Roman" panose="02020603050405020304" pitchFamily="18" charset="0"/>
              </a:rPr>
              <a:t>können wir </a:t>
            </a:r>
            <a:r>
              <a:rPr lang="de-CH" sz="1000" dirty="0">
                <a:ea typeface="Calibri" panose="020F0502020204030204" pitchFamily="34" charset="0"/>
                <a:cs typeface="Times New Roman" panose="02020603050405020304" pitchFamily="18" charset="0"/>
              </a:rPr>
              <a:t>unseren </a:t>
            </a:r>
            <a:r>
              <a:rPr lang="de-CH" sz="1000" dirty="0" smtClean="0">
                <a:ea typeface="Calibri" panose="020F0502020204030204" pitchFamily="34" charset="0"/>
                <a:cs typeface="Times New Roman" panose="02020603050405020304" pitchFamily="18" charset="0"/>
              </a:rPr>
              <a:t>Kundinnen/Kunden eine optimale Netz-Infrastruktur für umfassende Produktleistungen (schneller</a:t>
            </a:r>
            <a:r>
              <a:rPr lang="de-CH" sz="1000" dirty="0">
                <a:ea typeface="Calibri" panose="020F0502020204030204" pitchFamily="34" charset="0"/>
                <a:cs typeface="Times New Roman" panose="02020603050405020304" pitchFamily="18" charset="0"/>
              </a:rPr>
              <a:t>, stabiler, besseres TV</a:t>
            </a:r>
            <a:r>
              <a:rPr lang="de-CH" sz="1000" dirty="0" smtClean="0">
                <a:ea typeface="Calibri" panose="020F0502020204030204" pitchFamily="34" charset="0"/>
                <a:cs typeface="Times New Roman" panose="02020603050405020304" pitchFamily="18" charset="0"/>
              </a:rPr>
              <a:t>) zum bestmöglichen Preis-/</a:t>
            </a:r>
            <a:r>
              <a:rPr lang="de-CH" sz="1000" dirty="0">
                <a:ea typeface="Calibri" panose="020F0502020204030204" pitchFamily="34" charset="0"/>
                <a:cs typeface="Times New Roman" panose="02020603050405020304" pitchFamily="18" charset="0"/>
              </a:rPr>
              <a:t>Leistungsverhältnis </a:t>
            </a:r>
            <a:r>
              <a:rPr lang="de-CH" sz="1000" dirty="0" smtClean="0">
                <a:ea typeface="Calibri" panose="020F0502020204030204" pitchFamily="34" charset="0"/>
                <a:cs typeface="Times New Roman" panose="02020603050405020304" pitchFamily="18" charset="0"/>
              </a:rPr>
              <a:t>bieten.</a:t>
            </a:r>
            <a:endParaRPr lang="de-CH" sz="1000" dirty="0">
              <a:ea typeface="Calibri" panose="020F0502020204030204" pitchFamily="34" charset="0"/>
              <a:cs typeface="Times New Roman" panose="02020603050405020304" pitchFamily="18" charset="0"/>
            </a:endParaRPr>
          </a:p>
        </p:txBody>
      </p:sp>
      <p:sp>
        <p:nvSpPr>
          <p:cNvPr id="14" name="Rectangle 15"/>
          <p:cNvSpPr>
            <a:spLocks noChangeArrowheads="1"/>
          </p:cNvSpPr>
          <p:nvPr/>
        </p:nvSpPr>
        <p:spPr bwMode="auto">
          <a:xfrm>
            <a:off x="467544" y="4534325"/>
            <a:ext cx="1081088" cy="550859"/>
          </a:xfrm>
          <a:prstGeom prst="rect">
            <a:avLst/>
          </a:prstGeom>
          <a:solidFill>
            <a:srgbClr val="FFC000"/>
          </a:solidFill>
          <a:ln w="3175">
            <a:solidFill>
              <a:schemeClr val="tx1"/>
            </a:solidFill>
            <a:miter lim="800000"/>
            <a:headEnd/>
            <a:tailEnd/>
          </a:ln>
        </p:spPr>
        <p:txBody>
          <a:bodyPr lIns="0" tIns="78238" rIns="0" bIns="78238" anchor="ctr"/>
          <a:lstStyle/>
          <a:p>
            <a:pPr algn="ctr" defTabSz="863600">
              <a:spcBef>
                <a:spcPct val="10000"/>
              </a:spcBef>
              <a:tabLst>
                <a:tab pos="171450" algn="l"/>
              </a:tabLst>
            </a:pPr>
            <a:r>
              <a:rPr lang="de-CH" sz="1200" dirty="0" smtClean="0">
                <a:latin typeface="+mn-lt"/>
              </a:rPr>
              <a:t>innovativ</a:t>
            </a:r>
            <a:endParaRPr lang="de-CH" sz="1200" dirty="0">
              <a:latin typeface="+mn-lt"/>
            </a:endParaRPr>
          </a:p>
        </p:txBody>
      </p:sp>
      <p:sp>
        <p:nvSpPr>
          <p:cNvPr id="15" name="Rectangle 15"/>
          <p:cNvSpPr>
            <a:spLocks noChangeArrowheads="1"/>
          </p:cNvSpPr>
          <p:nvPr/>
        </p:nvSpPr>
        <p:spPr bwMode="auto">
          <a:xfrm>
            <a:off x="1619672" y="4534325"/>
            <a:ext cx="6912768" cy="550859"/>
          </a:xfrm>
          <a:prstGeom prst="rect">
            <a:avLst/>
          </a:prstGeom>
          <a:solidFill>
            <a:srgbClr val="D9D9D9"/>
          </a:solidFill>
          <a:ln w="3175">
            <a:solidFill>
              <a:schemeClr val="tx1"/>
            </a:solidFill>
            <a:miter lim="800000"/>
            <a:headEnd/>
            <a:tailEnd/>
          </a:ln>
        </p:spPr>
        <p:txBody>
          <a:bodyPr lIns="51025" tIns="44221" rIns="0" bIns="44221" anchor="ctr"/>
          <a:lstStyle/>
          <a:p>
            <a:pPr defTabSz="863600">
              <a:spcBef>
                <a:spcPct val="20000"/>
              </a:spcBef>
              <a:tabLst>
                <a:tab pos="171450" algn="l"/>
                <a:tab pos="765175" algn="l"/>
              </a:tabLst>
            </a:pPr>
            <a:r>
              <a:rPr lang="de-CH" sz="1000" dirty="0">
                <a:ea typeface="Calibri" panose="020F0502020204030204" pitchFamily="34" charset="0"/>
                <a:cs typeface="Times New Roman" panose="02020603050405020304" pitchFamily="18" charset="0"/>
              </a:rPr>
              <a:t>Um sich im anhaltenden Infrastrukturwettbewerb weiterhin als führender Anbieter behaupten zu können, </a:t>
            </a:r>
            <a:r>
              <a:rPr lang="de-CH" sz="1000" dirty="0" smtClean="0">
                <a:ea typeface="Calibri" panose="020F0502020204030204" pitchFamily="34" charset="0"/>
                <a:cs typeface="Times New Roman" panose="02020603050405020304" pitchFamily="18" charset="0"/>
              </a:rPr>
              <a:t>sichern wir uns mit </a:t>
            </a:r>
            <a:r>
              <a:rPr lang="de-CH" sz="1000" dirty="0" smtClean="0"/>
              <a:t>Innovation</a:t>
            </a:r>
            <a:r>
              <a:rPr lang="de-CH" sz="1000" dirty="0"/>
              <a:t>, </a:t>
            </a:r>
            <a:r>
              <a:rPr lang="de-CH" sz="1000" dirty="0" smtClean="0"/>
              <a:t>Kompetenz, Kundenorientierung und Herzblut die Basis für unsere zukünftige Wettbewerbsfähigkeit.</a:t>
            </a:r>
            <a:endParaRPr lang="de-CH" sz="1000" dirty="0">
              <a:ea typeface="Calibri" panose="020F0502020204030204" pitchFamily="34" charset="0"/>
              <a:cs typeface="Times New Roman" panose="02020603050405020304" pitchFamily="18" charset="0"/>
            </a:endParaRPr>
          </a:p>
        </p:txBody>
      </p:sp>
      <p:sp>
        <p:nvSpPr>
          <p:cNvPr id="17" name="Textplatzhalter 3"/>
          <p:cNvSpPr>
            <a:spLocks noGrp="1"/>
          </p:cNvSpPr>
          <p:nvPr>
            <p:ph type="body" sz="quarter" idx="26"/>
          </p:nvPr>
        </p:nvSpPr>
        <p:spPr>
          <a:xfrm>
            <a:off x="323528" y="1052736"/>
            <a:ext cx="8280920" cy="504825"/>
          </a:xfrm>
        </p:spPr>
        <p:txBody>
          <a:bodyPr/>
          <a:lstStyle/>
          <a:p>
            <a:r>
              <a:rPr lang="de-CH" dirty="0" smtClean="0"/>
              <a:t>Auszüge Kommunikationskonzept</a:t>
            </a:r>
            <a:endParaRPr lang="de-CH" dirty="0"/>
          </a:p>
        </p:txBody>
      </p:sp>
    </p:spTree>
    <p:extLst>
      <p:ext uri="{BB962C8B-B14F-4D97-AF65-F5344CB8AC3E}">
        <p14:creationId xmlns:p14="http://schemas.microsoft.com/office/powerpoint/2010/main" val="323110191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6" name="Textplatzhalter 5"/>
          <p:cNvSpPr>
            <a:spLocks noGrp="1"/>
          </p:cNvSpPr>
          <p:nvPr>
            <p:ph type="body" sz="quarter" idx="28"/>
          </p:nvPr>
        </p:nvSpPr>
        <p:spPr/>
        <p:txBody>
          <a:bodyPr/>
          <a:lstStyle/>
          <a:p>
            <a:r>
              <a:rPr lang="de-CH" dirty="0" smtClean="0"/>
              <a:t>Kommunikationsziele</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37</a:t>
            </a:fld>
            <a:endParaRPr lang="de-CH" dirty="0"/>
          </a:p>
        </p:txBody>
      </p:sp>
      <p:sp>
        <p:nvSpPr>
          <p:cNvPr id="14" name="Textplatzhalter 4"/>
          <p:cNvSpPr>
            <a:spLocks noGrp="1"/>
          </p:cNvSpPr>
          <p:nvPr>
            <p:ph type="body" sz="quarter" idx="27"/>
          </p:nvPr>
        </p:nvSpPr>
        <p:spPr>
          <a:xfrm>
            <a:off x="395485" y="2060848"/>
            <a:ext cx="8208963" cy="4248472"/>
          </a:xfrm>
        </p:spPr>
        <p:txBody>
          <a:bodyPr/>
          <a:lstStyle/>
          <a:p>
            <a:pPr marL="0" indent="0"/>
            <a:r>
              <a:rPr lang="de-CH" sz="1200" dirty="0" smtClean="0"/>
              <a:t>Wir </a:t>
            </a:r>
            <a:r>
              <a:rPr lang="de-CH" sz="1200" dirty="0"/>
              <a:t>wollen unsere </a:t>
            </a:r>
            <a:r>
              <a:rPr lang="de-CH" sz="1200" dirty="0" smtClean="0"/>
              <a:t>Kunden/Kundinnen aufklären </a:t>
            </a:r>
            <a:r>
              <a:rPr lang="de-CH" sz="1200" dirty="0"/>
              <a:t>und </a:t>
            </a:r>
            <a:r>
              <a:rPr lang="de-CH" sz="1200" dirty="0" smtClean="0"/>
              <a:t>animieren, ihre Endgeräte für das HDTV-Übertragungsformat MPEG-4 fit zu machen. </a:t>
            </a:r>
            <a:r>
              <a:rPr lang="de-CH" sz="1200" dirty="0"/>
              <a:t>Dabei wollen wir die </a:t>
            </a:r>
            <a:r>
              <a:rPr lang="de-CH" sz="1200" dirty="0" smtClean="0"/>
              <a:t>Teilnehmer/-innen </a:t>
            </a:r>
            <a:r>
              <a:rPr lang="de-CH" sz="1200" dirty="0"/>
              <a:t>weder verärgern noch verlieren, insbesondere weil </a:t>
            </a:r>
            <a:r>
              <a:rPr lang="de-CH" sz="1200" dirty="0" smtClean="0"/>
              <a:t>jene, </a:t>
            </a:r>
            <a:r>
              <a:rPr lang="de-CH" sz="1200" dirty="0"/>
              <a:t>welche ältere Geräte besitzen, langjährige </a:t>
            </a:r>
            <a:r>
              <a:rPr lang="de-CH" sz="1200" dirty="0" smtClean="0"/>
              <a:t>Kunden/Kundinnen sind</a:t>
            </a:r>
            <a:r>
              <a:rPr lang="de-CH" sz="1200" dirty="0"/>
              <a:t>.</a:t>
            </a:r>
          </a:p>
        </p:txBody>
      </p:sp>
      <p:sp>
        <p:nvSpPr>
          <p:cNvPr id="15" name="Rectangle 15"/>
          <p:cNvSpPr>
            <a:spLocks noChangeArrowheads="1"/>
          </p:cNvSpPr>
          <p:nvPr/>
        </p:nvSpPr>
        <p:spPr bwMode="auto">
          <a:xfrm>
            <a:off x="467544" y="2746448"/>
            <a:ext cx="8064896" cy="296863"/>
          </a:xfrm>
          <a:prstGeom prst="rect">
            <a:avLst/>
          </a:prstGeom>
          <a:solidFill>
            <a:srgbClr val="FFC000"/>
          </a:solidFill>
          <a:ln w="3175">
            <a:solidFill>
              <a:srgbClr val="808080"/>
            </a:solidFill>
            <a:miter lim="800000"/>
            <a:headEnd/>
            <a:tailEnd/>
          </a:ln>
        </p:spPr>
        <p:txBody>
          <a:bodyPr lIns="86402" tIns="78238" rIns="17008" bIns="78238" anchor="ctr"/>
          <a:lstStyle/>
          <a:p>
            <a:pPr algn="l" defTabSz="863600">
              <a:spcBef>
                <a:spcPct val="10000"/>
              </a:spcBef>
              <a:tabLst>
                <a:tab pos="171450" algn="l"/>
              </a:tabLst>
            </a:pPr>
            <a:r>
              <a:rPr lang="de-CH" sz="1200" b="1" dirty="0">
                <a:latin typeface="+mj-lt"/>
                <a:cs typeface="Arial" charset="0"/>
              </a:rPr>
              <a:t>Quantitative Zielsetzungen</a:t>
            </a:r>
          </a:p>
        </p:txBody>
      </p:sp>
      <p:sp>
        <p:nvSpPr>
          <p:cNvPr id="16" name="Rectangle 15"/>
          <p:cNvSpPr>
            <a:spLocks noChangeArrowheads="1"/>
          </p:cNvSpPr>
          <p:nvPr/>
        </p:nvSpPr>
        <p:spPr bwMode="auto">
          <a:xfrm>
            <a:off x="467544" y="4167820"/>
            <a:ext cx="8064896" cy="311150"/>
          </a:xfrm>
          <a:prstGeom prst="rect">
            <a:avLst/>
          </a:prstGeom>
          <a:solidFill>
            <a:srgbClr val="FFC000"/>
          </a:solidFill>
          <a:ln w="3175">
            <a:solidFill>
              <a:srgbClr val="808080"/>
            </a:solidFill>
            <a:miter lim="800000"/>
            <a:headEnd/>
            <a:tailEnd/>
          </a:ln>
        </p:spPr>
        <p:txBody>
          <a:bodyPr lIns="86402" tIns="78238" rIns="17008" bIns="78238" anchor="ctr"/>
          <a:lstStyle/>
          <a:p>
            <a:pPr algn="l" defTabSz="863600">
              <a:spcBef>
                <a:spcPct val="10000"/>
              </a:spcBef>
              <a:tabLst>
                <a:tab pos="171450" algn="l"/>
              </a:tabLst>
            </a:pPr>
            <a:r>
              <a:rPr lang="de-CH" sz="1200" b="1" dirty="0">
                <a:latin typeface="+mj-lt"/>
                <a:cs typeface="Arial" charset="0"/>
              </a:rPr>
              <a:t>Qualitative Zielsetzungen</a:t>
            </a:r>
          </a:p>
        </p:txBody>
      </p:sp>
      <p:sp>
        <p:nvSpPr>
          <p:cNvPr id="17" name="Rectangle 15"/>
          <p:cNvSpPr>
            <a:spLocks noChangeArrowheads="1"/>
          </p:cNvSpPr>
          <p:nvPr/>
        </p:nvSpPr>
        <p:spPr bwMode="auto">
          <a:xfrm>
            <a:off x="467544" y="3043310"/>
            <a:ext cx="8064896" cy="1088988"/>
          </a:xfrm>
          <a:prstGeom prst="rect">
            <a:avLst/>
          </a:prstGeom>
          <a:solidFill>
            <a:srgbClr val="D9D9D9"/>
          </a:solidFill>
          <a:ln w="3175">
            <a:solidFill>
              <a:srgbClr val="808080"/>
            </a:solidFill>
            <a:miter lim="800000"/>
            <a:headEnd/>
            <a:tailEnd/>
          </a:ln>
        </p:spPr>
        <p:txBody>
          <a:bodyPr lIns="51025" tIns="44221" rIns="0" bIns="44221"/>
          <a:lstStyle/>
          <a:p>
            <a:pPr marL="171450" indent="-171450" eaLnBrk="0" fontAlgn="auto" hangingPunct="0">
              <a:spcBef>
                <a:spcPts val="300"/>
              </a:spcBef>
              <a:spcAft>
                <a:spcPts val="0"/>
              </a:spcAft>
              <a:buFont typeface="Wingdings" pitchFamily="2" charset="2"/>
              <a:buChar char="§"/>
              <a:defRPr/>
            </a:pPr>
            <a:r>
              <a:rPr lang="de-DE" sz="1000" kern="0" dirty="0" smtClean="0">
                <a:latin typeface="+mj-lt"/>
              </a:rPr>
              <a:t>Erhaltung des heutigen Kundenportfolios.</a:t>
            </a:r>
          </a:p>
          <a:p>
            <a:pPr marL="171450" indent="-171450" eaLnBrk="0" fontAlgn="auto" hangingPunct="0">
              <a:spcBef>
                <a:spcPts val="300"/>
              </a:spcBef>
              <a:spcAft>
                <a:spcPts val="0"/>
              </a:spcAft>
              <a:buFont typeface="Wingdings" pitchFamily="2" charset="2"/>
              <a:buChar char="§"/>
              <a:defRPr/>
            </a:pPr>
            <a:r>
              <a:rPr lang="de-DE" sz="1000" kern="0" dirty="0" smtClean="0">
                <a:latin typeface="+mj-lt"/>
              </a:rPr>
              <a:t>100% der bestehenden Teilnehmer/-innen können mit den (Vor-)Informationen rund um die </a:t>
            </a:r>
            <a:r>
              <a:rPr lang="de-DE" sz="1000" kern="0" dirty="0" err="1" smtClean="0">
                <a:latin typeface="+mj-lt"/>
              </a:rPr>
              <a:t>grosse</a:t>
            </a:r>
            <a:r>
              <a:rPr lang="de-DE" sz="1000" kern="0" dirty="0" smtClean="0">
                <a:latin typeface="+mj-lt"/>
              </a:rPr>
              <a:t> Senderumstellung erreicht werden, 75% nehmen davon bewusst Kenntnis.</a:t>
            </a:r>
          </a:p>
          <a:p>
            <a:pPr marL="171450" indent="-171450" eaLnBrk="0" fontAlgn="auto" hangingPunct="0">
              <a:spcBef>
                <a:spcPts val="300"/>
              </a:spcBef>
              <a:spcAft>
                <a:spcPts val="0"/>
              </a:spcAft>
              <a:buFont typeface="Wingdings" pitchFamily="2" charset="2"/>
              <a:buChar char="§"/>
              <a:defRPr/>
            </a:pPr>
            <a:r>
              <a:rPr lang="de-DE" sz="1000" kern="0" dirty="0" smtClean="0">
                <a:latin typeface="+mj-lt"/>
              </a:rPr>
              <a:t>Alle </a:t>
            </a:r>
            <a:r>
              <a:rPr lang="de-DE" sz="1000" kern="0" dirty="0">
                <a:latin typeface="+mj-lt"/>
              </a:rPr>
              <a:t>bisherigen </a:t>
            </a:r>
            <a:r>
              <a:rPr lang="de-DE" sz="1000" kern="0" dirty="0" smtClean="0">
                <a:latin typeface="+mj-lt"/>
              </a:rPr>
              <a:t>TV-Kunden verfügen </a:t>
            </a:r>
            <a:r>
              <a:rPr lang="de-DE" sz="1000" kern="0" dirty="0">
                <a:latin typeface="+mj-lt"/>
              </a:rPr>
              <a:t>bis zum Umschalttag über die erforderliche </a:t>
            </a:r>
            <a:r>
              <a:rPr lang="de-DE" sz="1000" kern="0" dirty="0" smtClean="0">
                <a:latin typeface="+mj-lt"/>
              </a:rPr>
              <a:t>Hardware, </a:t>
            </a:r>
            <a:r>
              <a:rPr lang="de-DE" sz="1000" kern="0" dirty="0">
                <a:latin typeface="+mj-lt"/>
              </a:rPr>
              <a:t>um digitales Fernsehen schauen zu können</a:t>
            </a:r>
            <a:r>
              <a:rPr lang="de-DE" sz="1000" kern="0" dirty="0" smtClean="0">
                <a:latin typeface="+mj-lt"/>
              </a:rPr>
              <a:t>.</a:t>
            </a:r>
          </a:p>
          <a:p>
            <a:pPr marL="171450" indent="-171450" eaLnBrk="0" fontAlgn="auto" hangingPunct="0">
              <a:spcBef>
                <a:spcPts val="300"/>
              </a:spcBef>
              <a:spcAft>
                <a:spcPts val="0"/>
              </a:spcAft>
              <a:buFont typeface="Wingdings" pitchFamily="2" charset="2"/>
              <a:buChar char="§"/>
              <a:defRPr/>
            </a:pPr>
            <a:r>
              <a:rPr lang="de-CH" sz="1000" dirty="0" smtClean="0">
                <a:latin typeface="+mj-lt"/>
                <a:ea typeface="Calibri" panose="020F0502020204030204" pitchFamily="34" charset="0"/>
                <a:cs typeface="Arial" panose="020B0604020202020204" pitchFamily="34" charset="0"/>
              </a:rPr>
              <a:t>Die durch die Senderumstellung bedingten Verkaufs- </a:t>
            </a:r>
            <a:r>
              <a:rPr lang="de-CH" sz="1000" dirty="0">
                <a:latin typeface="+mj-lt"/>
                <a:ea typeface="Calibri" panose="020F0502020204030204" pitchFamily="34" charset="0"/>
                <a:cs typeface="Arial" panose="020B0604020202020204" pitchFamily="34" charset="0"/>
              </a:rPr>
              <a:t>und Beratungsgesprächen am </a:t>
            </a:r>
            <a:r>
              <a:rPr lang="de-CH" sz="1000" dirty="0" smtClean="0">
                <a:latin typeface="+mj-lt"/>
                <a:ea typeface="Calibri" panose="020F0502020204030204" pitchFamily="34" charset="0"/>
                <a:cs typeface="Arial" panose="020B0604020202020204" pitchFamily="34" charset="0"/>
              </a:rPr>
              <a:t>POS werden zudem für den Verkauf </a:t>
            </a:r>
            <a:r>
              <a:rPr lang="de-CH" sz="1000" dirty="0">
                <a:latin typeface="+mj-lt"/>
                <a:ea typeface="Calibri" panose="020F0502020204030204" pitchFamily="34" charset="0"/>
                <a:cs typeface="Arial" panose="020B0604020202020204" pitchFamily="34" charset="0"/>
              </a:rPr>
              <a:t>von </a:t>
            </a:r>
            <a:r>
              <a:rPr lang="de-CH" sz="1000" dirty="0" smtClean="0">
                <a:latin typeface="+mj-lt"/>
                <a:ea typeface="Calibri" panose="020F0502020204030204" pitchFamily="34" charset="0"/>
                <a:cs typeface="Arial" panose="020B0604020202020204" pitchFamily="34" charset="0"/>
              </a:rPr>
              <a:t>Pay-Paketen genutzt (nur bei Pay-TV affinen Zielkunden).</a:t>
            </a:r>
            <a:endParaRPr lang="de-DE" sz="1000" kern="0" dirty="0">
              <a:latin typeface="+mj-lt"/>
            </a:endParaRPr>
          </a:p>
        </p:txBody>
      </p:sp>
      <p:sp>
        <p:nvSpPr>
          <p:cNvPr id="18" name="Rectangle 15"/>
          <p:cNvSpPr>
            <a:spLocks noChangeArrowheads="1"/>
          </p:cNvSpPr>
          <p:nvPr/>
        </p:nvSpPr>
        <p:spPr bwMode="auto">
          <a:xfrm>
            <a:off x="467544" y="4478970"/>
            <a:ext cx="8064896" cy="1705074"/>
          </a:xfrm>
          <a:prstGeom prst="rect">
            <a:avLst/>
          </a:prstGeom>
          <a:solidFill>
            <a:srgbClr val="D9D9D9"/>
          </a:solidFill>
          <a:ln w="3175">
            <a:solidFill>
              <a:srgbClr val="808080"/>
            </a:solidFill>
            <a:miter lim="800000"/>
            <a:headEnd/>
            <a:tailEnd/>
          </a:ln>
        </p:spPr>
        <p:txBody>
          <a:bodyPr lIns="51025" tIns="44221" rIns="0" bIns="44221"/>
          <a:lstStyle/>
          <a:p>
            <a:pPr marL="171450" lvl="0" indent="-171450" defTabSz="863600" fontAlgn="auto">
              <a:spcBef>
                <a:spcPct val="20000"/>
              </a:spcBef>
              <a:spcAft>
                <a:spcPts val="0"/>
              </a:spcAft>
              <a:buFont typeface="Wingdings" pitchFamily="2" charset="2"/>
              <a:buChar char="§"/>
              <a:tabLst>
                <a:tab pos="171450" algn="l"/>
                <a:tab pos="765175" algn="l"/>
              </a:tabLst>
              <a:defRPr/>
            </a:pPr>
            <a:r>
              <a:rPr lang="de-CH" sz="1000" kern="0" dirty="0" smtClean="0">
                <a:latin typeface="+mj-lt"/>
                <a:cs typeface="Arial" pitchFamily="34" charset="0"/>
              </a:rPr>
              <a:t>Die Teilnehmer/-innen zeigen Verständnis für die geplante Umstellung vom analogen auf das digitale Fernsehen und erkennen </a:t>
            </a:r>
            <a:r>
              <a:rPr lang="de-CH" sz="1000" dirty="0"/>
              <a:t>den Nutzen (kurzfristig/langfristig) der Umstellung</a:t>
            </a:r>
            <a:r>
              <a:rPr lang="de-CH" sz="1000" kern="0" dirty="0" smtClean="0">
                <a:latin typeface="+mj-lt"/>
                <a:cs typeface="Arial" pitchFamily="34" charset="0"/>
              </a:rPr>
              <a:t>.</a:t>
            </a:r>
          </a:p>
          <a:p>
            <a:pPr marL="171450" marR="0" lvl="0" indent="-171450" algn="l" defTabSz="863600" eaLnBrk="1" fontAlgn="auto" latinLnBrk="0" hangingPunct="1">
              <a:lnSpc>
                <a:spcPct val="100000"/>
              </a:lnSpc>
              <a:spcBef>
                <a:spcPct val="20000"/>
              </a:spcBef>
              <a:spcAft>
                <a:spcPts val="0"/>
              </a:spcAft>
              <a:buSzTx/>
              <a:buFont typeface="Wingdings" pitchFamily="2" charset="2"/>
              <a:buChar char="§"/>
              <a:tabLst>
                <a:tab pos="171450" algn="l"/>
                <a:tab pos="765175" algn="l"/>
              </a:tabLst>
              <a:defRPr/>
            </a:pPr>
            <a:r>
              <a:rPr lang="de-CH" sz="1000" kern="0" dirty="0" smtClean="0">
                <a:latin typeface="+mj-lt"/>
                <a:cs typeface="Arial" pitchFamily="34" charset="0"/>
              </a:rPr>
              <a:t>Alle TV-Kunden wissen, was am Umstellungstag zu tun ist oder verfügen über die erforderlichen Informationen und Hilfestellungsmöglich-</a:t>
            </a:r>
            <a:r>
              <a:rPr lang="de-CH" sz="1000" kern="0" dirty="0" err="1" smtClean="0">
                <a:latin typeface="+mj-lt"/>
                <a:cs typeface="Arial" pitchFamily="34" charset="0"/>
              </a:rPr>
              <a:t>keiten</a:t>
            </a:r>
            <a:r>
              <a:rPr lang="de-CH" sz="1000" kern="0" dirty="0" smtClean="0">
                <a:latin typeface="+mj-lt"/>
                <a:cs typeface="Arial" pitchFamily="34" charset="0"/>
              </a:rPr>
              <a:t>.</a:t>
            </a:r>
          </a:p>
          <a:p>
            <a:pPr marL="171450" marR="0" lvl="0" indent="-171450" algn="l" defTabSz="863600" eaLnBrk="1" fontAlgn="auto" latinLnBrk="0" hangingPunct="1">
              <a:lnSpc>
                <a:spcPct val="100000"/>
              </a:lnSpc>
              <a:spcBef>
                <a:spcPct val="20000"/>
              </a:spcBef>
              <a:spcAft>
                <a:spcPts val="0"/>
              </a:spcAft>
              <a:buSzTx/>
              <a:buFont typeface="Wingdings" pitchFamily="2" charset="2"/>
              <a:buChar char="§"/>
              <a:tabLst>
                <a:tab pos="171450" algn="l"/>
                <a:tab pos="765175" algn="l"/>
              </a:tabLst>
              <a:defRPr/>
            </a:pPr>
            <a:r>
              <a:rPr lang="de-CH" sz="1000" kern="0" dirty="0" smtClean="0">
                <a:latin typeface="+mj-lt"/>
                <a:cs typeface="Arial" pitchFamily="34" charset="0"/>
              </a:rPr>
              <a:t>Die Vorzüge des digitalen Fernsehens können den bestehenden Teilnehmern/-innen einfach verständlich vermittelt werden und lösen Interesse an den «</a:t>
            </a:r>
            <a:r>
              <a:rPr lang="de-CH" sz="1000" kern="0" dirty="0" err="1" smtClean="0">
                <a:latin typeface="+mj-lt"/>
                <a:cs typeface="Arial" pitchFamily="34" charset="0"/>
              </a:rPr>
              <a:t>Quickline</a:t>
            </a:r>
            <a:r>
              <a:rPr lang="de-CH" sz="1000" kern="0" dirty="0" smtClean="0">
                <a:latin typeface="+mj-lt"/>
                <a:cs typeface="Arial" pitchFamily="34" charset="0"/>
              </a:rPr>
              <a:t>» Produkten aus.</a:t>
            </a:r>
          </a:p>
          <a:p>
            <a:pPr marL="171450" marR="0" lvl="0" indent="-171450" algn="l" defTabSz="863600" eaLnBrk="1" fontAlgn="auto" latinLnBrk="0" hangingPunct="1">
              <a:lnSpc>
                <a:spcPct val="100000"/>
              </a:lnSpc>
              <a:spcBef>
                <a:spcPct val="20000"/>
              </a:spcBef>
              <a:spcAft>
                <a:spcPts val="0"/>
              </a:spcAft>
              <a:buSzTx/>
              <a:buFont typeface="Wingdings" pitchFamily="2" charset="2"/>
              <a:buChar char="§"/>
              <a:tabLst>
                <a:tab pos="171450" algn="l"/>
                <a:tab pos="765175" algn="l"/>
              </a:tabLst>
              <a:defRPr/>
            </a:pPr>
            <a:r>
              <a:rPr lang="de-CH" sz="1000" kern="0" dirty="0" smtClean="0">
                <a:latin typeface="+mj-lt"/>
                <a:cs typeface="Arial" pitchFamily="34" charset="0"/>
              </a:rPr>
              <a:t>Vor, während und nach dem Umstellungstag werden </a:t>
            </a:r>
            <a:r>
              <a:rPr lang="de-CH" sz="1000" kern="0" dirty="0" err="1" smtClean="0">
                <a:latin typeface="+mj-lt"/>
                <a:cs typeface="Arial" pitchFamily="34" charset="0"/>
              </a:rPr>
              <a:t>Quickline</a:t>
            </a:r>
            <a:r>
              <a:rPr lang="de-CH" sz="1000" kern="0" dirty="0" smtClean="0">
                <a:latin typeface="+mj-lt"/>
                <a:cs typeface="Arial" pitchFamily="34" charset="0"/>
              </a:rPr>
              <a:t> sowie die involvierten Servicepartner als zuverlässige, kompetente und professionelle Dienstleister wahrgenommen.</a:t>
            </a:r>
          </a:p>
          <a:p>
            <a:pPr marL="171450" marR="0" lvl="0" indent="-171450" algn="l" defTabSz="863600" eaLnBrk="1" fontAlgn="auto" latinLnBrk="0" hangingPunct="1">
              <a:lnSpc>
                <a:spcPct val="100000"/>
              </a:lnSpc>
              <a:spcBef>
                <a:spcPct val="20000"/>
              </a:spcBef>
              <a:spcAft>
                <a:spcPts val="0"/>
              </a:spcAft>
              <a:buSzTx/>
              <a:buFont typeface="Wingdings" pitchFamily="2" charset="2"/>
              <a:buChar char="§"/>
              <a:tabLst>
                <a:tab pos="171450" algn="l"/>
                <a:tab pos="765175" algn="l"/>
              </a:tabLst>
              <a:defRPr/>
            </a:pPr>
            <a:r>
              <a:rPr lang="de-CH" sz="1000" kern="0" dirty="0" smtClean="0">
                <a:latin typeface="+mj-lt"/>
                <a:cs typeface="Arial" pitchFamily="34" charset="0"/>
              </a:rPr>
              <a:t>Sowohl inhaltlich, als auch gestalterisch werden die verschiedenen Kommunikationsmittel als zielgruppengerecht, authentisch, verständlich und emotional wahrgenommen</a:t>
            </a:r>
            <a:r>
              <a:rPr lang="de-CH" sz="1000" kern="0" dirty="0">
                <a:latin typeface="+mj-lt"/>
                <a:cs typeface="Arial" pitchFamily="34" charset="0"/>
              </a:rPr>
              <a:t>.</a:t>
            </a:r>
            <a:endParaRPr lang="de-CH" sz="1000" kern="0" dirty="0" smtClean="0">
              <a:latin typeface="+mj-lt"/>
              <a:cs typeface="Arial" pitchFamily="34" charset="0"/>
            </a:endParaRPr>
          </a:p>
          <a:p>
            <a:pPr marL="171450" marR="0" lvl="0" indent="-171450" algn="l" defTabSz="863600" eaLnBrk="1" fontAlgn="auto" latinLnBrk="0" hangingPunct="1">
              <a:lnSpc>
                <a:spcPct val="100000"/>
              </a:lnSpc>
              <a:spcBef>
                <a:spcPct val="20000"/>
              </a:spcBef>
              <a:spcAft>
                <a:spcPts val="0"/>
              </a:spcAft>
              <a:buClr>
                <a:srgbClr val="FC9000"/>
              </a:buClr>
              <a:buSzTx/>
              <a:buFont typeface="Wingdings" pitchFamily="2" charset="2"/>
              <a:buChar char="§"/>
              <a:tabLst>
                <a:tab pos="171450" algn="l"/>
                <a:tab pos="765175" algn="l"/>
              </a:tabLst>
              <a:defRPr/>
            </a:pPr>
            <a:endParaRPr kumimoji="0" lang="de-CH" sz="1000" b="0" i="0" u="none" strike="noStrike" kern="0" cap="none" spc="0" normalizeH="0" baseline="0" noProof="0" dirty="0">
              <a:ln>
                <a:noFill/>
              </a:ln>
              <a:solidFill>
                <a:srgbClr val="FF0000"/>
              </a:solidFill>
              <a:effectLst/>
              <a:uLnTx/>
              <a:uFillTx/>
              <a:latin typeface="+mj-lt"/>
              <a:cs typeface="Arial" pitchFamily="34" charset="0"/>
            </a:endParaRPr>
          </a:p>
        </p:txBody>
      </p:sp>
      <p:sp>
        <p:nvSpPr>
          <p:cNvPr id="20" name="Textplatzhalter 3"/>
          <p:cNvSpPr>
            <a:spLocks noGrp="1"/>
          </p:cNvSpPr>
          <p:nvPr>
            <p:ph type="body" sz="quarter" idx="26"/>
          </p:nvPr>
        </p:nvSpPr>
        <p:spPr>
          <a:xfrm>
            <a:off x="323528" y="1052736"/>
            <a:ext cx="8280920" cy="504825"/>
          </a:xfrm>
        </p:spPr>
        <p:txBody>
          <a:bodyPr/>
          <a:lstStyle/>
          <a:p>
            <a:r>
              <a:rPr lang="de-CH" dirty="0" smtClean="0"/>
              <a:t>Auszüge Kommunikationskonzept</a:t>
            </a:r>
            <a:endParaRPr lang="de-CH" dirty="0"/>
          </a:p>
        </p:txBody>
      </p:sp>
    </p:spTree>
    <p:extLst>
      <p:ext uri="{BB962C8B-B14F-4D97-AF65-F5344CB8AC3E}">
        <p14:creationId xmlns:p14="http://schemas.microsoft.com/office/powerpoint/2010/main" val="349293839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6" name="Textplatzhalter 5"/>
          <p:cNvSpPr>
            <a:spLocks noGrp="1"/>
          </p:cNvSpPr>
          <p:nvPr>
            <p:ph type="body" sz="quarter" idx="28"/>
          </p:nvPr>
        </p:nvSpPr>
        <p:spPr/>
        <p:txBody>
          <a:bodyPr/>
          <a:lstStyle/>
          <a:p>
            <a:r>
              <a:rPr lang="de-CH" dirty="0" smtClean="0"/>
              <a:t>Dialoggruppen</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38</a:t>
            </a:fld>
            <a:endParaRPr lang="de-CH" dirty="0"/>
          </a:p>
        </p:txBody>
      </p:sp>
      <p:sp>
        <p:nvSpPr>
          <p:cNvPr id="8" name="Textplatzhalter 7"/>
          <p:cNvSpPr>
            <a:spLocks noGrp="1"/>
          </p:cNvSpPr>
          <p:nvPr>
            <p:ph type="body" sz="quarter" idx="27"/>
          </p:nvPr>
        </p:nvSpPr>
        <p:spPr/>
        <p:txBody>
          <a:bodyPr/>
          <a:lstStyle/>
          <a:p>
            <a:endParaRPr lang="de-CH"/>
          </a:p>
        </p:txBody>
      </p:sp>
      <p:sp>
        <p:nvSpPr>
          <p:cNvPr id="9" name="Textplatzhalter 4"/>
          <p:cNvSpPr txBox="1">
            <a:spLocks/>
          </p:cNvSpPr>
          <p:nvPr/>
        </p:nvSpPr>
        <p:spPr bwMode="auto">
          <a:xfrm>
            <a:off x="395485" y="2132856"/>
            <a:ext cx="8208963" cy="3672408"/>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r>
              <a:rPr lang="de-CH" kern="0" smtClean="0"/>
              <a:t> </a:t>
            </a:r>
            <a:endParaRPr lang="de-CH" kern="0" dirty="0"/>
          </a:p>
        </p:txBody>
      </p:sp>
      <p:sp>
        <p:nvSpPr>
          <p:cNvPr id="10" name="Rectangle 86"/>
          <p:cNvSpPr>
            <a:spLocks noChangeArrowheads="1"/>
          </p:cNvSpPr>
          <p:nvPr/>
        </p:nvSpPr>
        <p:spPr bwMode="auto">
          <a:xfrm>
            <a:off x="1447930" y="2750302"/>
            <a:ext cx="5460473" cy="1758818"/>
          </a:xfrm>
          <a:prstGeom prst="rect">
            <a:avLst/>
          </a:prstGeom>
          <a:solidFill>
            <a:schemeClr val="accent1"/>
          </a:solidFill>
          <a:ln>
            <a:noFill/>
          </a:ln>
          <a:extLst/>
        </p:spPr>
        <p:txBody>
          <a:bodyPr wrap="none" lIns="91431" tIns="45715" rIns="91431" bIns="45715" anchor="ctr"/>
          <a:lstStyle/>
          <a:p>
            <a:pPr defTabSz="913862">
              <a:defRPr/>
            </a:pPr>
            <a:endParaRPr lang="de-DE" sz="1000">
              <a:latin typeface="+mn-lt"/>
              <a:ea typeface="ＭＳ Ｐゴシック" pitchFamily="34" charset="-128"/>
            </a:endParaRPr>
          </a:p>
        </p:txBody>
      </p:sp>
      <p:sp>
        <p:nvSpPr>
          <p:cNvPr id="11" name="AutoShape 97"/>
          <p:cNvSpPr>
            <a:spLocks noChangeArrowheads="1"/>
          </p:cNvSpPr>
          <p:nvPr/>
        </p:nvSpPr>
        <p:spPr bwMode="auto">
          <a:xfrm>
            <a:off x="1067379" y="3494713"/>
            <a:ext cx="264261" cy="331749"/>
          </a:xfrm>
          <a:prstGeom prst="rightArrow">
            <a:avLst>
              <a:gd name="adj1" fmla="val 50000"/>
              <a:gd name="adj2" fmla="val 32198"/>
            </a:avLst>
          </a:prstGeom>
          <a:solidFill>
            <a:srgbClr val="969696"/>
          </a:solidFill>
          <a:ln w="9525">
            <a:solidFill>
              <a:schemeClr val="tx1"/>
            </a:solidFill>
            <a:miter lim="800000"/>
            <a:headEnd/>
            <a:tailEnd/>
          </a:ln>
        </p:spPr>
        <p:txBody>
          <a:bodyPr wrap="none" lIns="91431" tIns="45715" rIns="91431" bIns="45715" anchor="ctr"/>
          <a:lstStyle/>
          <a:p>
            <a:pPr defTabSz="913862"/>
            <a:endParaRPr lang="de-DE" sz="1000">
              <a:latin typeface="+mn-lt"/>
              <a:ea typeface="MS PGothic" pitchFamily="34" charset="-128"/>
            </a:endParaRPr>
          </a:p>
        </p:txBody>
      </p:sp>
      <p:sp>
        <p:nvSpPr>
          <p:cNvPr id="12" name="AutoShape 98"/>
          <p:cNvSpPr>
            <a:spLocks noChangeArrowheads="1"/>
          </p:cNvSpPr>
          <p:nvPr/>
        </p:nvSpPr>
        <p:spPr bwMode="auto">
          <a:xfrm>
            <a:off x="612972" y="2132856"/>
            <a:ext cx="463523" cy="642424"/>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969696"/>
          </a:solidFill>
          <a:ln w="9525">
            <a:solidFill>
              <a:schemeClr val="tx1"/>
            </a:solidFill>
            <a:miter lim="800000"/>
            <a:headEnd/>
            <a:tailEnd/>
          </a:ln>
        </p:spPr>
        <p:txBody>
          <a:bodyPr wrap="none" lIns="91431" tIns="45715" rIns="91431" bIns="45715" anchor="ctr"/>
          <a:lstStyle/>
          <a:p>
            <a:endParaRPr lang="de-CH" sz="1000">
              <a:latin typeface="+mn-lt"/>
            </a:endParaRPr>
          </a:p>
        </p:txBody>
      </p:sp>
      <p:sp>
        <p:nvSpPr>
          <p:cNvPr id="13" name="AutoShape 99"/>
          <p:cNvSpPr>
            <a:spLocks noChangeArrowheads="1"/>
          </p:cNvSpPr>
          <p:nvPr/>
        </p:nvSpPr>
        <p:spPr bwMode="auto">
          <a:xfrm flipV="1">
            <a:off x="612972" y="4620307"/>
            <a:ext cx="463523" cy="660271"/>
          </a:xfrm>
          <a:custGeom>
            <a:avLst/>
            <a:gdLst>
              <a:gd name="T0" fmla="*/ 2147483647 w 21600"/>
              <a:gd name="T1" fmla="*/ 0 h 21600"/>
              <a:gd name="T2" fmla="*/ 2147483647 w 21600"/>
              <a:gd name="T3" fmla="*/ 2147483647 h 21600"/>
              <a:gd name="T4" fmla="*/ 2147483647 w 21600"/>
              <a:gd name="T5" fmla="*/ 2147483647 h 21600"/>
              <a:gd name="T6" fmla="*/ 2147483647 w 21600"/>
              <a:gd name="T7" fmla="*/ 2147483647 h 21600"/>
              <a:gd name="T8" fmla="*/ 17694720 60000 65536"/>
              <a:gd name="T9" fmla="*/ 5898240 60000 65536"/>
              <a:gd name="T10" fmla="*/ 5898240 60000 65536"/>
              <a:gd name="T11" fmla="*/ 0 60000 65536"/>
              <a:gd name="T12" fmla="*/ 12427 w 21600"/>
              <a:gd name="T13" fmla="*/ 2912 h 21600"/>
              <a:gd name="T14" fmla="*/ 18227 w 21600"/>
              <a:gd name="T15" fmla="*/ 9246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lnTo>
                  <a:pt x="21600" y="6079"/>
                </a:lnTo>
                <a:close/>
              </a:path>
            </a:pathLst>
          </a:custGeom>
          <a:solidFill>
            <a:srgbClr val="969696"/>
          </a:solidFill>
          <a:ln w="9525">
            <a:solidFill>
              <a:schemeClr val="tx1"/>
            </a:solidFill>
            <a:miter lim="800000"/>
            <a:headEnd/>
            <a:tailEnd/>
          </a:ln>
        </p:spPr>
        <p:txBody>
          <a:bodyPr rot="10800000" wrap="none" lIns="91431" tIns="45715" rIns="91431" bIns="45715" anchor="ctr"/>
          <a:lstStyle/>
          <a:p>
            <a:endParaRPr lang="de-CH" sz="1000">
              <a:latin typeface="+mn-lt"/>
            </a:endParaRPr>
          </a:p>
        </p:txBody>
      </p:sp>
      <p:sp>
        <p:nvSpPr>
          <p:cNvPr id="14" name="Rectangle 63"/>
          <p:cNvSpPr>
            <a:spLocks noChangeArrowheads="1"/>
          </p:cNvSpPr>
          <p:nvPr/>
        </p:nvSpPr>
        <p:spPr bwMode="auto">
          <a:xfrm>
            <a:off x="2592352" y="2808271"/>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Hauseigentümer</a:t>
            </a:r>
            <a:endParaRPr lang="de-CH" sz="1000" dirty="0">
              <a:latin typeface="+mn-lt"/>
              <a:ea typeface="ＭＳ Ｐゴシック" pitchFamily="34" charset="-128"/>
            </a:endParaRPr>
          </a:p>
        </p:txBody>
      </p:sp>
      <p:sp>
        <p:nvSpPr>
          <p:cNvPr id="15" name="Rectangle 63"/>
          <p:cNvSpPr>
            <a:spLocks noChangeArrowheads="1"/>
          </p:cNvSpPr>
          <p:nvPr/>
        </p:nvSpPr>
        <p:spPr bwMode="auto">
          <a:xfrm>
            <a:off x="1512232" y="2808271"/>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Familie/Freunde/ </a:t>
            </a:r>
          </a:p>
          <a:p>
            <a:pPr algn="ctr" defTabSz="913862">
              <a:defRPr/>
            </a:pPr>
            <a:r>
              <a:rPr lang="de-CH" sz="1000" dirty="0" smtClean="0">
                <a:latin typeface="+mn-lt"/>
                <a:ea typeface="ＭＳ Ｐゴシック" pitchFamily="34" charset="-128"/>
              </a:rPr>
              <a:t>Bekannte</a:t>
            </a:r>
          </a:p>
        </p:txBody>
      </p:sp>
      <p:sp>
        <p:nvSpPr>
          <p:cNvPr id="16" name="Rectangle 63"/>
          <p:cNvSpPr>
            <a:spLocks noChangeArrowheads="1"/>
          </p:cNvSpPr>
          <p:nvPr/>
        </p:nvSpPr>
        <p:spPr bwMode="auto">
          <a:xfrm>
            <a:off x="3672584" y="2808271"/>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Vermieter</a:t>
            </a:r>
            <a:endParaRPr lang="de-CH" sz="1000" dirty="0">
              <a:latin typeface="+mn-lt"/>
              <a:ea typeface="ＭＳ Ｐゴシック" pitchFamily="34" charset="-128"/>
            </a:endParaRPr>
          </a:p>
        </p:txBody>
      </p:sp>
      <p:sp>
        <p:nvSpPr>
          <p:cNvPr id="17" name="Line 82"/>
          <p:cNvSpPr>
            <a:spLocks noChangeShapeType="1"/>
          </p:cNvSpPr>
          <p:nvPr/>
        </p:nvSpPr>
        <p:spPr bwMode="auto">
          <a:xfrm>
            <a:off x="7010142" y="2664628"/>
            <a:ext cx="1333891" cy="0"/>
          </a:xfrm>
          <a:prstGeom prst="line">
            <a:avLst/>
          </a:prstGeom>
          <a:noFill/>
          <a:ln w="3175" cap="rnd">
            <a:solidFill>
              <a:schemeClr val="tx1"/>
            </a:solidFill>
            <a:prstDash val="sysDot"/>
            <a:round/>
            <a:headEnd/>
            <a:tailEnd/>
          </a:ln>
          <a:extLst>
            <a:ext uri="{909E8E84-426E-40DD-AFC4-6F175D3DCCD1}">
              <a14:hiddenFill xmlns:a14="http://schemas.microsoft.com/office/drawing/2010/main">
                <a:noFill/>
              </a14:hiddenFill>
            </a:ext>
          </a:extLst>
        </p:spPr>
        <p:txBody>
          <a:bodyPr lIns="96762" tIns="48381" rIns="96762" bIns="48381"/>
          <a:lstStyle/>
          <a:p>
            <a:pPr algn="l"/>
            <a:endParaRPr lang="de-CH" sz="1000">
              <a:latin typeface="+mn-lt"/>
            </a:endParaRPr>
          </a:p>
        </p:txBody>
      </p:sp>
      <p:sp>
        <p:nvSpPr>
          <p:cNvPr id="18" name="Line 82"/>
          <p:cNvSpPr>
            <a:spLocks noChangeShapeType="1"/>
          </p:cNvSpPr>
          <p:nvPr/>
        </p:nvSpPr>
        <p:spPr bwMode="auto">
          <a:xfrm>
            <a:off x="7010142" y="4650113"/>
            <a:ext cx="1333891" cy="285"/>
          </a:xfrm>
          <a:prstGeom prst="line">
            <a:avLst/>
          </a:prstGeom>
          <a:noFill/>
          <a:ln w="3175" cap="rnd">
            <a:solidFill>
              <a:schemeClr val="tx1"/>
            </a:solidFill>
            <a:prstDash val="sysDot"/>
            <a:round/>
            <a:headEnd/>
            <a:tailEnd/>
          </a:ln>
          <a:extLst>
            <a:ext uri="{909E8E84-426E-40DD-AFC4-6F175D3DCCD1}">
              <a14:hiddenFill xmlns:a14="http://schemas.microsoft.com/office/drawing/2010/main">
                <a:noFill/>
              </a14:hiddenFill>
            </a:ext>
          </a:extLst>
        </p:spPr>
        <p:txBody>
          <a:bodyPr lIns="96762" tIns="48381" rIns="96762" bIns="48381"/>
          <a:lstStyle/>
          <a:p>
            <a:pPr algn="l"/>
            <a:endParaRPr lang="de-CH" sz="1000">
              <a:latin typeface="+mn-lt"/>
            </a:endParaRPr>
          </a:p>
        </p:txBody>
      </p:sp>
      <p:sp>
        <p:nvSpPr>
          <p:cNvPr id="19" name="Line 82"/>
          <p:cNvSpPr>
            <a:spLocks noChangeShapeType="1"/>
          </p:cNvSpPr>
          <p:nvPr/>
        </p:nvSpPr>
        <p:spPr bwMode="auto">
          <a:xfrm>
            <a:off x="7010142" y="5114598"/>
            <a:ext cx="1333891" cy="0"/>
          </a:xfrm>
          <a:prstGeom prst="line">
            <a:avLst/>
          </a:prstGeom>
          <a:noFill/>
          <a:ln w="3175" cap="rnd">
            <a:solidFill>
              <a:schemeClr val="tx1"/>
            </a:solidFill>
            <a:prstDash val="sysDot"/>
            <a:round/>
            <a:headEnd/>
            <a:tailEnd/>
          </a:ln>
          <a:extLst>
            <a:ext uri="{909E8E84-426E-40DD-AFC4-6F175D3DCCD1}">
              <a14:hiddenFill xmlns:a14="http://schemas.microsoft.com/office/drawing/2010/main">
                <a:noFill/>
              </a14:hiddenFill>
            </a:ext>
          </a:extLst>
        </p:spPr>
        <p:txBody>
          <a:bodyPr lIns="96762" tIns="48381" rIns="96762" bIns="48381"/>
          <a:lstStyle/>
          <a:p>
            <a:pPr algn="l"/>
            <a:endParaRPr lang="de-CH" sz="1000">
              <a:latin typeface="+mn-lt"/>
            </a:endParaRPr>
          </a:p>
        </p:txBody>
      </p:sp>
      <p:sp>
        <p:nvSpPr>
          <p:cNvPr id="20" name="Rectangle 63"/>
          <p:cNvSpPr>
            <a:spLocks noChangeArrowheads="1"/>
          </p:cNvSpPr>
          <p:nvPr/>
        </p:nvSpPr>
        <p:spPr bwMode="auto">
          <a:xfrm>
            <a:off x="4752592" y="2800331"/>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Liegenschafts-</a:t>
            </a:r>
          </a:p>
          <a:p>
            <a:pPr algn="ctr" defTabSz="913862">
              <a:defRPr/>
            </a:pPr>
            <a:r>
              <a:rPr lang="de-CH" sz="1000" dirty="0" smtClean="0">
                <a:latin typeface="+mn-lt"/>
                <a:ea typeface="ＭＳ Ｐゴシック" pitchFamily="34" charset="-128"/>
              </a:rPr>
              <a:t>Verwaltungen</a:t>
            </a:r>
            <a:endParaRPr lang="de-CH" sz="1000" dirty="0">
              <a:latin typeface="+mn-lt"/>
              <a:ea typeface="ＭＳ Ｐゴシック" pitchFamily="34" charset="-128"/>
            </a:endParaRPr>
          </a:p>
        </p:txBody>
      </p:sp>
      <p:sp>
        <p:nvSpPr>
          <p:cNvPr id="21" name="Text Box 13"/>
          <p:cNvSpPr txBox="1">
            <a:spLocks noChangeArrowheads="1"/>
          </p:cNvSpPr>
          <p:nvPr/>
        </p:nvSpPr>
        <p:spPr bwMode="auto">
          <a:xfrm>
            <a:off x="6913528" y="2244836"/>
            <a:ext cx="1584000" cy="246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defTabSz="863600" eaLnBrk="0" hangingPunct="0">
              <a:defRPr sz="1600">
                <a:solidFill>
                  <a:schemeClr val="tx1"/>
                </a:solidFill>
                <a:latin typeface="Arial" charset="0"/>
              </a:defRPr>
            </a:lvl1pPr>
            <a:lvl2pPr marL="742950" indent="-285750" defTabSz="863600" eaLnBrk="0" hangingPunct="0">
              <a:defRPr sz="1600">
                <a:solidFill>
                  <a:schemeClr val="tx1"/>
                </a:solidFill>
                <a:latin typeface="Arial" charset="0"/>
              </a:defRPr>
            </a:lvl2pPr>
            <a:lvl3pPr marL="1143000" indent="-228600" defTabSz="863600" eaLnBrk="0" hangingPunct="0">
              <a:defRPr sz="1600">
                <a:solidFill>
                  <a:schemeClr val="tx1"/>
                </a:solidFill>
                <a:latin typeface="Arial" charset="0"/>
              </a:defRPr>
            </a:lvl3pPr>
            <a:lvl4pPr marL="1600200" indent="-228600" defTabSz="863600" eaLnBrk="0" hangingPunct="0">
              <a:defRPr sz="1600">
                <a:solidFill>
                  <a:schemeClr val="tx1"/>
                </a:solidFill>
                <a:latin typeface="Arial" charset="0"/>
              </a:defRPr>
            </a:lvl4pPr>
            <a:lvl5pPr marL="2057400" indent="-228600" defTabSz="863600" eaLnBrk="0" hangingPunct="0">
              <a:defRPr sz="1600">
                <a:solidFill>
                  <a:schemeClr val="tx1"/>
                </a:solidFill>
                <a:latin typeface="Arial" charset="0"/>
              </a:defRPr>
            </a:lvl5pPr>
            <a:lvl6pPr marL="2514600" indent="-228600" defTabSz="863600" eaLnBrk="0" fontAlgn="base" hangingPunct="0">
              <a:spcBef>
                <a:spcPct val="0"/>
              </a:spcBef>
              <a:spcAft>
                <a:spcPct val="0"/>
              </a:spcAft>
              <a:defRPr sz="1600">
                <a:solidFill>
                  <a:schemeClr val="tx1"/>
                </a:solidFill>
                <a:latin typeface="Arial" charset="0"/>
              </a:defRPr>
            </a:lvl6pPr>
            <a:lvl7pPr marL="2971800" indent="-228600" defTabSz="863600" eaLnBrk="0" fontAlgn="base" hangingPunct="0">
              <a:spcBef>
                <a:spcPct val="0"/>
              </a:spcBef>
              <a:spcAft>
                <a:spcPct val="0"/>
              </a:spcAft>
              <a:defRPr sz="1600">
                <a:solidFill>
                  <a:schemeClr val="tx1"/>
                </a:solidFill>
                <a:latin typeface="Arial" charset="0"/>
              </a:defRPr>
            </a:lvl7pPr>
            <a:lvl8pPr marL="3429000" indent="-228600" defTabSz="863600" eaLnBrk="0" fontAlgn="base" hangingPunct="0">
              <a:spcBef>
                <a:spcPct val="0"/>
              </a:spcBef>
              <a:spcAft>
                <a:spcPct val="0"/>
              </a:spcAft>
              <a:defRPr sz="1600">
                <a:solidFill>
                  <a:schemeClr val="tx1"/>
                </a:solidFill>
                <a:latin typeface="Arial" charset="0"/>
              </a:defRPr>
            </a:lvl8pPr>
            <a:lvl9pPr marL="3886200" indent="-228600" defTabSz="863600" eaLnBrk="0" fontAlgn="base" hangingPunct="0">
              <a:spcBef>
                <a:spcPct val="0"/>
              </a:spcBef>
              <a:spcAft>
                <a:spcPct val="0"/>
              </a:spcAft>
              <a:defRPr sz="1600">
                <a:solidFill>
                  <a:schemeClr val="tx1"/>
                </a:solidFill>
                <a:latin typeface="Arial" charset="0"/>
              </a:defRPr>
            </a:lvl9pPr>
          </a:lstStyle>
          <a:p>
            <a:pPr algn="l" eaLnBrk="1" hangingPunct="1">
              <a:spcBef>
                <a:spcPct val="50000"/>
              </a:spcBef>
            </a:pPr>
            <a:r>
              <a:rPr lang="de-CH" sz="1000" i="1" dirty="0" smtClean="0">
                <a:latin typeface="+mn-lt"/>
                <a:ea typeface="MS PGothic" pitchFamily="34" charset="-128"/>
              </a:rPr>
              <a:t>Vermittler/Partner</a:t>
            </a:r>
            <a:endParaRPr lang="de-CH" sz="1000" i="1" dirty="0">
              <a:latin typeface="+mn-lt"/>
              <a:ea typeface="MS PGothic" pitchFamily="34" charset="-128"/>
            </a:endParaRPr>
          </a:p>
        </p:txBody>
      </p:sp>
      <p:sp>
        <p:nvSpPr>
          <p:cNvPr id="22" name="Text Box 13"/>
          <p:cNvSpPr txBox="1">
            <a:spLocks noChangeArrowheads="1"/>
          </p:cNvSpPr>
          <p:nvPr/>
        </p:nvSpPr>
        <p:spPr bwMode="auto">
          <a:xfrm>
            <a:off x="6903874" y="3181047"/>
            <a:ext cx="1827926" cy="1015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defTabSz="863600" eaLnBrk="0" hangingPunct="0">
              <a:defRPr sz="1600">
                <a:solidFill>
                  <a:schemeClr val="tx1"/>
                </a:solidFill>
                <a:latin typeface="Arial" charset="0"/>
              </a:defRPr>
            </a:lvl1pPr>
            <a:lvl2pPr marL="742950" indent="-285750" defTabSz="863600" eaLnBrk="0" hangingPunct="0">
              <a:defRPr sz="1600">
                <a:solidFill>
                  <a:schemeClr val="tx1"/>
                </a:solidFill>
                <a:latin typeface="Arial" charset="0"/>
              </a:defRPr>
            </a:lvl2pPr>
            <a:lvl3pPr marL="1143000" indent="-228600" defTabSz="863600" eaLnBrk="0" hangingPunct="0">
              <a:defRPr sz="1600">
                <a:solidFill>
                  <a:schemeClr val="tx1"/>
                </a:solidFill>
                <a:latin typeface="Arial" charset="0"/>
              </a:defRPr>
            </a:lvl3pPr>
            <a:lvl4pPr marL="1600200" indent="-228600" defTabSz="863600" eaLnBrk="0" hangingPunct="0">
              <a:defRPr sz="1600">
                <a:solidFill>
                  <a:schemeClr val="tx1"/>
                </a:solidFill>
                <a:latin typeface="Arial" charset="0"/>
              </a:defRPr>
            </a:lvl4pPr>
            <a:lvl5pPr marL="2057400" indent="-228600" defTabSz="863600" eaLnBrk="0" hangingPunct="0">
              <a:defRPr sz="1600">
                <a:solidFill>
                  <a:schemeClr val="tx1"/>
                </a:solidFill>
                <a:latin typeface="Arial" charset="0"/>
              </a:defRPr>
            </a:lvl5pPr>
            <a:lvl6pPr marL="2514600" indent="-228600" defTabSz="863600" eaLnBrk="0" fontAlgn="base" hangingPunct="0">
              <a:spcBef>
                <a:spcPct val="0"/>
              </a:spcBef>
              <a:spcAft>
                <a:spcPct val="0"/>
              </a:spcAft>
              <a:defRPr sz="1600">
                <a:solidFill>
                  <a:schemeClr val="tx1"/>
                </a:solidFill>
                <a:latin typeface="Arial" charset="0"/>
              </a:defRPr>
            </a:lvl6pPr>
            <a:lvl7pPr marL="2971800" indent="-228600" defTabSz="863600" eaLnBrk="0" fontAlgn="base" hangingPunct="0">
              <a:spcBef>
                <a:spcPct val="0"/>
              </a:spcBef>
              <a:spcAft>
                <a:spcPct val="0"/>
              </a:spcAft>
              <a:defRPr sz="1600">
                <a:solidFill>
                  <a:schemeClr val="tx1"/>
                </a:solidFill>
                <a:latin typeface="Arial" charset="0"/>
              </a:defRPr>
            </a:lvl7pPr>
            <a:lvl8pPr marL="3429000" indent="-228600" defTabSz="863600" eaLnBrk="0" fontAlgn="base" hangingPunct="0">
              <a:spcBef>
                <a:spcPct val="0"/>
              </a:spcBef>
              <a:spcAft>
                <a:spcPct val="0"/>
              </a:spcAft>
              <a:defRPr sz="1600">
                <a:solidFill>
                  <a:schemeClr val="tx1"/>
                </a:solidFill>
                <a:latin typeface="Arial" charset="0"/>
              </a:defRPr>
            </a:lvl8pPr>
            <a:lvl9pPr marL="3886200" indent="-228600" defTabSz="863600" eaLnBrk="0" fontAlgn="base" hangingPunct="0">
              <a:spcBef>
                <a:spcPct val="0"/>
              </a:spcBef>
              <a:spcAft>
                <a:spcPct val="0"/>
              </a:spcAft>
              <a:defRPr sz="1600">
                <a:solidFill>
                  <a:schemeClr val="tx1"/>
                </a:solidFill>
                <a:latin typeface="Arial" charset="0"/>
              </a:defRPr>
            </a:lvl9pPr>
          </a:lstStyle>
          <a:p>
            <a:pPr algn="l" eaLnBrk="1" hangingPunct="1">
              <a:spcBef>
                <a:spcPct val="50000"/>
              </a:spcBef>
            </a:pPr>
            <a:r>
              <a:rPr lang="de-CH" sz="1000" i="1" dirty="0" smtClean="0">
                <a:latin typeface="+mn-lt"/>
                <a:ea typeface="MS PGothic" pitchFamily="34" charset="-128"/>
              </a:rPr>
              <a:t>Zielkunden:</a:t>
            </a:r>
          </a:p>
          <a:p>
            <a:pPr marL="92075" indent="-92075" algn="l" eaLnBrk="1" hangingPunct="1">
              <a:spcBef>
                <a:spcPts val="300"/>
              </a:spcBef>
              <a:buFontTx/>
              <a:buChar char="-"/>
            </a:pPr>
            <a:r>
              <a:rPr lang="de-CH" sz="1000" dirty="0" smtClean="0">
                <a:latin typeface="+mn-lt"/>
                <a:ea typeface="MS PGothic" pitchFamily="34" charset="-128"/>
              </a:rPr>
              <a:t>Privatkunden </a:t>
            </a:r>
            <a:endParaRPr lang="de-CH" sz="800" dirty="0" smtClean="0">
              <a:latin typeface="+mn-lt"/>
              <a:ea typeface="MS PGothic" pitchFamily="34" charset="-128"/>
            </a:endParaRPr>
          </a:p>
          <a:p>
            <a:pPr marL="92075" indent="-92075" algn="l" eaLnBrk="1" hangingPunct="1">
              <a:spcBef>
                <a:spcPts val="300"/>
              </a:spcBef>
              <a:buFontTx/>
              <a:buChar char="-"/>
            </a:pPr>
            <a:r>
              <a:rPr lang="de-CH" sz="1000" dirty="0" smtClean="0">
                <a:latin typeface="+mn-lt"/>
                <a:ea typeface="MS PGothic" pitchFamily="34" charset="-128"/>
              </a:rPr>
              <a:t>Geschäftskunden </a:t>
            </a:r>
          </a:p>
          <a:p>
            <a:pPr marL="92075" indent="-92075" algn="l" eaLnBrk="1" hangingPunct="1">
              <a:spcBef>
                <a:spcPts val="300"/>
              </a:spcBef>
              <a:buFontTx/>
              <a:buChar char="-"/>
            </a:pPr>
            <a:r>
              <a:rPr lang="de-CH" sz="1000" dirty="0" smtClean="0">
                <a:latin typeface="+mn-lt"/>
                <a:ea typeface="MS PGothic" pitchFamily="34" charset="-128"/>
              </a:rPr>
              <a:t>Verwaltungen</a:t>
            </a:r>
          </a:p>
          <a:p>
            <a:pPr marL="92075" indent="-92075" algn="l" eaLnBrk="1" hangingPunct="1">
              <a:spcBef>
                <a:spcPts val="300"/>
              </a:spcBef>
              <a:buFontTx/>
              <a:buChar char="-"/>
            </a:pPr>
            <a:r>
              <a:rPr lang="de-CH" sz="1000" dirty="0" smtClean="0">
                <a:latin typeface="+mn-lt"/>
                <a:ea typeface="MS PGothic" pitchFamily="34" charset="-128"/>
              </a:rPr>
              <a:t>Spitäler, Heime, Hotels</a:t>
            </a:r>
            <a:endParaRPr lang="de-CH" sz="1000" dirty="0">
              <a:latin typeface="+mn-lt"/>
              <a:ea typeface="MS PGothic" pitchFamily="34" charset="-128"/>
            </a:endParaRPr>
          </a:p>
        </p:txBody>
      </p:sp>
      <p:sp>
        <p:nvSpPr>
          <p:cNvPr id="23" name="Text Box 13"/>
          <p:cNvSpPr txBox="1">
            <a:spLocks noChangeArrowheads="1"/>
          </p:cNvSpPr>
          <p:nvPr/>
        </p:nvSpPr>
        <p:spPr bwMode="auto">
          <a:xfrm>
            <a:off x="6913528" y="2868520"/>
            <a:ext cx="1584000" cy="246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defTabSz="863600" eaLnBrk="0" hangingPunct="0">
              <a:defRPr sz="1600">
                <a:solidFill>
                  <a:schemeClr val="tx1"/>
                </a:solidFill>
                <a:latin typeface="Arial" charset="0"/>
              </a:defRPr>
            </a:lvl1pPr>
            <a:lvl2pPr marL="742950" indent="-285750" defTabSz="863600" eaLnBrk="0" hangingPunct="0">
              <a:defRPr sz="1600">
                <a:solidFill>
                  <a:schemeClr val="tx1"/>
                </a:solidFill>
                <a:latin typeface="Arial" charset="0"/>
              </a:defRPr>
            </a:lvl2pPr>
            <a:lvl3pPr marL="1143000" indent="-228600" defTabSz="863600" eaLnBrk="0" hangingPunct="0">
              <a:defRPr sz="1600">
                <a:solidFill>
                  <a:schemeClr val="tx1"/>
                </a:solidFill>
                <a:latin typeface="Arial" charset="0"/>
              </a:defRPr>
            </a:lvl3pPr>
            <a:lvl4pPr marL="1600200" indent="-228600" defTabSz="863600" eaLnBrk="0" hangingPunct="0">
              <a:defRPr sz="1600">
                <a:solidFill>
                  <a:schemeClr val="tx1"/>
                </a:solidFill>
                <a:latin typeface="Arial" charset="0"/>
              </a:defRPr>
            </a:lvl4pPr>
            <a:lvl5pPr marL="2057400" indent="-228600" defTabSz="863600" eaLnBrk="0" hangingPunct="0">
              <a:defRPr sz="1600">
                <a:solidFill>
                  <a:schemeClr val="tx1"/>
                </a:solidFill>
                <a:latin typeface="Arial" charset="0"/>
              </a:defRPr>
            </a:lvl5pPr>
            <a:lvl6pPr marL="2514600" indent="-228600" defTabSz="863600" eaLnBrk="0" fontAlgn="base" hangingPunct="0">
              <a:spcBef>
                <a:spcPct val="0"/>
              </a:spcBef>
              <a:spcAft>
                <a:spcPct val="0"/>
              </a:spcAft>
              <a:defRPr sz="1600">
                <a:solidFill>
                  <a:schemeClr val="tx1"/>
                </a:solidFill>
                <a:latin typeface="Arial" charset="0"/>
              </a:defRPr>
            </a:lvl6pPr>
            <a:lvl7pPr marL="2971800" indent="-228600" defTabSz="863600" eaLnBrk="0" fontAlgn="base" hangingPunct="0">
              <a:spcBef>
                <a:spcPct val="0"/>
              </a:spcBef>
              <a:spcAft>
                <a:spcPct val="0"/>
              </a:spcAft>
              <a:defRPr sz="1600">
                <a:solidFill>
                  <a:schemeClr val="tx1"/>
                </a:solidFill>
                <a:latin typeface="Arial" charset="0"/>
              </a:defRPr>
            </a:lvl7pPr>
            <a:lvl8pPr marL="3429000" indent="-228600" defTabSz="863600" eaLnBrk="0" fontAlgn="base" hangingPunct="0">
              <a:spcBef>
                <a:spcPct val="0"/>
              </a:spcBef>
              <a:spcAft>
                <a:spcPct val="0"/>
              </a:spcAft>
              <a:defRPr sz="1600">
                <a:solidFill>
                  <a:schemeClr val="tx1"/>
                </a:solidFill>
                <a:latin typeface="Arial" charset="0"/>
              </a:defRPr>
            </a:lvl8pPr>
            <a:lvl9pPr marL="3886200" indent="-228600" defTabSz="863600" eaLnBrk="0" fontAlgn="base" hangingPunct="0">
              <a:spcBef>
                <a:spcPct val="0"/>
              </a:spcBef>
              <a:spcAft>
                <a:spcPct val="0"/>
              </a:spcAft>
              <a:defRPr sz="1600">
                <a:solidFill>
                  <a:schemeClr val="tx1"/>
                </a:solidFill>
                <a:latin typeface="Arial" charset="0"/>
              </a:defRPr>
            </a:lvl9pPr>
          </a:lstStyle>
          <a:p>
            <a:pPr algn="l" eaLnBrk="1" hangingPunct="1">
              <a:spcBef>
                <a:spcPct val="50000"/>
              </a:spcBef>
            </a:pPr>
            <a:r>
              <a:rPr lang="de-CH" sz="1000" i="1" dirty="0">
                <a:latin typeface="+mn-lt"/>
                <a:ea typeface="MS PGothic" pitchFamily="34" charset="-128"/>
              </a:rPr>
              <a:t>Interne Beeinflusser</a:t>
            </a:r>
          </a:p>
        </p:txBody>
      </p:sp>
      <p:sp>
        <p:nvSpPr>
          <p:cNvPr id="24" name="Text Box 13"/>
          <p:cNvSpPr txBox="1">
            <a:spLocks noChangeArrowheads="1"/>
          </p:cNvSpPr>
          <p:nvPr/>
        </p:nvSpPr>
        <p:spPr bwMode="auto">
          <a:xfrm>
            <a:off x="6913528" y="4777547"/>
            <a:ext cx="1584000" cy="246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defTabSz="863600" eaLnBrk="0" hangingPunct="0">
              <a:defRPr sz="1600">
                <a:solidFill>
                  <a:schemeClr val="tx1"/>
                </a:solidFill>
                <a:latin typeface="Arial" charset="0"/>
              </a:defRPr>
            </a:lvl1pPr>
            <a:lvl2pPr marL="742950" indent="-285750" defTabSz="863600" eaLnBrk="0" hangingPunct="0">
              <a:defRPr sz="1600">
                <a:solidFill>
                  <a:schemeClr val="tx1"/>
                </a:solidFill>
                <a:latin typeface="Arial" charset="0"/>
              </a:defRPr>
            </a:lvl2pPr>
            <a:lvl3pPr marL="1143000" indent="-228600" defTabSz="863600" eaLnBrk="0" hangingPunct="0">
              <a:defRPr sz="1600">
                <a:solidFill>
                  <a:schemeClr val="tx1"/>
                </a:solidFill>
                <a:latin typeface="Arial" charset="0"/>
              </a:defRPr>
            </a:lvl3pPr>
            <a:lvl4pPr marL="1600200" indent="-228600" defTabSz="863600" eaLnBrk="0" hangingPunct="0">
              <a:defRPr sz="1600">
                <a:solidFill>
                  <a:schemeClr val="tx1"/>
                </a:solidFill>
                <a:latin typeface="Arial" charset="0"/>
              </a:defRPr>
            </a:lvl4pPr>
            <a:lvl5pPr marL="2057400" indent="-228600" defTabSz="863600" eaLnBrk="0" hangingPunct="0">
              <a:defRPr sz="1600">
                <a:solidFill>
                  <a:schemeClr val="tx1"/>
                </a:solidFill>
                <a:latin typeface="Arial" charset="0"/>
              </a:defRPr>
            </a:lvl5pPr>
            <a:lvl6pPr marL="2514600" indent="-228600" defTabSz="863600" eaLnBrk="0" fontAlgn="base" hangingPunct="0">
              <a:spcBef>
                <a:spcPct val="0"/>
              </a:spcBef>
              <a:spcAft>
                <a:spcPct val="0"/>
              </a:spcAft>
              <a:defRPr sz="1600">
                <a:solidFill>
                  <a:schemeClr val="tx1"/>
                </a:solidFill>
                <a:latin typeface="Arial" charset="0"/>
              </a:defRPr>
            </a:lvl6pPr>
            <a:lvl7pPr marL="2971800" indent="-228600" defTabSz="863600" eaLnBrk="0" fontAlgn="base" hangingPunct="0">
              <a:spcBef>
                <a:spcPct val="0"/>
              </a:spcBef>
              <a:spcAft>
                <a:spcPct val="0"/>
              </a:spcAft>
              <a:defRPr sz="1600">
                <a:solidFill>
                  <a:schemeClr val="tx1"/>
                </a:solidFill>
                <a:latin typeface="Arial" charset="0"/>
              </a:defRPr>
            </a:lvl7pPr>
            <a:lvl8pPr marL="3429000" indent="-228600" defTabSz="863600" eaLnBrk="0" fontAlgn="base" hangingPunct="0">
              <a:spcBef>
                <a:spcPct val="0"/>
              </a:spcBef>
              <a:spcAft>
                <a:spcPct val="0"/>
              </a:spcAft>
              <a:defRPr sz="1600">
                <a:solidFill>
                  <a:schemeClr val="tx1"/>
                </a:solidFill>
                <a:latin typeface="Arial" charset="0"/>
              </a:defRPr>
            </a:lvl8pPr>
            <a:lvl9pPr marL="3886200" indent="-228600" defTabSz="863600" eaLnBrk="0" fontAlgn="base" hangingPunct="0">
              <a:spcBef>
                <a:spcPct val="0"/>
              </a:spcBef>
              <a:spcAft>
                <a:spcPct val="0"/>
              </a:spcAft>
              <a:defRPr sz="1600">
                <a:solidFill>
                  <a:schemeClr val="tx1"/>
                </a:solidFill>
                <a:latin typeface="Arial" charset="0"/>
              </a:defRPr>
            </a:lvl9pPr>
          </a:lstStyle>
          <a:p>
            <a:pPr algn="l" eaLnBrk="1" hangingPunct="1">
              <a:spcBef>
                <a:spcPct val="50000"/>
              </a:spcBef>
            </a:pPr>
            <a:r>
              <a:rPr lang="de-CH" sz="1000" i="1" dirty="0">
                <a:latin typeface="+mn-lt"/>
                <a:ea typeface="MS PGothic" pitchFamily="34" charset="-128"/>
              </a:rPr>
              <a:t>Externe Beeinflusser</a:t>
            </a:r>
          </a:p>
        </p:txBody>
      </p:sp>
      <p:sp>
        <p:nvSpPr>
          <p:cNvPr id="25" name="Text Box 13"/>
          <p:cNvSpPr txBox="1">
            <a:spLocks noChangeArrowheads="1"/>
          </p:cNvSpPr>
          <p:nvPr/>
        </p:nvSpPr>
        <p:spPr bwMode="auto">
          <a:xfrm>
            <a:off x="6913528" y="5209595"/>
            <a:ext cx="1584000" cy="246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defTabSz="863600" eaLnBrk="0" hangingPunct="0">
              <a:defRPr sz="1600">
                <a:solidFill>
                  <a:schemeClr val="tx1"/>
                </a:solidFill>
                <a:latin typeface="Arial" charset="0"/>
              </a:defRPr>
            </a:lvl1pPr>
            <a:lvl2pPr marL="742950" indent="-285750" defTabSz="863600" eaLnBrk="0" hangingPunct="0">
              <a:defRPr sz="1600">
                <a:solidFill>
                  <a:schemeClr val="tx1"/>
                </a:solidFill>
                <a:latin typeface="Arial" charset="0"/>
              </a:defRPr>
            </a:lvl2pPr>
            <a:lvl3pPr marL="1143000" indent="-228600" defTabSz="863600" eaLnBrk="0" hangingPunct="0">
              <a:defRPr sz="1600">
                <a:solidFill>
                  <a:schemeClr val="tx1"/>
                </a:solidFill>
                <a:latin typeface="Arial" charset="0"/>
              </a:defRPr>
            </a:lvl3pPr>
            <a:lvl4pPr marL="1600200" indent="-228600" defTabSz="863600" eaLnBrk="0" hangingPunct="0">
              <a:defRPr sz="1600">
                <a:solidFill>
                  <a:schemeClr val="tx1"/>
                </a:solidFill>
                <a:latin typeface="Arial" charset="0"/>
              </a:defRPr>
            </a:lvl4pPr>
            <a:lvl5pPr marL="2057400" indent="-228600" defTabSz="863600" eaLnBrk="0" hangingPunct="0">
              <a:defRPr sz="1600">
                <a:solidFill>
                  <a:schemeClr val="tx1"/>
                </a:solidFill>
                <a:latin typeface="Arial" charset="0"/>
              </a:defRPr>
            </a:lvl5pPr>
            <a:lvl6pPr marL="2514600" indent="-228600" defTabSz="863600" eaLnBrk="0" fontAlgn="base" hangingPunct="0">
              <a:spcBef>
                <a:spcPct val="0"/>
              </a:spcBef>
              <a:spcAft>
                <a:spcPct val="0"/>
              </a:spcAft>
              <a:defRPr sz="1600">
                <a:solidFill>
                  <a:schemeClr val="tx1"/>
                </a:solidFill>
                <a:latin typeface="Arial" charset="0"/>
              </a:defRPr>
            </a:lvl6pPr>
            <a:lvl7pPr marL="2971800" indent="-228600" defTabSz="863600" eaLnBrk="0" fontAlgn="base" hangingPunct="0">
              <a:spcBef>
                <a:spcPct val="0"/>
              </a:spcBef>
              <a:spcAft>
                <a:spcPct val="0"/>
              </a:spcAft>
              <a:defRPr sz="1600">
                <a:solidFill>
                  <a:schemeClr val="tx1"/>
                </a:solidFill>
                <a:latin typeface="Arial" charset="0"/>
              </a:defRPr>
            </a:lvl7pPr>
            <a:lvl8pPr marL="3429000" indent="-228600" defTabSz="863600" eaLnBrk="0" fontAlgn="base" hangingPunct="0">
              <a:spcBef>
                <a:spcPct val="0"/>
              </a:spcBef>
              <a:spcAft>
                <a:spcPct val="0"/>
              </a:spcAft>
              <a:defRPr sz="1600">
                <a:solidFill>
                  <a:schemeClr val="tx1"/>
                </a:solidFill>
                <a:latin typeface="Arial" charset="0"/>
              </a:defRPr>
            </a:lvl8pPr>
            <a:lvl9pPr marL="3886200" indent="-228600" defTabSz="863600" eaLnBrk="0" fontAlgn="base" hangingPunct="0">
              <a:spcBef>
                <a:spcPct val="0"/>
              </a:spcBef>
              <a:spcAft>
                <a:spcPct val="0"/>
              </a:spcAft>
              <a:defRPr sz="1600">
                <a:solidFill>
                  <a:schemeClr val="tx1"/>
                </a:solidFill>
                <a:latin typeface="Arial" charset="0"/>
              </a:defRPr>
            </a:lvl9pPr>
          </a:lstStyle>
          <a:p>
            <a:pPr algn="l" eaLnBrk="1" hangingPunct="1">
              <a:spcBef>
                <a:spcPct val="50000"/>
              </a:spcBef>
            </a:pPr>
            <a:r>
              <a:rPr lang="de-CH" sz="1000" i="1" dirty="0" smtClean="0">
                <a:latin typeface="+mn-lt"/>
                <a:ea typeface="MS PGothic" pitchFamily="34" charset="-128"/>
              </a:rPr>
              <a:t>Interne Zielgruppen</a:t>
            </a:r>
            <a:endParaRPr lang="de-CH" sz="1000" i="1" dirty="0">
              <a:latin typeface="+mn-lt"/>
              <a:ea typeface="MS PGothic" pitchFamily="34" charset="-128"/>
            </a:endParaRPr>
          </a:p>
        </p:txBody>
      </p:sp>
      <p:sp>
        <p:nvSpPr>
          <p:cNvPr id="26" name="AutoShape 97"/>
          <p:cNvSpPr>
            <a:spLocks noChangeArrowheads="1"/>
          </p:cNvSpPr>
          <p:nvPr/>
        </p:nvSpPr>
        <p:spPr bwMode="auto">
          <a:xfrm rot="16200000">
            <a:off x="4118675" y="4480929"/>
            <a:ext cx="124565" cy="331749"/>
          </a:xfrm>
          <a:prstGeom prst="rightArrow">
            <a:avLst>
              <a:gd name="adj1" fmla="val 50000"/>
              <a:gd name="adj2" fmla="val 32198"/>
            </a:avLst>
          </a:prstGeom>
          <a:solidFill>
            <a:srgbClr val="969696"/>
          </a:solidFill>
          <a:ln w="9525">
            <a:solidFill>
              <a:schemeClr val="tx1"/>
            </a:solidFill>
            <a:miter lim="800000"/>
            <a:headEnd/>
            <a:tailEnd/>
          </a:ln>
        </p:spPr>
        <p:txBody>
          <a:bodyPr wrap="none" lIns="91431" tIns="45715" rIns="91431" bIns="45715" anchor="ctr"/>
          <a:lstStyle/>
          <a:p>
            <a:pPr defTabSz="913862"/>
            <a:endParaRPr lang="de-DE" sz="1000">
              <a:latin typeface="+mn-lt"/>
              <a:ea typeface="MS PGothic" pitchFamily="34" charset="-128"/>
            </a:endParaRPr>
          </a:p>
        </p:txBody>
      </p:sp>
      <p:sp>
        <p:nvSpPr>
          <p:cNvPr id="27" name="AutoShape 97"/>
          <p:cNvSpPr>
            <a:spLocks noChangeArrowheads="1"/>
          </p:cNvSpPr>
          <p:nvPr/>
        </p:nvSpPr>
        <p:spPr bwMode="auto">
          <a:xfrm rot="5400000">
            <a:off x="4118674" y="2468607"/>
            <a:ext cx="124565" cy="331749"/>
          </a:xfrm>
          <a:prstGeom prst="rightArrow">
            <a:avLst>
              <a:gd name="adj1" fmla="val 50000"/>
              <a:gd name="adj2" fmla="val 32198"/>
            </a:avLst>
          </a:prstGeom>
          <a:solidFill>
            <a:srgbClr val="969696"/>
          </a:solidFill>
          <a:ln w="9525">
            <a:solidFill>
              <a:schemeClr val="tx1"/>
            </a:solidFill>
            <a:miter lim="800000"/>
            <a:headEnd/>
            <a:tailEnd/>
          </a:ln>
        </p:spPr>
        <p:txBody>
          <a:bodyPr wrap="none" lIns="91431" tIns="45715" rIns="91431" bIns="45715" anchor="ctr"/>
          <a:lstStyle/>
          <a:p>
            <a:pPr defTabSz="913862"/>
            <a:endParaRPr lang="de-DE" sz="1000">
              <a:latin typeface="+mn-lt"/>
              <a:ea typeface="MS PGothic" pitchFamily="34" charset="-128"/>
            </a:endParaRPr>
          </a:p>
        </p:txBody>
      </p:sp>
      <p:sp>
        <p:nvSpPr>
          <p:cNvPr id="28" name="Rectangle 63"/>
          <p:cNvSpPr>
            <a:spLocks noChangeArrowheads="1"/>
          </p:cNvSpPr>
          <p:nvPr/>
        </p:nvSpPr>
        <p:spPr bwMode="auto">
          <a:xfrm>
            <a:off x="5832824" y="2791187"/>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Architekten/</a:t>
            </a:r>
          </a:p>
          <a:p>
            <a:pPr algn="ctr" defTabSz="913862">
              <a:defRPr/>
            </a:pPr>
            <a:r>
              <a:rPr lang="de-CH" sz="1000" dirty="0" smtClean="0">
                <a:latin typeface="+mn-lt"/>
                <a:ea typeface="ＭＳ Ｐゴシック" pitchFamily="34" charset="-128"/>
              </a:rPr>
              <a:t>Bauherren</a:t>
            </a:r>
            <a:endParaRPr lang="de-CH" sz="1000" dirty="0">
              <a:latin typeface="+mn-lt"/>
              <a:ea typeface="ＭＳ Ｐゴシック" pitchFamily="34" charset="-128"/>
            </a:endParaRPr>
          </a:p>
        </p:txBody>
      </p:sp>
      <p:sp>
        <p:nvSpPr>
          <p:cNvPr id="29" name="Rectangle 63"/>
          <p:cNvSpPr>
            <a:spLocks noChangeArrowheads="1"/>
          </p:cNvSpPr>
          <p:nvPr/>
        </p:nvSpPr>
        <p:spPr bwMode="auto">
          <a:xfrm>
            <a:off x="2592352" y="4754965"/>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Politik/Behörden</a:t>
            </a:r>
            <a:br>
              <a:rPr lang="de-CH" sz="1000" dirty="0" smtClean="0">
                <a:latin typeface="+mn-lt"/>
                <a:ea typeface="ＭＳ Ｐゴシック" pitchFamily="34" charset="-128"/>
              </a:rPr>
            </a:br>
            <a:r>
              <a:rPr lang="de-CH" sz="800" dirty="0" smtClean="0">
                <a:latin typeface="+mn-lt"/>
                <a:ea typeface="ＭＳ Ｐゴシック" pitchFamily="34" charset="-128"/>
              </a:rPr>
              <a:t>(BAKOM)</a:t>
            </a:r>
            <a:endParaRPr lang="de-CH" sz="800" dirty="0">
              <a:latin typeface="+mn-lt"/>
              <a:ea typeface="ＭＳ Ｐゴシック" pitchFamily="34" charset="-128"/>
            </a:endParaRPr>
          </a:p>
        </p:txBody>
      </p:sp>
      <p:sp>
        <p:nvSpPr>
          <p:cNvPr id="30" name="Rectangle 63"/>
          <p:cNvSpPr>
            <a:spLocks noChangeArrowheads="1"/>
          </p:cNvSpPr>
          <p:nvPr/>
        </p:nvSpPr>
        <p:spPr bwMode="auto">
          <a:xfrm>
            <a:off x="1512232" y="4754965"/>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Gemeinden</a:t>
            </a:r>
            <a:endParaRPr lang="de-CH" sz="1000" dirty="0">
              <a:latin typeface="+mn-lt"/>
              <a:ea typeface="ＭＳ Ｐゴシック" pitchFamily="34" charset="-128"/>
            </a:endParaRPr>
          </a:p>
        </p:txBody>
      </p:sp>
      <p:sp>
        <p:nvSpPr>
          <p:cNvPr id="31" name="Rectangle 63"/>
          <p:cNvSpPr>
            <a:spLocks noChangeArrowheads="1"/>
          </p:cNvSpPr>
          <p:nvPr/>
        </p:nvSpPr>
        <p:spPr bwMode="auto">
          <a:xfrm>
            <a:off x="3672584" y="4754965"/>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RTV-Händler</a:t>
            </a:r>
            <a:endParaRPr lang="de-CH" sz="1000" dirty="0">
              <a:latin typeface="+mn-lt"/>
              <a:ea typeface="ＭＳ Ｐゴシック" pitchFamily="34" charset="-128"/>
            </a:endParaRPr>
          </a:p>
        </p:txBody>
      </p:sp>
      <p:sp>
        <p:nvSpPr>
          <p:cNvPr id="32" name="Rectangle 63"/>
          <p:cNvSpPr>
            <a:spLocks noChangeArrowheads="1"/>
          </p:cNvSpPr>
          <p:nvPr/>
        </p:nvSpPr>
        <p:spPr bwMode="auto">
          <a:xfrm>
            <a:off x="4752592" y="4754965"/>
            <a:ext cx="1008000" cy="325204"/>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Elektro-</a:t>
            </a:r>
            <a:br>
              <a:rPr lang="de-CH" sz="1000" dirty="0" smtClean="0">
                <a:latin typeface="+mn-lt"/>
                <a:ea typeface="ＭＳ Ｐゴシック" pitchFamily="34" charset="-128"/>
              </a:rPr>
            </a:br>
            <a:r>
              <a:rPr lang="de-CH" sz="1000" dirty="0" smtClean="0">
                <a:latin typeface="+mn-lt"/>
                <a:ea typeface="ＭＳ Ｐゴシック" pitchFamily="34" charset="-128"/>
              </a:rPr>
              <a:t>Installateure</a:t>
            </a:r>
            <a:endParaRPr lang="de-CH" sz="1000" dirty="0">
              <a:latin typeface="+mn-lt"/>
              <a:ea typeface="ＭＳ Ｐゴシック" pitchFamily="34" charset="-128"/>
            </a:endParaRPr>
          </a:p>
        </p:txBody>
      </p:sp>
      <p:sp>
        <p:nvSpPr>
          <p:cNvPr id="33" name="Rectangle 63"/>
          <p:cNvSpPr>
            <a:spLocks noChangeArrowheads="1"/>
          </p:cNvSpPr>
          <p:nvPr/>
        </p:nvSpPr>
        <p:spPr bwMode="auto">
          <a:xfrm>
            <a:off x="5832824" y="4754965"/>
            <a:ext cx="1008000" cy="325034"/>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Medien</a:t>
            </a:r>
            <a:endParaRPr lang="de-CH" sz="1000" dirty="0">
              <a:latin typeface="+mn-lt"/>
              <a:ea typeface="ＭＳ Ｐゴシック" pitchFamily="34" charset="-128"/>
            </a:endParaRPr>
          </a:p>
        </p:txBody>
      </p:sp>
      <p:sp>
        <p:nvSpPr>
          <p:cNvPr id="34" name="Rectangle 63"/>
          <p:cNvSpPr>
            <a:spLocks noChangeArrowheads="1"/>
          </p:cNvSpPr>
          <p:nvPr/>
        </p:nvSpPr>
        <p:spPr bwMode="auto">
          <a:xfrm>
            <a:off x="2592352" y="2193327"/>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Vertriebspartner</a:t>
            </a:r>
          </a:p>
          <a:p>
            <a:pPr algn="ctr" defTabSz="913862">
              <a:defRPr/>
            </a:pPr>
            <a:r>
              <a:rPr lang="de-CH" sz="800" dirty="0" smtClean="0">
                <a:latin typeface="+mn-lt"/>
                <a:ea typeface="ＭＳ Ｐゴシック" pitchFamily="34" charset="-128"/>
              </a:rPr>
              <a:t>(Fachhändler)</a:t>
            </a:r>
            <a:endParaRPr lang="de-CH" sz="800" dirty="0">
              <a:latin typeface="+mn-lt"/>
              <a:ea typeface="ＭＳ Ｐゴシック" pitchFamily="34" charset="-128"/>
            </a:endParaRPr>
          </a:p>
        </p:txBody>
      </p:sp>
      <p:sp>
        <p:nvSpPr>
          <p:cNvPr id="35" name="Rectangle 63"/>
          <p:cNvSpPr>
            <a:spLocks noChangeArrowheads="1"/>
          </p:cNvSpPr>
          <p:nvPr/>
        </p:nvSpPr>
        <p:spPr bwMode="auto">
          <a:xfrm>
            <a:off x="1512232" y="2193327"/>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err="1" smtClean="0">
                <a:latin typeface="+mn-lt"/>
                <a:ea typeface="ＭＳ Ｐゴシック" pitchFamily="34" charset="-128"/>
              </a:rPr>
              <a:t>Quickline</a:t>
            </a:r>
            <a:r>
              <a:rPr lang="de-CH" sz="1000" dirty="0" smtClean="0">
                <a:latin typeface="+mn-lt"/>
                <a:ea typeface="ＭＳ Ｐゴシック" pitchFamily="34" charset="-128"/>
              </a:rPr>
              <a:t>-</a:t>
            </a:r>
            <a:br>
              <a:rPr lang="de-CH" sz="1000" dirty="0" smtClean="0">
                <a:latin typeface="+mn-lt"/>
                <a:ea typeface="ＭＳ Ｐゴシック" pitchFamily="34" charset="-128"/>
              </a:rPr>
            </a:br>
            <a:r>
              <a:rPr lang="de-CH" sz="1000" dirty="0" smtClean="0">
                <a:latin typeface="+mn-lt"/>
                <a:ea typeface="ＭＳ Ｐゴシック" pitchFamily="34" charset="-128"/>
              </a:rPr>
              <a:t>Verbund</a:t>
            </a:r>
          </a:p>
        </p:txBody>
      </p:sp>
      <p:sp>
        <p:nvSpPr>
          <p:cNvPr id="36" name="Rectangle 63"/>
          <p:cNvSpPr>
            <a:spLocks noChangeArrowheads="1"/>
          </p:cNvSpPr>
          <p:nvPr/>
        </p:nvSpPr>
        <p:spPr bwMode="auto">
          <a:xfrm>
            <a:off x="3672584" y="2193327"/>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Digital Cable</a:t>
            </a:r>
          </a:p>
          <a:p>
            <a:pPr algn="ctr" defTabSz="913862">
              <a:defRPr/>
            </a:pPr>
            <a:r>
              <a:rPr lang="de-CH" sz="1000" dirty="0" smtClean="0">
                <a:latin typeface="+mn-lt"/>
                <a:ea typeface="ＭＳ Ｐゴシック" pitchFamily="34" charset="-128"/>
              </a:rPr>
              <a:t>Group </a:t>
            </a:r>
            <a:r>
              <a:rPr lang="de-CH" sz="800" dirty="0" smtClean="0">
                <a:latin typeface="+mn-lt"/>
                <a:ea typeface="ＭＳ Ｐゴシック" pitchFamily="34" charset="-128"/>
              </a:rPr>
              <a:t>(DCG)</a:t>
            </a:r>
            <a:endParaRPr lang="de-CH" sz="800" dirty="0">
              <a:latin typeface="+mn-lt"/>
              <a:ea typeface="ＭＳ Ｐゴシック" pitchFamily="34" charset="-128"/>
            </a:endParaRPr>
          </a:p>
        </p:txBody>
      </p:sp>
      <p:sp>
        <p:nvSpPr>
          <p:cNvPr id="37" name="Rectangle 63"/>
          <p:cNvSpPr>
            <a:spLocks noChangeArrowheads="1"/>
          </p:cNvSpPr>
          <p:nvPr/>
        </p:nvSpPr>
        <p:spPr bwMode="auto">
          <a:xfrm>
            <a:off x="4752592" y="2194531"/>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Netzbetreiber</a:t>
            </a:r>
            <a:br>
              <a:rPr lang="de-CH" sz="1000" dirty="0" smtClean="0">
                <a:latin typeface="+mn-lt"/>
                <a:ea typeface="ＭＳ Ｐゴシック" pitchFamily="34" charset="-128"/>
              </a:rPr>
            </a:br>
            <a:r>
              <a:rPr lang="de-CH" sz="1000" dirty="0" smtClean="0">
                <a:latin typeface="+mn-lt"/>
                <a:ea typeface="ＭＳ Ｐゴシック" pitchFamily="34" charset="-128"/>
              </a:rPr>
              <a:t>Partnernetze</a:t>
            </a:r>
            <a:endParaRPr lang="de-CH" sz="1000" dirty="0">
              <a:latin typeface="+mn-lt"/>
              <a:ea typeface="ＭＳ Ｐゴシック" pitchFamily="34" charset="-128"/>
            </a:endParaRPr>
          </a:p>
        </p:txBody>
      </p:sp>
      <p:sp>
        <p:nvSpPr>
          <p:cNvPr id="38" name="Rectangle 63"/>
          <p:cNvSpPr>
            <a:spLocks noChangeArrowheads="1"/>
          </p:cNvSpPr>
          <p:nvPr/>
        </p:nvSpPr>
        <p:spPr bwMode="auto">
          <a:xfrm>
            <a:off x="2592352" y="5208327"/>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QL Partner-</a:t>
            </a:r>
          </a:p>
          <a:p>
            <a:pPr algn="ctr" defTabSz="913862">
              <a:defRPr/>
            </a:pPr>
            <a:r>
              <a:rPr lang="de-CH" sz="1000" dirty="0" err="1" smtClean="0">
                <a:latin typeface="+mn-lt"/>
                <a:ea typeface="ＭＳ Ｐゴシック" pitchFamily="34" charset="-128"/>
              </a:rPr>
              <a:t>versammlung</a:t>
            </a:r>
            <a:endParaRPr lang="de-CH" sz="1000" dirty="0">
              <a:latin typeface="+mn-lt"/>
              <a:ea typeface="ＭＳ Ｐゴシック" pitchFamily="34" charset="-128"/>
            </a:endParaRPr>
          </a:p>
        </p:txBody>
      </p:sp>
      <p:sp>
        <p:nvSpPr>
          <p:cNvPr id="39" name="Rectangle 63"/>
          <p:cNvSpPr>
            <a:spLocks noChangeArrowheads="1"/>
          </p:cNvSpPr>
          <p:nvPr/>
        </p:nvSpPr>
        <p:spPr bwMode="auto">
          <a:xfrm>
            <a:off x="1512232" y="5208327"/>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Aktionäre</a:t>
            </a:r>
            <a:endParaRPr lang="de-CH" sz="1000" dirty="0">
              <a:latin typeface="+mn-lt"/>
              <a:ea typeface="ＭＳ Ｐゴシック" pitchFamily="34" charset="-128"/>
            </a:endParaRPr>
          </a:p>
        </p:txBody>
      </p:sp>
      <p:sp>
        <p:nvSpPr>
          <p:cNvPr id="40" name="Rectangle 63"/>
          <p:cNvSpPr>
            <a:spLocks noChangeArrowheads="1"/>
          </p:cNvSpPr>
          <p:nvPr/>
        </p:nvSpPr>
        <p:spPr bwMode="auto">
          <a:xfrm>
            <a:off x="3672584" y="5208327"/>
            <a:ext cx="1008000" cy="324000"/>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Marketing-</a:t>
            </a:r>
          </a:p>
          <a:p>
            <a:pPr algn="ctr" defTabSz="913862">
              <a:defRPr/>
            </a:pPr>
            <a:r>
              <a:rPr lang="de-CH" sz="1000" dirty="0" smtClean="0">
                <a:latin typeface="+mn-lt"/>
                <a:ea typeface="ＭＳ Ｐゴシック" pitchFamily="34" charset="-128"/>
              </a:rPr>
              <a:t>Ausschuss</a:t>
            </a:r>
            <a:endParaRPr lang="de-CH" sz="800" dirty="0">
              <a:latin typeface="+mn-lt"/>
              <a:ea typeface="ＭＳ Ｐゴシック" pitchFamily="34" charset="-128"/>
            </a:endParaRPr>
          </a:p>
        </p:txBody>
      </p:sp>
      <p:sp>
        <p:nvSpPr>
          <p:cNvPr id="41" name="Rectangle 63"/>
          <p:cNvSpPr>
            <a:spLocks noChangeArrowheads="1"/>
          </p:cNvSpPr>
          <p:nvPr/>
        </p:nvSpPr>
        <p:spPr bwMode="auto">
          <a:xfrm>
            <a:off x="4752592" y="5208327"/>
            <a:ext cx="1008000" cy="325204"/>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Technische</a:t>
            </a:r>
          </a:p>
          <a:p>
            <a:pPr algn="ctr" defTabSz="913862">
              <a:defRPr/>
            </a:pPr>
            <a:r>
              <a:rPr lang="de-CH" sz="1000" dirty="0" smtClean="0">
                <a:latin typeface="+mn-lt"/>
                <a:ea typeface="ＭＳ Ｐゴシック" pitchFamily="34" charset="-128"/>
              </a:rPr>
              <a:t>Kommission</a:t>
            </a:r>
            <a:endParaRPr lang="de-CH" sz="800" dirty="0">
              <a:latin typeface="+mn-lt"/>
              <a:ea typeface="ＭＳ Ｐゴシック" pitchFamily="34" charset="-128"/>
            </a:endParaRPr>
          </a:p>
        </p:txBody>
      </p:sp>
      <p:sp>
        <p:nvSpPr>
          <p:cNvPr id="42" name="Rectangle 63"/>
          <p:cNvSpPr>
            <a:spLocks noChangeArrowheads="1"/>
          </p:cNvSpPr>
          <p:nvPr/>
        </p:nvSpPr>
        <p:spPr bwMode="auto">
          <a:xfrm>
            <a:off x="5832824" y="5208327"/>
            <a:ext cx="1008000" cy="325268"/>
          </a:xfrm>
          <a:prstGeom prst="rect">
            <a:avLst/>
          </a:prstGeom>
          <a:gradFill flip="none" rotWithShape="1">
            <a:gsLst>
              <a:gs pos="0">
                <a:schemeClr val="tx2">
                  <a:lumMod val="90000"/>
                  <a:lumOff val="10000"/>
                  <a:tint val="66000"/>
                  <a:satMod val="160000"/>
                </a:schemeClr>
              </a:gs>
              <a:gs pos="50000">
                <a:schemeClr val="tx2">
                  <a:lumMod val="90000"/>
                  <a:lumOff val="10000"/>
                  <a:tint val="44500"/>
                  <a:satMod val="160000"/>
                </a:schemeClr>
              </a:gs>
              <a:gs pos="100000">
                <a:schemeClr val="tx2">
                  <a:lumMod val="90000"/>
                  <a:lumOff val="10000"/>
                  <a:tint val="23500"/>
                  <a:satMod val="160000"/>
                </a:schemeClr>
              </a:gs>
            </a:gsLst>
            <a:lin ang="16200000" scaled="1"/>
            <a:tileRect/>
          </a:gradFill>
          <a:ln w="3175">
            <a:solidFill>
              <a:schemeClr val="tx1"/>
            </a:solidFill>
            <a:miter lim="800000"/>
            <a:headEnd/>
            <a:tailEnd/>
          </a:ln>
        </p:spPr>
        <p:txBody>
          <a:bodyPr wrap="none" lIns="91431" tIns="45715" rIns="91431" bIns="45715" anchor="ctr"/>
          <a:lstStyle/>
          <a:p>
            <a:pPr algn="ctr" defTabSz="913862">
              <a:defRPr/>
            </a:pPr>
            <a:r>
              <a:rPr lang="de-CH" sz="1000" dirty="0" smtClean="0">
                <a:latin typeface="+mn-lt"/>
                <a:ea typeface="ＭＳ Ｐゴシック" pitchFamily="34" charset="-128"/>
              </a:rPr>
              <a:t>Mitarbeiter</a:t>
            </a:r>
          </a:p>
          <a:p>
            <a:pPr algn="ctr" defTabSz="913862">
              <a:defRPr/>
            </a:pPr>
            <a:r>
              <a:rPr lang="de-CH" sz="800" dirty="0" smtClean="0">
                <a:latin typeface="+mn-lt"/>
                <a:ea typeface="ＭＳ Ｐゴシック" pitchFamily="34" charset="-128"/>
              </a:rPr>
              <a:t>(KNU, QL, DCG)</a:t>
            </a:r>
            <a:endParaRPr lang="de-CH" sz="800" dirty="0">
              <a:latin typeface="+mn-lt"/>
              <a:ea typeface="ＭＳ Ｐゴシック" pitchFamily="34" charset="-128"/>
            </a:endParaRPr>
          </a:p>
        </p:txBody>
      </p:sp>
      <p:sp>
        <p:nvSpPr>
          <p:cNvPr id="43" name="Text Box 13"/>
          <p:cNvSpPr txBox="1">
            <a:spLocks noChangeArrowheads="1"/>
          </p:cNvSpPr>
          <p:nvPr/>
        </p:nvSpPr>
        <p:spPr bwMode="auto">
          <a:xfrm rot="16200000">
            <a:off x="-41074" y="3336875"/>
            <a:ext cx="1523376" cy="6770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5" rIns="91431" bIns="45715">
            <a:spAutoFit/>
          </a:bodyPr>
          <a:lstStyle>
            <a:lvl1pPr defTabSz="863600" eaLnBrk="0" hangingPunct="0">
              <a:defRPr sz="1600">
                <a:solidFill>
                  <a:schemeClr val="tx1"/>
                </a:solidFill>
                <a:latin typeface="Arial" charset="0"/>
              </a:defRPr>
            </a:lvl1pPr>
            <a:lvl2pPr marL="742950" indent="-285750" defTabSz="863600" eaLnBrk="0" hangingPunct="0">
              <a:defRPr sz="1600">
                <a:solidFill>
                  <a:schemeClr val="tx1"/>
                </a:solidFill>
                <a:latin typeface="Arial" charset="0"/>
              </a:defRPr>
            </a:lvl2pPr>
            <a:lvl3pPr marL="1143000" indent="-228600" defTabSz="863600" eaLnBrk="0" hangingPunct="0">
              <a:defRPr sz="1600">
                <a:solidFill>
                  <a:schemeClr val="tx1"/>
                </a:solidFill>
                <a:latin typeface="Arial" charset="0"/>
              </a:defRPr>
            </a:lvl3pPr>
            <a:lvl4pPr marL="1600200" indent="-228600" defTabSz="863600" eaLnBrk="0" hangingPunct="0">
              <a:defRPr sz="1600">
                <a:solidFill>
                  <a:schemeClr val="tx1"/>
                </a:solidFill>
                <a:latin typeface="Arial" charset="0"/>
              </a:defRPr>
            </a:lvl4pPr>
            <a:lvl5pPr marL="2057400" indent="-228600" defTabSz="863600" eaLnBrk="0" hangingPunct="0">
              <a:defRPr sz="1600">
                <a:solidFill>
                  <a:schemeClr val="tx1"/>
                </a:solidFill>
                <a:latin typeface="Arial" charset="0"/>
              </a:defRPr>
            </a:lvl5pPr>
            <a:lvl6pPr marL="2514600" indent="-228600" defTabSz="863600" eaLnBrk="0" fontAlgn="base" hangingPunct="0">
              <a:spcBef>
                <a:spcPct val="0"/>
              </a:spcBef>
              <a:spcAft>
                <a:spcPct val="0"/>
              </a:spcAft>
              <a:defRPr sz="1600">
                <a:solidFill>
                  <a:schemeClr val="tx1"/>
                </a:solidFill>
                <a:latin typeface="Arial" charset="0"/>
              </a:defRPr>
            </a:lvl6pPr>
            <a:lvl7pPr marL="2971800" indent="-228600" defTabSz="863600" eaLnBrk="0" fontAlgn="base" hangingPunct="0">
              <a:spcBef>
                <a:spcPct val="0"/>
              </a:spcBef>
              <a:spcAft>
                <a:spcPct val="0"/>
              </a:spcAft>
              <a:defRPr sz="1600">
                <a:solidFill>
                  <a:schemeClr val="tx1"/>
                </a:solidFill>
                <a:latin typeface="Arial" charset="0"/>
              </a:defRPr>
            </a:lvl7pPr>
            <a:lvl8pPr marL="3429000" indent="-228600" defTabSz="863600" eaLnBrk="0" fontAlgn="base" hangingPunct="0">
              <a:spcBef>
                <a:spcPct val="0"/>
              </a:spcBef>
              <a:spcAft>
                <a:spcPct val="0"/>
              </a:spcAft>
              <a:defRPr sz="1600">
                <a:solidFill>
                  <a:schemeClr val="tx1"/>
                </a:solidFill>
                <a:latin typeface="Arial" charset="0"/>
              </a:defRPr>
            </a:lvl8pPr>
            <a:lvl9pPr marL="3886200" indent="-228600" defTabSz="863600" eaLnBrk="0" fontAlgn="base" hangingPunct="0">
              <a:spcBef>
                <a:spcPct val="0"/>
              </a:spcBef>
              <a:spcAft>
                <a:spcPct val="0"/>
              </a:spcAft>
              <a:defRPr sz="1600">
                <a:solidFill>
                  <a:schemeClr val="tx1"/>
                </a:solidFill>
                <a:latin typeface="Arial" charset="0"/>
              </a:defRPr>
            </a:lvl9pPr>
          </a:lstStyle>
          <a:p>
            <a:pPr algn="ctr" eaLnBrk="1" hangingPunct="1">
              <a:spcBef>
                <a:spcPct val="50000"/>
              </a:spcBef>
            </a:pPr>
            <a:r>
              <a:rPr lang="de-CH" sz="2400" b="1" dirty="0" smtClean="0">
                <a:solidFill>
                  <a:schemeClr val="accent1"/>
                </a:solidFill>
                <a:latin typeface="+mn-lt"/>
                <a:ea typeface="MS PGothic" pitchFamily="34" charset="-128"/>
              </a:rPr>
              <a:t>KNU</a:t>
            </a:r>
          </a:p>
          <a:p>
            <a:pPr algn="ctr" eaLnBrk="1" hangingPunct="1">
              <a:spcBef>
                <a:spcPts val="0"/>
              </a:spcBef>
            </a:pPr>
            <a:r>
              <a:rPr lang="de-CH" sz="1400" b="1" i="1" dirty="0" smtClean="0">
                <a:solidFill>
                  <a:schemeClr val="accent1"/>
                </a:solidFill>
                <a:latin typeface="+mn-lt"/>
                <a:ea typeface="MS PGothic" pitchFamily="34" charset="-128"/>
              </a:rPr>
              <a:t>+ DCG-Partner</a:t>
            </a:r>
          </a:p>
        </p:txBody>
      </p:sp>
      <p:sp>
        <p:nvSpPr>
          <p:cNvPr id="44" name="Runde Klammer rechts 43"/>
          <p:cNvSpPr/>
          <p:nvPr/>
        </p:nvSpPr>
        <p:spPr>
          <a:xfrm rot="5400000">
            <a:off x="3078352" y="5076291"/>
            <a:ext cx="36000" cy="1008000"/>
          </a:xfrm>
          <a:prstGeom prst="rightBracket">
            <a:avLst/>
          </a:prstGeom>
          <a:ln>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
        <p:nvSpPr>
          <p:cNvPr id="45" name="Runde Klammer rechts 44"/>
          <p:cNvSpPr/>
          <p:nvPr/>
        </p:nvSpPr>
        <p:spPr>
          <a:xfrm rot="5400000">
            <a:off x="4698587" y="4529072"/>
            <a:ext cx="36000" cy="2088008"/>
          </a:xfrm>
          <a:prstGeom prst="rightBracket">
            <a:avLst/>
          </a:prstGeom>
          <a:ln>
            <a:solidFill>
              <a:srgbClr val="7030A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CH"/>
          </a:p>
        </p:txBody>
      </p:sp>
      <p:sp>
        <p:nvSpPr>
          <p:cNvPr id="46" name="Rechteck 45"/>
          <p:cNvSpPr/>
          <p:nvPr/>
        </p:nvSpPr>
        <p:spPr>
          <a:xfrm>
            <a:off x="2592352" y="5559043"/>
            <a:ext cx="1008000" cy="246221"/>
          </a:xfrm>
          <a:prstGeom prst="rect">
            <a:avLst/>
          </a:prstGeom>
        </p:spPr>
        <p:txBody>
          <a:bodyPr wrap="square">
            <a:spAutoFit/>
          </a:bodyPr>
          <a:lstStyle/>
          <a:p>
            <a:pPr algn="ctr"/>
            <a:r>
              <a:rPr lang="de-CH" sz="1000" i="1" dirty="0" smtClean="0">
                <a:solidFill>
                  <a:srgbClr val="7030A0"/>
                </a:solidFill>
                <a:ea typeface="MS PGothic" pitchFamily="34" charset="-128"/>
              </a:rPr>
              <a:t>VR</a:t>
            </a:r>
            <a:endParaRPr lang="de-CH" sz="1000" dirty="0">
              <a:solidFill>
                <a:srgbClr val="7030A0"/>
              </a:solidFill>
            </a:endParaRPr>
          </a:p>
        </p:txBody>
      </p:sp>
      <p:sp>
        <p:nvSpPr>
          <p:cNvPr id="47" name="Rechteck 46"/>
          <p:cNvSpPr/>
          <p:nvPr/>
        </p:nvSpPr>
        <p:spPr>
          <a:xfrm>
            <a:off x="3672309" y="5553080"/>
            <a:ext cx="2088283" cy="246221"/>
          </a:xfrm>
          <a:prstGeom prst="rect">
            <a:avLst/>
          </a:prstGeom>
        </p:spPr>
        <p:txBody>
          <a:bodyPr wrap="square">
            <a:spAutoFit/>
          </a:bodyPr>
          <a:lstStyle/>
          <a:p>
            <a:pPr algn="ctr"/>
            <a:r>
              <a:rPr lang="de-CH" sz="1000" i="1" dirty="0" smtClean="0">
                <a:solidFill>
                  <a:srgbClr val="7030A0"/>
                </a:solidFill>
                <a:ea typeface="MS PGothic" pitchFamily="34" charset="-128"/>
              </a:rPr>
              <a:t>GL</a:t>
            </a:r>
            <a:endParaRPr lang="de-CH" sz="1000" dirty="0">
              <a:solidFill>
                <a:srgbClr val="7030A0"/>
              </a:solidFill>
            </a:endParaRPr>
          </a:p>
        </p:txBody>
      </p:sp>
      <p:sp>
        <p:nvSpPr>
          <p:cNvPr id="48" name="Rectangle 63"/>
          <p:cNvSpPr>
            <a:spLocks noChangeArrowheads="1"/>
          </p:cNvSpPr>
          <p:nvPr/>
        </p:nvSpPr>
        <p:spPr bwMode="auto">
          <a:xfrm>
            <a:off x="1619672" y="3523533"/>
            <a:ext cx="2520280" cy="913579"/>
          </a:xfrm>
          <a:prstGeom prst="rect">
            <a:avLst/>
          </a:prstGeom>
          <a:solidFill>
            <a:srgbClr val="FFC000"/>
          </a:solidFill>
          <a:ln w="3175">
            <a:solidFill>
              <a:schemeClr val="tx1"/>
            </a:solidFill>
            <a:miter lim="800000"/>
            <a:headEnd/>
            <a:tailEnd/>
          </a:ln>
        </p:spPr>
        <p:txBody>
          <a:bodyPr wrap="none" lIns="91431" tIns="45715" rIns="91431" bIns="45715" anchor="b"/>
          <a:lstStyle/>
          <a:p>
            <a:pPr algn="r" defTabSz="913862">
              <a:spcBef>
                <a:spcPts val="1000"/>
              </a:spcBef>
            </a:pPr>
            <a:r>
              <a:rPr lang="de-CH" sz="700" b="1" dirty="0">
                <a:latin typeface="+mn-lt"/>
                <a:ea typeface="MS PGothic" pitchFamily="34" charset="-128"/>
              </a:rPr>
              <a:t>o</a:t>
            </a:r>
            <a:r>
              <a:rPr lang="de-CH" sz="700" b="1" dirty="0" smtClean="0">
                <a:latin typeface="+mn-lt"/>
                <a:ea typeface="MS PGothic" pitchFamily="34" charset="-128"/>
              </a:rPr>
              <a:t>hne</a:t>
            </a:r>
            <a:r>
              <a:rPr lang="de-CH" sz="700" dirty="0" smtClean="0">
                <a:latin typeface="+mn-lt"/>
                <a:ea typeface="MS PGothic" pitchFamily="34" charset="-128"/>
              </a:rPr>
              <a:t> Internetzugang/-Kenntnis</a:t>
            </a:r>
            <a:endParaRPr lang="de-CH" sz="700" dirty="0">
              <a:latin typeface="+mn-lt"/>
              <a:ea typeface="MS PGothic" pitchFamily="34" charset="-128"/>
            </a:endParaRPr>
          </a:p>
        </p:txBody>
      </p:sp>
      <p:sp>
        <p:nvSpPr>
          <p:cNvPr id="49" name="Rectangle 63"/>
          <p:cNvSpPr>
            <a:spLocks noChangeArrowheads="1"/>
          </p:cNvSpPr>
          <p:nvPr/>
        </p:nvSpPr>
        <p:spPr bwMode="auto">
          <a:xfrm>
            <a:off x="4317390" y="3523533"/>
            <a:ext cx="2520280" cy="913579"/>
          </a:xfrm>
          <a:prstGeom prst="rect">
            <a:avLst/>
          </a:prstGeom>
          <a:solidFill>
            <a:srgbClr val="FFC000"/>
          </a:solidFill>
          <a:ln w="3175">
            <a:solidFill>
              <a:schemeClr val="tx1"/>
            </a:solidFill>
            <a:miter lim="800000"/>
            <a:headEnd/>
            <a:tailEnd/>
          </a:ln>
        </p:spPr>
        <p:txBody>
          <a:bodyPr wrap="none" lIns="91431" tIns="45715" rIns="91431" bIns="45715" anchor="b"/>
          <a:lstStyle/>
          <a:p>
            <a:pPr algn="r" defTabSz="913862"/>
            <a:r>
              <a:rPr lang="de-CH" sz="700" b="1" dirty="0">
                <a:latin typeface="+mn-lt"/>
                <a:ea typeface="MS PGothic" pitchFamily="34" charset="-128"/>
              </a:rPr>
              <a:t>o</a:t>
            </a:r>
            <a:r>
              <a:rPr lang="de-CH" sz="700" b="1" dirty="0" smtClean="0">
                <a:latin typeface="+mn-lt"/>
                <a:ea typeface="MS PGothic" pitchFamily="34" charset="-128"/>
              </a:rPr>
              <a:t>hne</a:t>
            </a:r>
            <a:r>
              <a:rPr lang="de-CH" sz="700" dirty="0" smtClean="0">
                <a:latin typeface="+mn-lt"/>
                <a:ea typeface="MS PGothic" pitchFamily="34" charset="-128"/>
              </a:rPr>
              <a:t> Internetzugang/-Kenntnis</a:t>
            </a:r>
            <a:endParaRPr lang="de-CH" sz="700" dirty="0">
              <a:latin typeface="+mn-lt"/>
              <a:ea typeface="MS PGothic" pitchFamily="34" charset="-128"/>
            </a:endParaRPr>
          </a:p>
        </p:txBody>
      </p:sp>
      <p:sp>
        <p:nvSpPr>
          <p:cNvPr id="50" name="Rectangle 63"/>
          <p:cNvSpPr>
            <a:spLocks noChangeArrowheads="1"/>
          </p:cNvSpPr>
          <p:nvPr/>
        </p:nvSpPr>
        <p:spPr bwMode="auto">
          <a:xfrm>
            <a:off x="1512916" y="3212976"/>
            <a:ext cx="2555028" cy="1028474"/>
          </a:xfrm>
          <a:prstGeom prst="rect">
            <a:avLst/>
          </a:prstGeom>
          <a:solidFill>
            <a:srgbClr val="FFC000"/>
          </a:solidFill>
          <a:ln w="3175">
            <a:solidFill>
              <a:schemeClr val="tx1"/>
            </a:solidFill>
            <a:miter lim="800000"/>
            <a:headEnd/>
            <a:tailEnd/>
          </a:ln>
        </p:spPr>
        <p:txBody>
          <a:bodyPr wrap="none" lIns="91431" tIns="45715" rIns="91431" bIns="45715" anchor="t"/>
          <a:lstStyle/>
          <a:p>
            <a:pPr defTabSz="913862"/>
            <a:r>
              <a:rPr lang="de-CH" sz="1000" b="1" dirty="0" smtClean="0">
                <a:latin typeface="+mn-lt"/>
                <a:ea typeface="MS PGothic" pitchFamily="34" charset="-128"/>
              </a:rPr>
              <a:t>Endkunden mit Handlungsbedarf</a:t>
            </a:r>
          </a:p>
          <a:p>
            <a:pPr algn="r" defTabSz="913862"/>
            <a:endParaRPr lang="de-CH" sz="1000" b="1" dirty="0">
              <a:latin typeface="+mn-lt"/>
              <a:ea typeface="MS PGothic" pitchFamily="34" charset="-128"/>
            </a:endParaRPr>
          </a:p>
          <a:p>
            <a:pPr algn="r" defTabSz="913862"/>
            <a:endParaRPr lang="de-CH" sz="1000" b="1" dirty="0" smtClean="0">
              <a:latin typeface="+mn-lt"/>
              <a:ea typeface="MS PGothic" pitchFamily="34" charset="-128"/>
            </a:endParaRPr>
          </a:p>
          <a:p>
            <a:pPr algn="r" defTabSz="913862"/>
            <a:endParaRPr lang="de-CH" sz="1000" b="1" dirty="0">
              <a:latin typeface="+mn-lt"/>
              <a:ea typeface="MS PGothic" pitchFamily="34" charset="-128"/>
            </a:endParaRPr>
          </a:p>
          <a:p>
            <a:pPr algn="r" defTabSz="913862">
              <a:spcBef>
                <a:spcPts val="1800"/>
              </a:spcBef>
            </a:pPr>
            <a:r>
              <a:rPr lang="de-CH" sz="700" b="1" dirty="0" smtClean="0">
                <a:latin typeface="+mn-lt"/>
                <a:ea typeface="MS PGothic" pitchFamily="34" charset="-128"/>
              </a:rPr>
              <a:t>mit</a:t>
            </a:r>
            <a:r>
              <a:rPr lang="de-CH" sz="700" dirty="0" smtClean="0">
                <a:latin typeface="+mn-lt"/>
                <a:ea typeface="MS PGothic" pitchFamily="34" charset="-128"/>
              </a:rPr>
              <a:t> Internetzugang/-Kenntnis</a:t>
            </a:r>
            <a:endParaRPr lang="de-CH" sz="700" dirty="0">
              <a:latin typeface="+mn-lt"/>
              <a:ea typeface="MS PGothic" pitchFamily="34" charset="-128"/>
            </a:endParaRPr>
          </a:p>
        </p:txBody>
      </p:sp>
      <p:sp>
        <p:nvSpPr>
          <p:cNvPr id="51" name="Rectangle 63"/>
          <p:cNvSpPr>
            <a:spLocks noChangeArrowheads="1"/>
          </p:cNvSpPr>
          <p:nvPr/>
        </p:nvSpPr>
        <p:spPr bwMode="auto">
          <a:xfrm>
            <a:off x="1604537" y="3443300"/>
            <a:ext cx="2351281" cy="633772"/>
          </a:xfrm>
          <a:prstGeom prst="rect">
            <a:avLst/>
          </a:prstGeom>
          <a:solidFill>
            <a:srgbClr val="FFEEB9"/>
          </a:solidFill>
          <a:ln w="3175">
            <a:noFill/>
            <a:miter lim="800000"/>
            <a:headEnd/>
            <a:tailEnd/>
          </a:ln>
        </p:spPr>
        <p:txBody>
          <a:bodyPr wrap="none" lIns="91431" tIns="45715" rIns="91431" bIns="45715" anchor="ctr"/>
          <a:lstStyle/>
          <a:p>
            <a:pPr marL="92075" indent="-92075" defTabSz="913862">
              <a:buFont typeface="Wingdings" panose="05000000000000000000" pitchFamily="2" charset="2"/>
              <a:buChar char="§"/>
            </a:pPr>
            <a:r>
              <a:rPr lang="de-CH" sz="1000" dirty="0" smtClean="0">
                <a:solidFill>
                  <a:sysClr val="windowText" lastClr="000000"/>
                </a:solidFill>
                <a:latin typeface="+mn-lt"/>
                <a:ea typeface="MS PGothic" pitchFamily="34" charset="-128"/>
              </a:rPr>
              <a:t>HH ohne </a:t>
            </a:r>
            <a:r>
              <a:rPr lang="de-CH" sz="1000" dirty="0" err="1" smtClean="0">
                <a:solidFill>
                  <a:sysClr val="windowText" lastClr="000000"/>
                </a:solidFill>
                <a:latin typeface="+mn-lt"/>
                <a:ea typeface="MS PGothic" pitchFamily="34" charset="-128"/>
              </a:rPr>
              <a:t>Quickline</a:t>
            </a:r>
            <a:r>
              <a:rPr lang="de-CH" sz="1000" dirty="0" smtClean="0">
                <a:solidFill>
                  <a:sysClr val="windowText" lastClr="000000"/>
                </a:solidFill>
                <a:latin typeface="+mn-lt"/>
                <a:ea typeface="MS PGothic" pitchFamily="34" charset="-128"/>
              </a:rPr>
              <a:t>-Set-Top-Box</a:t>
            </a:r>
          </a:p>
          <a:p>
            <a:pPr marL="92075" indent="-92075" defTabSz="913862">
              <a:buFont typeface="Wingdings" panose="05000000000000000000" pitchFamily="2" charset="2"/>
              <a:buChar char="§"/>
            </a:pPr>
            <a:r>
              <a:rPr lang="de-CH" sz="1000" dirty="0" smtClean="0">
                <a:solidFill>
                  <a:sysClr val="windowText" lastClr="000000"/>
                </a:solidFill>
                <a:latin typeface="+mn-lt"/>
                <a:ea typeface="MS PGothic" pitchFamily="34" charset="-128"/>
              </a:rPr>
              <a:t>HH ohne MPEG-4-tauglichem Gerät</a:t>
            </a:r>
          </a:p>
          <a:p>
            <a:pPr marL="92075" indent="-92075" defTabSz="913862">
              <a:buFont typeface="Wingdings" panose="05000000000000000000" pitchFamily="2" charset="2"/>
              <a:buChar char="§"/>
            </a:pPr>
            <a:r>
              <a:rPr lang="de-CH" sz="1000" dirty="0" smtClean="0">
                <a:solidFill>
                  <a:sysClr val="windowText" lastClr="000000"/>
                </a:solidFill>
                <a:latin typeface="+mn-lt"/>
                <a:ea typeface="MS PGothic" pitchFamily="34" charset="-128"/>
              </a:rPr>
              <a:t>HH ohne MPEG-4-taugliche 2.-Geräte</a:t>
            </a:r>
          </a:p>
          <a:p>
            <a:pPr marL="92075" indent="-92075" defTabSz="913862">
              <a:buFont typeface="Wingdings" panose="05000000000000000000" pitchFamily="2" charset="2"/>
              <a:buChar char="§"/>
            </a:pPr>
            <a:r>
              <a:rPr lang="de-CH" sz="1000" dirty="0" smtClean="0">
                <a:solidFill>
                  <a:sysClr val="windowText" lastClr="000000"/>
                </a:solidFill>
                <a:latin typeface="+mn-lt"/>
                <a:ea typeface="MS PGothic" pitchFamily="34" charset="-128"/>
              </a:rPr>
              <a:t>HH mit Pay-TV- oder Verte!-Angebot</a:t>
            </a:r>
            <a:endParaRPr lang="de-CH" sz="1000" dirty="0">
              <a:solidFill>
                <a:sysClr val="windowText" lastClr="000000"/>
              </a:solidFill>
              <a:latin typeface="+mn-lt"/>
              <a:ea typeface="MS PGothic" pitchFamily="34" charset="-128"/>
            </a:endParaRPr>
          </a:p>
        </p:txBody>
      </p:sp>
      <p:sp>
        <p:nvSpPr>
          <p:cNvPr id="52" name="Line 82"/>
          <p:cNvSpPr>
            <a:spLocks noChangeShapeType="1"/>
          </p:cNvSpPr>
          <p:nvPr/>
        </p:nvSpPr>
        <p:spPr bwMode="auto">
          <a:xfrm>
            <a:off x="7006159" y="3171862"/>
            <a:ext cx="1337875" cy="0"/>
          </a:xfrm>
          <a:prstGeom prst="line">
            <a:avLst/>
          </a:prstGeom>
          <a:noFill/>
          <a:ln w="3175" cap="rnd">
            <a:solidFill>
              <a:schemeClr val="tx1"/>
            </a:solidFill>
            <a:prstDash val="sysDot"/>
            <a:round/>
            <a:headEnd/>
            <a:tailEnd/>
          </a:ln>
          <a:extLst>
            <a:ext uri="{909E8E84-426E-40DD-AFC4-6F175D3DCCD1}">
              <a14:hiddenFill xmlns:a14="http://schemas.microsoft.com/office/drawing/2010/main">
                <a:noFill/>
              </a14:hiddenFill>
            </a:ext>
          </a:extLst>
        </p:spPr>
        <p:txBody>
          <a:bodyPr lIns="96762" tIns="48381" rIns="96762" bIns="48381"/>
          <a:lstStyle/>
          <a:p>
            <a:pPr algn="l"/>
            <a:endParaRPr lang="de-CH" sz="1000">
              <a:latin typeface="+mn-lt"/>
            </a:endParaRPr>
          </a:p>
        </p:txBody>
      </p:sp>
      <p:sp>
        <p:nvSpPr>
          <p:cNvPr id="53" name="Rectangle 63"/>
          <p:cNvSpPr>
            <a:spLocks noChangeArrowheads="1"/>
          </p:cNvSpPr>
          <p:nvPr/>
        </p:nvSpPr>
        <p:spPr bwMode="auto">
          <a:xfrm>
            <a:off x="4211960" y="3214097"/>
            <a:ext cx="2520280" cy="913579"/>
          </a:xfrm>
          <a:prstGeom prst="rect">
            <a:avLst/>
          </a:prstGeom>
          <a:solidFill>
            <a:srgbClr val="FFC000"/>
          </a:solidFill>
          <a:ln w="3175">
            <a:solidFill>
              <a:schemeClr val="tx1"/>
            </a:solidFill>
            <a:miter lim="800000"/>
            <a:headEnd/>
            <a:tailEnd/>
          </a:ln>
        </p:spPr>
        <p:txBody>
          <a:bodyPr wrap="none" lIns="91431" tIns="45715" rIns="91431" bIns="45715" anchor="t"/>
          <a:lstStyle/>
          <a:p>
            <a:pPr defTabSz="913862"/>
            <a:r>
              <a:rPr lang="de-CH" sz="1000" b="1" dirty="0" smtClean="0">
                <a:latin typeface="+mn-lt"/>
                <a:ea typeface="MS PGothic" pitchFamily="34" charset="-128"/>
              </a:rPr>
              <a:t>Endkunden ohne Handlungsbedarf</a:t>
            </a:r>
          </a:p>
          <a:p>
            <a:pPr defTabSz="913862"/>
            <a:endParaRPr lang="de-CH" sz="1000" b="1" dirty="0">
              <a:latin typeface="+mn-lt"/>
              <a:ea typeface="MS PGothic" pitchFamily="34" charset="-128"/>
            </a:endParaRPr>
          </a:p>
          <a:p>
            <a:pPr defTabSz="913862"/>
            <a:endParaRPr lang="de-CH" sz="1000" b="1" dirty="0" smtClean="0">
              <a:latin typeface="+mn-lt"/>
              <a:ea typeface="MS PGothic" pitchFamily="34" charset="-128"/>
            </a:endParaRPr>
          </a:p>
          <a:p>
            <a:pPr defTabSz="913862"/>
            <a:endParaRPr lang="de-CH" sz="1000" b="1" dirty="0">
              <a:latin typeface="+mn-lt"/>
              <a:ea typeface="MS PGothic" pitchFamily="34" charset="-128"/>
            </a:endParaRPr>
          </a:p>
          <a:p>
            <a:pPr algn="r" defTabSz="913862">
              <a:spcBef>
                <a:spcPts val="1000"/>
              </a:spcBef>
            </a:pPr>
            <a:r>
              <a:rPr lang="de-CH" sz="700" b="1" dirty="0">
                <a:latin typeface="+mn-lt"/>
                <a:ea typeface="MS PGothic" pitchFamily="34" charset="-128"/>
              </a:rPr>
              <a:t>m</a:t>
            </a:r>
            <a:r>
              <a:rPr lang="de-CH" sz="700" b="1" dirty="0" smtClean="0">
                <a:latin typeface="+mn-lt"/>
                <a:ea typeface="MS PGothic" pitchFamily="34" charset="-128"/>
              </a:rPr>
              <a:t>it</a:t>
            </a:r>
            <a:r>
              <a:rPr lang="de-CH" sz="700" dirty="0" smtClean="0">
                <a:latin typeface="+mn-lt"/>
                <a:ea typeface="MS PGothic" pitchFamily="34" charset="-128"/>
              </a:rPr>
              <a:t> Internetzugang/-Kenntnis</a:t>
            </a:r>
            <a:endParaRPr lang="de-CH" sz="700" dirty="0">
              <a:latin typeface="+mn-lt"/>
              <a:ea typeface="MS PGothic" pitchFamily="34" charset="-128"/>
            </a:endParaRPr>
          </a:p>
        </p:txBody>
      </p:sp>
      <p:sp>
        <p:nvSpPr>
          <p:cNvPr id="54" name="Rectangle 63"/>
          <p:cNvSpPr>
            <a:spLocks noChangeArrowheads="1"/>
          </p:cNvSpPr>
          <p:nvPr/>
        </p:nvSpPr>
        <p:spPr bwMode="auto">
          <a:xfrm>
            <a:off x="4302255" y="3438067"/>
            <a:ext cx="2351281" cy="503390"/>
          </a:xfrm>
          <a:prstGeom prst="rect">
            <a:avLst/>
          </a:prstGeom>
          <a:solidFill>
            <a:srgbClr val="FFEEB9"/>
          </a:solidFill>
          <a:ln w="3175">
            <a:noFill/>
            <a:miter lim="800000"/>
            <a:headEnd/>
            <a:tailEnd/>
          </a:ln>
        </p:spPr>
        <p:txBody>
          <a:bodyPr wrap="none" lIns="91431" tIns="45715" rIns="91431" bIns="45715" anchor="ctr"/>
          <a:lstStyle/>
          <a:p>
            <a:pPr marL="92075" indent="-92075" defTabSz="913862">
              <a:buFont typeface="Wingdings" panose="05000000000000000000" pitchFamily="2" charset="2"/>
              <a:buChar char="§"/>
            </a:pPr>
            <a:r>
              <a:rPr lang="de-CH" sz="1000" dirty="0" smtClean="0">
                <a:solidFill>
                  <a:sysClr val="windowText" lastClr="000000"/>
                </a:solidFill>
                <a:latin typeface="+mn-lt"/>
                <a:ea typeface="MS PGothic" pitchFamily="34" charset="-128"/>
              </a:rPr>
              <a:t>HH mit </a:t>
            </a:r>
            <a:r>
              <a:rPr lang="de-CH" sz="1000" dirty="0" err="1" smtClean="0">
                <a:solidFill>
                  <a:sysClr val="windowText" lastClr="000000"/>
                </a:solidFill>
                <a:latin typeface="+mn-lt"/>
                <a:ea typeface="MS PGothic" pitchFamily="34" charset="-128"/>
              </a:rPr>
              <a:t>Quickline</a:t>
            </a:r>
            <a:r>
              <a:rPr lang="de-CH" sz="1000" dirty="0" smtClean="0">
                <a:solidFill>
                  <a:sysClr val="windowText" lastClr="000000"/>
                </a:solidFill>
                <a:latin typeface="+mn-lt"/>
                <a:ea typeface="MS PGothic" pitchFamily="34" charset="-128"/>
              </a:rPr>
              <a:t>-Set-Top-Box</a:t>
            </a:r>
          </a:p>
          <a:p>
            <a:pPr marL="92075" indent="-92075" defTabSz="913862">
              <a:buFont typeface="Wingdings" panose="05000000000000000000" pitchFamily="2" charset="2"/>
              <a:buChar char="§"/>
            </a:pPr>
            <a:r>
              <a:rPr lang="de-CH" sz="1000" dirty="0" smtClean="0">
                <a:solidFill>
                  <a:sysClr val="windowText" lastClr="000000"/>
                </a:solidFill>
                <a:latin typeface="+mn-lt"/>
                <a:ea typeface="MS PGothic" pitchFamily="34" charset="-128"/>
              </a:rPr>
              <a:t>HH mit TV-Konkurrenzprodukt</a:t>
            </a:r>
            <a:endParaRPr lang="de-CH" sz="1000" dirty="0">
              <a:solidFill>
                <a:sysClr val="windowText" lastClr="000000"/>
              </a:solidFill>
              <a:latin typeface="+mn-lt"/>
              <a:ea typeface="MS PGothic" pitchFamily="34" charset="-128"/>
            </a:endParaRPr>
          </a:p>
        </p:txBody>
      </p:sp>
      <p:sp>
        <p:nvSpPr>
          <p:cNvPr id="56" name="Textplatzhalter 3"/>
          <p:cNvSpPr>
            <a:spLocks noGrp="1"/>
          </p:cNvSpPr>
          <p:nvPr>
            <p:ph type="body" sz="quarter" idx="26"/>
          </p:nvPr>
        </p:nvSpPr>
        <p:spPr>
          <a:xfrm>
            <a:off x="323528" y="1052736"/>
            <a:ext cx="8280920" cy="504825"/>
          </a:xfrm>
        </p:spPr>
        <p:txBody>
          <a:bodyPr/>
          <a:lstStyle/>
          <a:p>
            <a:r>
              <a:rPr lang="de-CH" dirty="0" smtClean="0"/>
              <a:t>Auszüge Kommunikationskonzept</a:t>
            </a:r>
            <a:endParaRPr lang="de-CH" dirty="0"/>
          </a:p>
        </p:txBody>
      </p:sp>
    </p:spTree>
    <p:extLst>
      <p:ext uri="{BB962C8B-B14F-4D97-AF65-F5344CB8AC3E}">
        <p14:creationId xmlns:p14="http://schemas.microsoft.com/office/powerpoint/2010/main" val="2113859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6" name="Textplatzhalter 5"/>
          <p:cNvSpPr>
            <a:spLocks noGrp="1"/>
          </p:cNvSpPr>
          <p:nvPr>
            <p:ph type="body" sz="quarter" idx="28"/>
          </p:nvPr>
        </p:nvSpPr>
        <p:spPr/>
        <p:txBody>
          <a:bodyPr/>
          <a:lstStyle/>
          <a:p>
            <a:r>
              <a:rPr lang="de-CH" dirty="0" smtClean="0"/>
              <a:t>Botschaften</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39</a:t>
            </a:fld>
            <a:endParaRPr lang="de-CH" dirty="0"/>
          </a:p>
        </p:txBody>
      </p:sp>
      <p:sp>
        <p:nvSpPr>
          <p:cNvPr id="8" name="Textplatzhalter 7"/>
          <p:cNvSpPr>
            <a:spLocks noGrp="1"/>
          </p:cNvSpPr>
          <p:nvPr>
            <p:ph type="body" sz="quarter" idx="27"/>
          </p:nvPr>
        </p:nvSpPr>
        <p:spPr/>
        <p:txBody>
          <a:bodyPr/>
          <a:lstStyle/>
          <a:p>
            <a:endParaRPr lang="de-CH"/>
          </a:p>
        </p:txBody>
      </p:sp>
      <p:sp>
        <p:nvSpPr>
          <p:cNvPr id="9" name="Textplatzhalter 4"/>
          <p:cNvSpPr txBox="1">
            <a:spLocks/>
          </p:cNvSpPr>
          <p:nvPr/>
        </p:nvSpPr>
        <p:spPr bwMode="auto">
          <a:xfrm>
            <a:off x="395485" y="2132856"/>
            <a:ext cx="8208963" cy="4134653"/>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r>
              <a:rPr lang="de-CH" sz="1200" kern="0" smtClean="0"/>
              <a:t> </a:t>
            </a:r>
            <a:endParaRPr lang="de-CH" sz="1200" kern="0" dirty="0"/>
          </a:p>
        </p:txBody>
      </p:sp>
      <p:sp>
        <p:nvSpPr>
          <p:cNvPr id="10" name="Rectangle 15"/>
          <p:cNvSpPr>
            <a:spLocks noChangeArrowheads="1"/>
          </p:cNvSpPr>
          <p:nvPr/>
        </p:nvSpPr>
        <p:spPr bwMode="auto">
          <a:xfrm>
            <a:off x="395485" y="2105238"/>
            <a:ext cx="8136955" cy="296863"/>
          </a:xfrm>
          <a:prstGeom prst="rect">
            <a:avLst/>
          </a:prstGeom>
          <a:solidFill>
            <a:srgbClr val="FFC000"/>
          </a:solidFill>
          <a:ln w="3175">
            <a:solidFill>
              <a:srgbClr val="808080"/>
            </a:solidFill>
            <a:miter lim="800000"/>
            <a:headEnd/>
            <a:tailEnd/>
          </a:ln>
        </p:spPr>
        <p:txBody>
          <a:bodyPr lIns="86402" tIns="78238" rIns="17008" bIns="78238" anchor="ctr"/>
          <a:lstStyle/>
          <a:p>
            <a:pPr algn="l" defTabSz="863600">
              <a:spcBef>
                <a:spcPct val="10000"/>
              </a:spcBef>
              <a:tabLst>
                <a:tab pos="171450" algn="l"/>
              </a:tabLst>
            </a:pPr>
            <a:r>
              <a:rPr lang="de-CH" sz="1200" b="1" dirty="0" smtClean="0">
                <a:latin typeface="+mj-lt"/>
                <a:cs typeface="Arial" charset="0"/>
              </a:rPr>
              <a:t>Kernbotschaft </a:t>
            </a:r>
            <a:r>
              <a:rPr lang="de-CH" sz="1200" dirty="0" smtClean="0">
                <a:latin typeface="+mj-lt"/>
                <a:cs typeface="Arial" charset="0"/>
              </a:rPr>
              <a:t>(technisches fit-machen)</a:t>
            </a:r>
            <a:endParaRPr lang="de-CH" sz="1200" dirty="0">
              <a:latin typeface="+mj-lt"/>
              <a:cs typeface="Arial" charset="0"/>
            </a:endParaRPr>
          </a:p>
        </p:txBody>
      </p:sp>
      <p:sp>
        <p:nvSpPr>
          <p:cNvPr id="11" name="Rectangle 15"/>
          <p:cNvSpPr>
            <a:spLocks noChangeArrowheads="1"/>
          </p:cNvSpPr>
          <p:nvPr/>
        </p:nvSpPr>
        <p:spPr bwMode="auto">
          <a:xfrm>
            <a:off x="395485" y="3915300"/>
            <a:ext cx="8136955" cy="311150"/>
          </a:xfrm>
          <a:prstGeom prst="rect">
            <a:avLst/>
          </a:prstGeom>
          <a:solidFill>
            <a:srgbClr val="FFC000"/>
          </a:solidFill>
          <a:ln w="3175">
            <a:solidFill>
              <a:srgbClr val="808080"/>
            </a:solidFill>
            <a:miter lim="800000"/>
            <a:headEnd/>
            <a:tailEnd/>
          </a:ln>
        </p:spPr>
        <p:txBody>
          <a:bodyPr lIns="86402" tIns="78238" rIns="17008" bIns="78238" anchor="ctr"/>
          <a:lstStyle/>
          <a:p>
            <a:pPr algn="l" defTabSz="863600">
              <a:spcBef>
                <a:spcPct val="10000"/>
              </a:spcBef>
              <a:tabLst>
                <a:tab pos="171450" algn="l"/>
              </a:tabLst>
            </a:pPr>
            <a:r>
              <a:rPr lang="de-CH" sz="1200" b="1" dirty="0" smtClean="0">
                <a:latin typeface="+mj-lt"/>
              </a:rPr>
              <a:t>Nebenbotschaft </a:t>
            </a:r>
            <a:r>
              <a:rPr lang="de-CH" sz="1200" dirty="0" smtClean="0">
                <a:latin typeface="+mj-lt"/>
              </a:rPr>
              <a:t>(Mehrwert/Vorteile kommunizieren)</a:t>
            </a:r>
            <a:endParaRPr lang="de-CH" sz="1200" dirty="0">
              <a:latin typeface="+mj-lt"/>
            </a:endParaRPr>
          </a:p>
        </p:txBody>
      </p:sp>
      <p:sp>
        <p:nvSpPr>
          <p:cNvPr id="12" name="Rectangle 15"/>
          <p:cNvSpPr>
            <a:spLocks noChangeArrowheads="1"/>
          </p:cNvSpPr>
          <p:nvPr/>
        </p:nvSpPr>
        <p:spPr bwMode="auto">
          <a:xfrm>
            <a:off x="395485" y="2392578"/>
            <a:ext cx="8136955" cy="1478086"/>
          </a:xfrm>
          <a:prstGeom prst="rect">
            <a:avLst/>
          </a:prstGeom>
          <a:solidFill>
            <a:srgbClr val="D9D9D9"/>
          </a:solidFill>
          <a:ln w="3175">
            <a:solidFill>
              <a:srgbClr val="808080"/>
            </a:solidFill>
            <a:miter lim="800000"/>
            <a:headEnd/>
            <a:tailEnd/>
          </a:ln>
        </p:spPr>
        <p:txBody>
          <a:bodyPr lIns="51025" tIns="44221" rIns="0" bIns="44221"/>
          <a:lstStyle/>
          <a:p>
            <a:pPr marL="171450" lvl="0" indent="-171450" eaLnBrk="0" fontAlgn="auto" hangingPunct="0">
              <a:spcBef>
                <a:spcPts val="300"/>
              </a:spcBef>
              <a:spcAft>
                <a:spcPts val="0"/>
              </a:spcAft>
              <a:buFont typeface="Wingdings" pitchFamily="2" charset="2"/>
              <a:buChar char="§"/>
              <a:defRPr/>
            </a:pPr>
            <a:r>
              <a:rPr lang="de-CH" sz="1000" dirty="0" smtClean="0">
                <a:latin typeface="+mn-lt"/>
              </a:rPr>
              <a:t>High </a:t>
            </a:r>
            <a:r>
              <a:rPr lang="de-CH" sz="1000" dirty="0">
                <a:latin typeface="+mn-lt"/>
              </a:rPr>
              <a:t>Definition (HD) erobert die </a:t>
            </a:r>
            <a:r>
              <a:rPr lang="de-CH" sz="1000" dirty="0" smtClean="0">
                <a:latin typeface="+mn-lt"/>
              </a:rPr>
              <a:t>Fernsehwelt – profitieren Sie durch die grossflächige Umstellung vom 6. Mai 2014 von einem noch umfang-reicheren digitalen Senderangebot in HD und bereiten Sie sich auf innovative Multimedialösungen und erhöhte Internet-Bandbreite vor.</a:t>
            </a:r>
          </a:p>
          <a:p>
            <a:pPr marL="171450" lvl="0" indent="-171450" eaLnBrk="0" fontAlgn="auto" hangingPunct="0">
              <a:spcBef>
                <a:spcPts val="300"/>
              </a:spcBef>
              <a:spcAft>
                <a:spcPts val="0"/>
              </a:spcAft>
              <a:buFont typeface="Wingdings" pitchFamily="2" charset="2"/>
              <a:buChar char="§"/>
              <a:defRPr/>
            </a:pPr>
            <a:endParaRPr lang="de-CH" sz="1000" kern="0" dirty="0">
              <a:solidFill>
                <a:srgbClr val="FF0000"/>
              </a:solidFill>
              <a:latin typeface="+mn-lt"/>
            </a:endParaRPr>
          </a:p>
          <a:p>
            <a:pPr marL="171450" lvl="0" indent="-171450" eaLnBrk="0" fontAlgn="auto" hangingPunct="0">
              <a:spcBef>
                <a:spcPts val="300"/>
              </a:spcBef>
              <a:spcAft>
                <a:spcPts val="0"/>
              </a:spcAft>
              <a:buFont typeface="Wingdings" pitchFamily="2" charset="2"/>
              <a:buChar char="§"/>
              <a:defRPr/>
            </a:pPr>
            <a:endParaRPr lang="de-CH" sz="1000" kern="0" dirty="0" smtClean="0">
              <a:solidFill>
                <a:srgbClr val="FF0000"/>
              </a:solidFill>
              <a:latin typeface="+mn-lt"/>
            </a:endParaRPr>
          </a:p>
          <a:p>
            <a:pPr marL="171450" lvl="0" indent="-171450" eaLnBrk="0" fontAlgn="auto" hangingPunct="0">
              <a:spcBef>
                <a:spcPts val="300"/>
              </a:spcBef>
              <a:spcAft>
                <a:spcPts val="0"/>
              </a:spcAft>
              <a:buFont typeface="Wingdings" pitchFamily="2" charset="2"/>
              <a:buChar char="§"/>
              <a:defRPr/>
            </a:pPr>
            <a:endParaRPr lang="de-CH" sz="1000" kern="0" dirty="0">
              <a:solidFill>
                <a:srgbClr val="FF0000"/>
              </a:solidFill>
              <a:latin typeface="+mn-lt"/>
            </a:endParaRPr>
          </a:p>
          <a:p>
            <a:pPr marL="171450" lvl="0" indent="-171450" eaLnBrk="0" fontAlgn="auto" hangingPunct="0">
              <a:spcBef>
                <a:spcPts val="300"/>
              </a:spcBef>
              <a:spcAft>
                <a:spcPts val="0"/>
              </a:spcAft>
              <a:buFont typeface="Wingdings" pitchFamily="2" charset="2"/>
              <a:buChar char="§"/>
              <a:defRPr/>
            </a:pPr>
            <a:endParaRPr lang="de-CH" sz="1000" kern="0" dirty="0" smtClean="0">
              <a:solidFill>
                <a:srgbClr val="FF0000"/>
              </a:solidFill>
              <a:latin typeface="+mn-lt"/>
            </a:endParaRPr>
          </a:p>
          <a:p>
            <a:pPr lvl="0" eaLnBrk="0" fontAlgn="auto" hangingPunct="0">
              <a:spcBef>
                <a:spcPts val="300"/>
              </a:spcBef>
              <a:spcAft>
                <a:spcPts val="0"/>
              </a:spcAft>
              <a:defRPr/>
            </a:pPr>
            <a:endParaRPr lang="de-CH" sz="1000" kern="0" dirty="0">
              <a:solidFill>
                <a:srgbClr val="FF0000"/>
              </a:solidFill>
              <a:latin typeface="+mn-lt"/>
            </a:endParaRPr>
          </a:p>
          <a:p>
            <a:pPr marL="171450" lvl="0" indent="-171450" eaLnBrk="0" fontAlgn="auto" hangingPunct="0">
              <a:spcBef>
                <a:spcPts val="0"/>
              </a:spcBef>
              <a:spcAft>
                <a:spcPts val="0"/>
              </a:spcAft>
              <a:buFont typeface="Wingdings" pitchFamily="2" charset="2"/>
              <a:buChar char="§"/>
              <a:defRPr/>
            </a:pPr>
            <a:r>
              <a:rPr lang="de-CH" sz="1000" kern="0" dirty="0">
                <a:latin typeface="+mn-lt"/>
              </a:rPr>
              <a:t>M</a:t>
            </a:r>
            <a:r>
              <a:rPr lang="de-CH" sz="1000" kern="0" dirty="0" smtClean="0">
                <a:latin typeface="+mn-lt"/>
              </a:rPr>
              <a:t>achen Sie auch Ihre nicht-MPG4-tauglichen Zweit-/Drittfernseher fit!</a:t>
            </a:r>
            <a:endParaRPr lang="de-DE" sz="1000" kern="0" dirty="0" smtClean="0">
              <a:latin typeface="+mn-lt"/>
            </a:endParaRPr>
          </a:p>
        </p:txBody>
      </p:sp>
      <p:sp>
        <p:nvSpPr>
          <p:cNvPr id="13" name="Rectangle 15"/>
          <p:cNvSpPr>
            <a:spLocks noChangeArrowheads="1"/>
          </p:cNvSpPr>
          <p:nvPr/>
        </p:nvSpPr>
        <p:spPr bwMode="auto">
          <a:xfrm>
            <a:off x="395485" y="4225210"/>
            <a:ext cx="8136955" cy="1490290"/>
          </a:xfrm>
          <a:prstGeom prst="rect">
            <a:avLst/>
          </a:prstGeom>
          <a:solidFill>
            <a:srgbClr val="D9D9D9"/>
          </a:solidFill>
          <a:ln w="3175">
            <a:solidFill>
              <a:srgbClr val="808080"/>
            </a:solidFill>
            <a:miter lim="800000"/>
            <a:headEnd/>
            <a:tailEnd/>
          </a:ln>
        </p:spPr>
        <p:txBody>
          <a:bodyPr lIns="51025" tIns="44221" rIns="0" bIns="44221"/>
          <a:lstStyle/>
          <a:p>
            <a:pPr marL="171450" lvl="0" indent="-171450">
              <a:buFont typeface="Wingdings" panose="05000000000000000000" pitchFamily="2" charset="2"/>
              <a:buChar char="§"/>
            </a:pPr>
            <a:r>
              <a:rPr lang="de-CH" sz="1000" dirty="0">
                <a:latin typeface="Arial" panose="020B0604020202020204" pitchFamily="34" charset="0"/>
                <a:ea typeface="Times New Roman" panose="02020603050405020304" pitchFamily="18" charset="0"/>
                <a:cs typeface="Times New Roman" panose="02020603050405020304" pitchFamily="18" charset="0"/>
              </a:rPr>
              <a:t>Mehr Sender in HD-Qualität: Nach der Umstellung werden massiv mehr Sender in HD-Qualität verfügbar sein</a:t>
            </a:r>
            <a:r>
              <a:rPr lang="de-CH" sz="1000" dirty="0" smtClean="0">
                <a:latin typeface="Arial" panose="020B0604020202020204" pitchFamily="34" charset="0"/>
                <a:ea typeface="Times New Roman" panose="02020603050405020304" pitchFamily="18" charset="0"/>
                <a:cs typeface="Times New Roman" panose="02020603050405020304" pitchFamily="18" charset="0"/>
              </a:rPr>
              <a:t>.</a:t>
            </a:r>
          </a:p>
          <a:p>
            <a:pPr marL="171450" lvl="0" indent="-171450">
              <a:buFont typeface="Wingdings" panose="05000000000000000000" pitchFamily="2" charset="2"/>
              <a:buChar char="§"/>
            </a:pPr>
            <a:r>
              <a:rPr lang="de-CH" sz="1000" dirty="0">
                <a:latin typeface="Arial" panose="020B0604020202020204" pitchFamily="34" charset="0"/>
                <a:ea typeface="Times New Roman" panose="02020603050405020304" pitchFamily="18" charset="0"/>
                <a:cs typeface="Times New Roman" panose="02020603050405020304" pitchFamily="18" charset="0"/>
              </a:rPr>
              <a:t>Nutzenorientierte Senderliste: beliebte Sender sind vorne platziert; Thematische Gliederung der Sender</a:t>
            </a:r>
          </a:p>
          <a:p>
            <a:pPr marL="171450" lvl="0" indent="-171450">
              <a:buFont typeface="Wingdings" panose="05000000000000000000" pitchFamily="2" charset="2"/>
              <a:buChar char="§"/>
            </a:pPr>
            <a:r>
              <a:rPr lang="de-CH" sz="1000" dirty="0">
                <a:latin typeface="Arial" panose="020B0604020202020204" pitchFamily="34" charset="0"/>
                <a:ea typeface="Times New Roman" panose="02020603050405020304" pitchFamily="18" charset="0"/>
                <a:cs typeface="Times New Roman" panose="02020603050405020304" pitchFamily="18" charset="0"/>
              </a:rPr>
              <a:t>Wegfall </a:t>
            </a:r>
            <a:r>
              <a:rPr lang="de-CH" sz="1000" dirty="0" err="1">
                <a:latin typeface="Arial" panose="020B0604020202020204" pitchFamily="34" charset="0"/>
                <a:ea typeface="Times New Roman" panose="02020603050405020304" pitchFamily="18" charset="0"/>
                <a:cs typeface="Times New Roman" panose="02020603050405020304" pitchFamily="18" charset="0"/>
              </a:rPr>
              <a:t>Doppelspurigkeiten</a:t>
            </a:r>
            <a:r>
              <a:rPr lang="de-CH" sz="1000" dirty="0">
                <a:latin typeface="Arial" panose="020B0604020202020204" pitchFamily="34" charset="0"/>
                <a:ea typeface="Times New Roman" panose="02020603050405020304" pitchFamily="18" charset="0"/>
                <a:cs typeface="Times New Roman" panose="02020603050405020304" pitchFamily="18" charset="0"/>
              </a:rPr>
              <a:t>: Der gleiche Inhalt ist dank Wegfall </a:t>
            </a:r>
            <a:r>
              <a:rPr lang="de-CH" sz="1000" dirty="0" smtClean="0">
                <a:latin typeface="Arial" panose="020B0604020202020204" pitchFamily="34" charset="0"/>
                <a:ea typeface="Times New Roman" panose="02020603050405020304" pitchFamily="18" charset="0"/>
                <a:cs typeface="Times New Roman" panose="02020603050405020304" pitchFamily="18" charset="0"/>
              </a:rPr>
              <a:t>SD/HD-</a:t>
            </a:r>
            <a:r>
              <a:rPr lang="de-CH" sz="1000" dirty="0" err="1" smtClean="0">
                <a:latin typeface="Arial" panose="020B0604020202020204" pitchFamily="34" charset="0"/>
                <a:ea typeface="Times New Roman" panose="02020603050405020304" pitchFamily="18" charset="0"/>
                <a:cs typeface="Times New Roman" panose="02020603050405020304" pitchFamily="18" charset="0"/>
              </a:rPr>
              <a:t>Simulcast</a:t>
            </a:r>
            <a:r>
              <a:rPr lang="de-CH" sz="1000" dirty="0" smtClean="0">
                <a:latin typeface="Arial" panose="020B0604020202020204" pitchFamily="34" charset="0"/>
                <a:ea typeface="Times New Roman" panose="02020603050405020304" pitchFamily="18" charset="0"/>
                <a:cs typeface="Times New Roman" panose="02020603050405020304" pitchFamily="18" charset="0"/>
              </a:rPr>
              <a:t> </a:t>
            </a:r>
            <a:r>
              <a:rPr lang="de-CH" sz="1000" dirty="0">
                <a:latin typeface="Arial" panose="020B0604020202020204" pitchFamily="34" charset="0"/>
                <a:ea typeface="Times New Roman" panose="02020603050405020304" pitchFamily="18" charset="0"/>
                <a:cs typeface="Times New Roman" panose="02020603050405020304" pitchFamily="18" charset="0"/>
              </a:rPr>
              <a:t>nur noch einmal </a:t>
            </a:r>
            <a:r>
              <a:rPr lang="de-CH" sz="1000" dirty="0" smtClean="0">
                <a:latin typeface="Arial" panose="020B0604020202020204" pitchFamily="34" charset="0"/>
                <a:ea typeface="Times New Roman" panose="02020603050405020304" pitchFamily="18" charset="0"/>
                <a:cs typeface="Times New Roman" panose="02020603050405020304" pitchFamily="18" charset="0"/>
              </a:rPr>
              <a:t>verfügbar. </a:t>
            </a:r>
            <a:r>
              <a:rPr lang="de-CH" sz="1000" dirty="0">
                <a:latin typeface="Arial" panose="020B0604020202020204" pitchFamily="34" charset="0"/>
                <a:ea typeface="Times New Roman" panose="02020603050405020304" pitchFamily="18" charset="0"/>
                <a:cs typeface="Times New Roman" panose="02020603050405020304" pitchFamily="18" charset="0"/>
              </a:rPr>
              <a:t>Dies erleichtert das </a:t>
            </a:r>
            <a:r>
              <a:rPr lang="de-CH" sz="1000" dirty="0" err="1">
                <a:latin typeface="Arial" panose="020B0604020202020204" pitchFamily="34" charset="0"/>
                <a:ea typeface="Times New Roman" panose="02020603050405020304" pitchFamily="18" charset="0"/>
                <a:cs typeface="Times New Roman" panose="02020603050405020304" pitchFamily="18" charset="0"/>
              </a:rPr>
              <a:t>Zapping</a:t>
            </a:r>
            <a:r>
              <a:rPr lang="de-CH" sz="1000" dirty="0" smtClean="0">
                <a:latin typeface="Arial" panose="020B0604020202020204" pitchFamily="34" charset="0"/>
                <a:ea typeface="Times New Roman" panose="02020603050405020304" pitchFamily="18" charset="0"/>
                <a:cs typeface="Times New Roman" panose="02020603050405020304" pitchFamily="18" charset="0"/>
              </a:rPr>
              <a:t>.</a:t>
            </a:r>
          </a:p>
          <a:p>
            <a:pPr marL="171450" indent="-171450">
              <a:buFont typeface="Wingdings" panose="05000000000000000000" pitchFamily="2" charset="2"/>
              <a:buChar char="§"/>
            </a:pPr>
            <a:r>
              <a:rPr lang="de-CH" sz="1000" dirty="0"/>
              <a:t>Qualitative Sendervielfalt: Insgesamt und durch Wegfall der </a:t>
            </a:r>
            <a:r>
              <a:rPr lang="de-CH" sz="1000" dirty="0" smtClean="0"/>
              <a:t>SD/HD-</a:t>
            </a:r>
            <a:r>
              <a:rPr lang="de-CH" sz="1000" dirty="0" err="1" smtClean="0"/>
              <a:t>Simulcast</a:t>
            </a:r>
            <a:r>
              <a:rPr lang="de-CH" sz="1000" dirty="0" smtClean="0"/>
              <a:t>-Versionen </a:t>
            </a:r>
            <a:r>
              <a:rPr lang="de-CH" sz="1000" dirty="0"/>
              <a:t>vergrössert sich die Anzahl Sender zwar nicht, doch inhaltlich und qualitativ erlebt der Kunde einen Mehrwert durch zusätzliche, neue  </a:t>
            </a:r>
            <a:r>
              <a:rPr lang="de-CH" sz="1000" dirty="0" smtClean="0"/>
              <a:t>Programme</a:t>
            </a:r>
            <a:endParaRPr lang="de-CH" sz="1000" dirty="0">
              <a:latin typeface="Arial" panose="020B0604020202020204" pitchFamily="34" charset="0"/>
              <a:ea typeface="Times New Roman" panose="02020603050405020304" pitchFamily="18" charset="0"/>
              <a:cs typeface="Times New Roman" panose="02020603050405020304" pitchFamily="18" charset="0"/>
            </a:endParaRPr>
          </a:p>
          <a:p>
            <a:pPr marL="171450" lvl="0" indent="-171450">
              <a:buFont typeface="Wingdings" panose="05000000000000000000" pitchFamily="2" charset="2"/>
              <a:buChar char="§"/>
            </a:pPr>
            <a:r>
              <a:rPr lang="de-CH" sz="1000" dirty="0">
                <a:latin typeface="Arial" panose="020B0604020202020204" pitchFamily="34" charset="0"/>
                <a:ea typeface="Times New Roman" panose="02020603050405020304" pitchFamily="18" charset="0"/>
                <a:cs typeface="Times New Roman" panose="02020603050405020304" pitchFamily="18" charset="0"/>
              </a:rPr>
              <a:t>Verschiebung Pay-TV nach hinten: Durch eine allgemeine Verschiebung der Pay-TV-Sender in hintere Bereiche entstehen in den vorderen Regionen keine Programmlücken </a:t>
            </a:r>
            <a:r>
              <a:rPr lang="de-CH" sz="1000" dirty="0" smtClean="0">
                <a:latin typeface="Arial" panose="020B0604020202020204" pitchFamily="34" charset="0"/>
                <a:ea typeface="Times New Roman" panose="02020603050405020304" pitchFamily="18" charset="0"/>
                <a:cs typeface="Times New Roman" panose="02020603050405020304" pitchFamily="18" charset="0"/>
              </a:rPr>
              <a:t>mehr.</a:t>
            </a:r>
          </a:p>
          <a:p>
            <a:pPr marL="171450" indent="-171450">
              <a:buFont typeface="Wingdings" panose="05000000000000000000" pitchFamily="2" charset="2"/>
              <a:buChar char="§"/>
            </a:pPr>
            <a:r>
              <a:rPr lang="de-CH" sz="1000" dirty="0"/>
              <a:t>Attraktiveres Pay-TV-Angebot: Kundennähere Pakete, wenn immer möglich in HD-Qualität, neue </a:t>
            </a:r>
            <a:r>
              <a:rPr lang="de-CH" sz="1000" dirty="0" smtClean="0"/>
              <a:t>Sender</a:t>
            </a:r>
          </a:p>
          <a:p>
            <a:pPr marL="171450" lvl="0" indent="-171450">
              <a:buFont typeface="Wingdings" panose="05000000000000000000" pitchFamily="2" charset="2"/>
              <a:buChar char="§"/>
            </a:pPr>
            <a:r>
              <a:rPr lang="de-CH" sz="1000" dirty="0"/>
              <a:t>Regionalsender überall: Durch die Verbreitung sämtlicher konzessionierter Regionalsender wird das Programm noch schweizerischer</a:t>
            </a:r>
            <a:r>
              <a:rPr lang="de-CH" sz="1000" dirty="0" smtClean="0"/>
              <a:t>.</a:t>
            </a:r>
            <a:endParaRPr lang="de-CH" sz="1000" kern="0" dirty="0">
              <a:solidFill>
                <a:srgbClr val="FF0000"/>
              </a:solidFill>
              <a:latin typeface="+mj-lt"/>
              <a:cs typeface="Arial" pitchFamily="34" charset="0"/>
            </a:endParaRPr>
          </a:p>
        </p:txBody>
      </p:sp>
      <p:sp>
        <p:nvSpPr>
          <p:cNvPr id="14" name="Rechteck 13"/>
          <p:cNvSpPr/>
          <p:nvPr/>
        </p:nvSpPr>
        <p:spPr>
          <a:xfrm>
            <a:off x="323528" y="5831739"/>
            <a:ext cx="7920880" cy="246221"/>
          </a:xfrm>
          <a:prstGeom prst="rect">
            <a:avLst/>
          </a:prstGeom>
        </p:spPr>
        <p:txBody>
          <a:bodyPr wrap="square">
            <a:spAutoFit/>
          </a:bodyPr>
          <a:lstStyle/>
          <a:p>
            <a:pPr lvl="0" eaLnBrk="0" fontAlgn="auto" hangingPunct="0">
              <a:spcBef>
                <a:spcPts val="300"/>
              </a:spcBef>
              <a:spcAft>
                <a:spcPts val="0"/>
              </a:spcAft>
              <a:buClr>
                <a:srgbClr val="FFC000"/>
              </a:buClr>
              <a:defRPr/>
            </a:pPr>
            <a:r>
              <a:rPr lang="de-CH" sz="1000" b="1" dirty="0" smtClean="0"/>
              <a:t>Grossflächige </a:t>
            </a:r>
            <a:r>
              <a:rPr lang="de-CH" sz="1000" b="1" dirty="0"/>
              <a:t>Umstellung auf das </a:t>
            </a:r>
            <a:r>
              <a:rPr lang="de-CH" sz="1000" b="1" dirty="0" smtClean="0"/>
              <a:t>HDTV-Übertragungsformat MPEG-4 (Branchen-Standard: kein </a:t>
            </a:r>
            <a:r>
              <a:rPr lang="de-CH" sz="1000" b="1" dirty="0"/>
              <a:t>"</a:t>
            </a:r>
            <a:r>
              <a:rPr lang="de-CH" sz="1000" b="1" dirty="0" err="1"/>
              <a:t>Quickline</a:t>
            </a:r>
            <a:r>
              <a:rPr lang="de-CH" sz="1000" b="1" dirty="0"/>
              <a:t>-Problem").</a:t>
            </a:r>
            <a:endParaRPr lang="de-CH" sz="1000" b="1" dirty="0">
              <a:latin typeface="Arial" panose="020B0604020202020204" pitchFamily="34" charset="0"/>
              <a:cs typeface="Times New Roman" panose="02020603050405020304" pitchFamily="18" charset="0"/>
            </a:endParaRPr>
          </a:p>
        </p:txBody>
      </p:sp>
      <p:sp>
        <p:nvSpPr>
          <p:cNvPr id="15" name="Rectangle 15"/>
          <p:cNvSpPr>
            <a:spLocks noChangeArrowheads="1"/>
          </p:cNvSpPr>
          <p:nvPr/>
        </p:nvSpPr>
        <p:spPr bwMode="auto">
          <a:xfrm>
            <a:off x="611559" y="2766645"/>
            <a:ext cx="3888000" cy="902641"/>
          </a:xfrm>
          <a:prstGeom prst="rect">
            <a:avLst/>
          </a:prstGeom>
          <a:solidFill>
            <a:srgbClr val="FFEEB9"/>
          </a:solidFill>
          <a:ln w="3175">
            <a:solidFill>
              <a:srgbClr val="808080"/>
            </a:solidFill>
            <a:miter lim="800000"/>
            <a:headEnd/>
            <a:tailEnd/>
          </a:ln>
        </p:spPr>
        <p:txBody>
          <a:bodyPr lIns="51025" tIns="44221" rIns="0" bIns="44221"/>
          <a:lstStyle/>
          <a:p>
            <a:pPr lvl="0" eaLnBrk="0" fontAlgn="auto" hangingPunct="0">
              <a:spcBef>
                <a:spcPts val="300"/>
              </a:spcBef>
              <a:spcAft>
                <a:spcPts val="0"/>
              </a:spcAft>
              <a:defRPr/>
            </a:pPr>
            <a:r>
              <a:rPr lang="de-CH" sz="1000" b="1" dirty="0" smtClean="0">
                <a:latin typeface="+mn-lt"/>
              </a:rPr>
              <a:t>1. Welle: heranführen</a:t>
            </a:r>
          </a:p>
          <a:p>
            <a:pPr marL="88900" lvl="0" indent="-88900" eaLnBrk="0" fontAlgn="auto" hangingPunct="0">
              <a:spcBef>
                <a:spcPts val="300"/>
              </a:spcBef>
              <a:spcAft>
                <a:spcPts val="0"/>
              </a:spcAft>
              <a:buFont typeface="Wingdings" pitchFamily="2" charset="2"/>
              <a:buChar char="§"/>
              <a:defRPr/>
            </a:pPr>
            <a:r>
              <a:rPr lang="de-CH" sz="1000" dirty="0" smtClean="0">
                <a:latin typeface="+mn-lt"/>
              </a:rPr>
              <a:t>Go </a:t>
            </a:r>
            <a:r>
              <a:rPr lang="de-CH" sz="1000" dirty="0" err="1" smtClean="0">
                <a:latin typeface="+mn-lt"/>
              </a:rPr>
              <a:t>for</a:t>
            </a:r>
            <a:r>
              <a:rPr lang="de-CH" sz="1000" dirty="0" smtClean="0">
                <a:latin typeface="+mn-lt"/>
              </a:rPr>
              <a:t> HD – prüfen Sie bereits heute unter www.go4hd.ch ob Ihre Fernsehgeräte für die HD-Formatumstellung vom 6. Mai 2014 bereit sind und inwiefern Sie die Umstellung auf den </a:t>
            </a:r>
            <a:r>
              <a:rPr lang="de-CH" sz="1000" dirty="0" err="1" smtClean="0">
                <a:latin typeface="+mn-lt"/>
              </a:rPr>
              <a:t>schweizweit</a:t>
            </a:r>
            <a:r>
              <a:rPr lang="de-CH" sz="1000" dirty="0" smtClean="0">
                <a:latin typeface="+mn-lt"/>
              </a:rPr>
              <a:t> einheitlichen TV-Branchenstandard persönlich betrifft.</a:t>
            </a:r>
            <a:endParaRPr lang="de-DE" sz="1000" kern="0" dirty="0" smtClean="0">
              <a:solidFill>
                <a:srgbClr val="FF0000"/>
              </a:solidFill>
              <a:latin typeface="+mn-lt"/>
            </a:endParaRPr>
          </a:p>
        </p:txBody>
      </p:sp>
      <p:sp>
        <p:nvSpPr>
          <p:cNvPr id="16" name="Rectangle 15"/>
          <p:cNvSpPr>
            <a:spLocks noChangeArrowheads="1"/>
          </p:cNvSpPr>
          <p:nvPr/>
        </p:nvSpPr>
        <p:spPr bwMode="auto">
          <a:xfrm>
            <a:off x="4571999" y="2768535"/>
            <a:ext cx="3888000" cy="902641"/>
          </a:xfrm>
          <a:prstGeom prst="rect">
            <a:avLst/>
          </a:prstGeom>
          <a:solidFill>
            <a:srgbClr val="FFEEB9"/>
          </a:solidFill>
          <a:ln w="3175">
            <a:solidFill>
              <a:srgbClr val="808080"/>
            </a:solidFill>
            <a:miter lim="800000"/>
            <a:headEnd/>
            <a:tailEnd/>
          </a:ln>
        </p:spPr>
        <p:txBody>
          <a:bodyPr lIns="51025" tIns="44221" rIns="0" bIns="44221"/>
          <a:lstStyle/>
          <a:p>
            <a:pPr lvl="0" eaLnBrk="0" fontAlgn="auto" hangingPunct="0">
              <a:spcBef>
                <a:spcPts val="300"/>
              </a:spcBef>
              <a:spcAft>
                <a:spcPts val="0"/>
              </a:spcAft>
              <a:defRPr/>
            </a:pPr>
            <a:r>
              <a:rPr lang="de-CH" sz="1000" b="1" dirty="0">
                <a:latin typeface="+mn-lt"/>
              </a:rPr>
              <a:t>2</a:t>
            </a:r>
            <a:r>
              <a:rPr lang="de-CH" sz="1000" b="1" dirty="0" smtClean="0">
                <a:latin typeface="+mn-lt"/>
              </a:rPr>
              <a:t>. Welle: erinnern / festigen</a:t>
            </a:r>
          </a:p>
          <a:p>
            <a:pPr marL="88900" lvl="0" indent="-88900" eaLnBrk="0" fontAlgn="auto" hangingPunct="0">
              <a:spcBef>
                <a:spcPts val="300"/>
              </a:spcBef>
              <a:spcAft>
                <a:spcPts val="0"/>
              </a:spcAft>
              <a:buFont typeface="Wingdings" pitchFamily="2" charset="2"/>
              <a:buChar char="§"/>
              <a:defRPr/>
            </a:pPr>
            <a:r>
              <a:rPr lang="de-CH" sz="1000" dirty="0">
                <a:latin typeface="+mn-lt"/>
              </a:rPr>
              <a:t>S</a:t>
            </a:r>
            <a:r>
              <a:rPr lang="de-CH" sz="1000" dirty="0" smtClean="0">
                <a:latin typeface="+mn-lt"/>
              </a:rPr>
              <a:t>ind Sie vorbereitet? Nicht verpassen – am 6. Mai 2014 erobert die HD-Fernsehwelt Ihr zuhause! Erfahren Sie unter www.go4hd.ch, was es Ihrerseits für eine reibungslose Umstellung auf den </a:t>
            </a:r>
            <a:r>
              <a:rPr lang="de-CH" sz="1000" dirty="0" err="1">
                <a:latin typeface="+mn-lt"/>
              </a:rPr>
              <a:t>s</a:t>
            </a:r>
            <a:r>
              <a:rPr lang="de-CH" sz="1000" dirty="0" err="1" smtClean="0">
                <a:latin typeface="+mn-lt"/>
              </a:rPr>
              <a:t>chweizweit</a:t>
            </a:r>
            <a:r>
              <a:rPr lang="de-CH" sz="1000" dirty="0" smtClean="0">
                <a:latin typeface="+mn-lt"/>
              </a:rPr>
              <a:t> einheitlichen TV-Branchenstandard erfordert.</a:t>
            </a:r>
            <a:endParaRPr lang="de-DE" sz="1000" kern="0" dirty="0" smtClean="0">
              <a:solidFill>
                <a:srgbClr val="FF0000"/>
              </a:solidFill>
              <a:latin typeface="+mn-lt"/>
            </a:endParaRPr>
          </a:p>
        </p:txBody>
      </p:sp>
      <p:sp>
        <p:nvSpPr>
          <p:cNvPr id="17" name="Rechteck 16"/>
          <p:cNvSpPr/>
          <p:nvPr/>
        </p:nvSpPr>
        <p:spPr>
          <a:xfrm>
            <a:off x="323528" y="6021288"/>
            <a:ext cx="6768753" cy="246221"/>
          </a:xfrm>
          <a:prstGeom prst="rect">
            <a:avLst/>
          </a:prstGeom>
        </p:spPr>
        <p:txBody>
          <a:bodyPr wrap="square">
            <a:spAutoFit/>
          </a:bodyPr>
          <a:lstStyle/>
          <a:p>
            <a:r>
              <a:rPr lang="de-CH" sz="1000" b="1" dirty="0" smtClean="0"/>
              <a:t>Mit der Senderumstellung wird ein manueller </a:t>
            </a:r>
            <a:r>
              <a:rPr lang="de-CH" sz="1000" b="1" dirty="0"/>
              <a:t>Suchlauf </a:t>
            </a:r>
            <a:r>
              <a:rPr lang="de-CH" sz="1000" b="1" dirty="0" smtClean="0"/>
              <a:t>bei </a:t>
            </a:r>
            <a:r>
              <a:rPr lang="de-CH" sz="1000" b="1" dirty="0"/>
              <a:t>den meisten Kunden zwingend </a:t>
            </a:r>
            <a:r>
              <a:rPr lang="de-CH" sz="1000" b="1" dirty="0" smtClean="0"/>
              <a:t>erforderlich sein!</a:t>
            </a:r>
            <a:endParaRPr lang="de-CH" sz="1000" b="1" dirty="0"/>
          </a:p>
        </p:txBody>
      </p:sp>
      <p:sp>
        <p:nvSpPr>
          <p:cNvPr id="19" name="Textplatzhalter 3"/>
          <p:cNvSpPr>
            <a:spLocks noGrp="1"/>
          </p:cNvSpPr>
          <p:nvPr>
            <p:ph type="body" sz="quarter" idx="26"/>
          </p:nvPr>
        </p:nvSpPr>
        <p:spPr>
          <a:xfrm>
            <a:off x="323528" y="1052736"/>
            <a:ext cx="8280920" cy="504825"/>
          </a:xfrm>
        </p:spPr>
        <p:txBody>
          <a:bodyPr/>
          <a:lstStyle/>
          <a:p>
            <a:r>
              <a:rPr lang="de-CH" dirty="0" smtClean="0"/>
              <a:t>Auszüge Kommunikationskonzept</a:t>
            </a:r>
            <a:endParaRPr lang="de-CH" dirty="0"/>
          </a:p>
        </p:txBody>
      </p:sp>
    </p:spTree>
    <p:extLst>
      <p:ext uri="{BB962C8B-B14F-4D97-AF65-F5344CB8AC3E}">
        <p14:creationId xmlns:p14="http://schemas.microsoft.com/office/powerpoint/2010/main" val="310093091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1"/>
          <p:cNvSpPr>
            <a:spLocks noGrp="1"/>
          </p:cNvSpPr>
          <p:nvPr>
            <p:ph type="body" sz="quarter" idx="25"/>
          </p:nvPr>
        </p:nvSpPr>
        <p:spPr/>
        <p:txBody>
          <a:bodyPr/>
          <a:lstStyle/>
          <a:p>
            <a:r>
              <a:rPr lang="de-CH" dirty="0" smtClean="0"/>
              <a:t>Grosse Senderumstellung</a:t>
            </a:r>
            <a:endParaRPr lang="de-CH" dirty="0"/>
          </a:p>
        </p:txBody>
      </p:sp>
      <p:sp>
        <p:nvSpPr>
          <p:cNvPr id="11" name="Textplatzhalter 2"/>
          <p:cNvSpPr>
            <a:spLocks noGrp="1"/>
          </p:cNvSpPr>
          <p:nvPr>
            <p:ph type="body" sz="quarter" idx="15"/>
          </p:nvPr>
        </p:nvSpPr>
        <p:spPr/>
        <p:txBody>
          <a:bodyPr/>
          <a:lstStyle/>
          <a:p>
            <a:r>
              <a:rPr lang="de-CH" dirty="0" smtClean="0"/>
              <a:t>Übersicht</a:t>
            </a:r>
            <a:endParaRPr lang="de-CH" dirty="0"/>
          </a:p>
        </p:txBody>
      </p:sp>
      <p:sp>
        <p:nvSpPr>
          <p:cNvPr id="4" name="Textplatzhalter 3"/>
          <p:cNvSpPr>
            <a:spLocks noGrp="1"/>
          </p:cNvSpPr>
          <p:nvPr>
            <p:ph type="body" sz="quarter" idx="26"/>
          </p:nvPr>
        </p:nvSpPr>
        <p:spPr/>
        <p:txBody>
          <a:bodyPr/>
          <a:lstStyle/>
          <a:p>
            <a:r>
              <a:rPr lang="de-CH" dirty="0" smtClean="0"/>
              <a:t>«Komplett-Überarbeitung TV-Senderangebot»</a:t>
            </a:r>
            <a:endParaRPr lang="de-CH" dirty="0"/>
          </a:p>
        </p:txBody>
      </p:sp>
      <p:sp>
        <p:nvSpPr>
          <p:cNvPr id="5" name="Textplatzhalter 4"/>
          <p:cNvSpPr>
            <a:spLocks noGrp="1"/>
          </p:cNvSpPr>
          <p:nvPr>
            <p:ph type="body" sz="quarter" idx="27"/>
          </p:nvPr>
        </p:nvSpPr>
        <p:spPr/>
        <p:txBody>
          <a:bodyPr/>
          <a:lstStyle/>
          <a:p>
            <a:pPr>
              <a:spcAft>
                <a:spcPts val="600"/>
              </a:spcAft>
              <a:buFont typeface="+mj-lt"/>
              <a:buAutoNum type="arabicPeriod"/>
            </a:pPr>
            <a:r>
              <a:rPr lang="de-CH" b="1" dirty="0"/>
              <a:t>Neue nutzerorientierte Sendersortierung:</a:t>
            </a:r>
            <a:r>
              <a:rPr lang="de-CH" dirty="0"/>
              <a:t> In Anlehnung an </a:t>
            </a:r>
            <a:r>
              <a:rPr lang="de-CH" dirty="0" err="1"/>
              <a:t>upc</a:t>
            </a:r>
            <a:r>
              <a:rPr lang="de-CH" dirty="0"/>
              <a:t> </a:t>
            </a:r>
            <a:r>
              <a:rPr lang="de-CH" dirty="0" err="1"/>
              <a:t>cablecom</a:t>
            </a:r>
            <a:r>
              <a:rPr lang="de-CH" dirty="0"/>
              <a:t> (Reihenfolge nach Beliebtheit und Gliederung nach Themen)</a:t>
            </a:r>
          </a:p>
          <a:p>
            <a:pPr>
              <a:spcAft>
                <a:spcPts val="600"/>
              </a:spcAft>
              <a:buFont typeface="+mj-lt"/>
              <a:buAutoNum type="arabicPeriod"/>
            </a:pPr>
            <a:r>
              <a:rPr lang="de-CH" b="1" dirty="0"/>
              <a:t>Verzicht auf SD-/HD-</a:t>
            </a:r>
            <a:r>
              <a:rPr lang="de-CH" b="1" dirty="0" err="1"/>
              <a:t>Simulcast</a:t>
            </a:r>
            <a:r>
              <a:rPr lang="de-CH" b="1" dirty="0"/>
              <a:t>: </a:t>
            </a:r>
            <a:r>
              <a:rPr lang="de-CH" dirty="0"/>
              <a:t>Sofern Sender in HD verfügbar, werden diese nur noch in HD ausgestrahlt</a:t>
            </a:r>
          </a:p>
          <a:p>
            <a:pPr>
              <a:spcAft>
                <a:spcPts val="600"/>
              </a:spcAft>
              <a:buFont typeface="+mj-lt"/>
              <a:buAutoNum type="arabicPeriod"/>
            </a:pPr>
            <a:r>
              <a:rPr lang="de-CH" b="1" dirty="0"/>
              <a:t>MPEG-4 </a:t>
            </a:r>
            <a:r>
              <a:rPr lang="de-CH" b="1" dirty="0" err="1"/>
              <a:t>Transcoding</a:t>
            </a:r>
            <a:r>
              <a:rPr lang="de-CH" b="1" dirty="0"/>
              <a:t>: </a:t>
            </a:r>
            <a:r>
              <a:rPr lang="de-CH" dirty="0"/>
              <a:t>SD-Sender werden nur noch im MPEG-4 Format ausgestrahlt</a:t>
            </a:r>
          </a:p>
          <a:p>
            <a:pPr>
              <a:spcAft>
                <a:spcPts val="600"/>
              </a:spcAft>
              <a:buFont typeface="+mj-lt"/>
              <a:buAutoNum type="arabicPeriod"/>
            </a:pPr>
            <a:r>
              <a:rPr lang="de-CH" b="1" dirty="0"/>
              <a:t>Neue Pay-TV-Struktur: </a:t>
            </a:r>
            <a:r>
              <a:rPr lang="de-CH" dirty="0"/>
              <a:t>Die alten Themenpakete werden eingefroren, es gibt ein neues, attraktiveres Angebot</a:t>
            </a:r>
          </a:p>
          <a:p>
            <a:pPr>
              <a:spcAft>
                <a:spcPts val="600"/>
              </a:spcAft>
              <a:buFont typeface="+mj-lt"/>
              <a:buAutoNum type="arabicPeriod"/>
            </a:pPr>
            <a:r>
              <a:rPr lang="de-CH" b="1" dirty="0"/>
              <a:t>Neue Sender: </a:t>
            </a:r>
            <a:r>
              <a:rPr lang="de-CH" dirty="0" err="1"/>
              <a:t>Attraktivierung</a:t>
            </a:r>
            <a:r>
              <a:rPr lang="de-CH" dirty="0"/>
              <a:t> des Angebots durch neue Sender, wenn möglich in HD und sämtliche </a:t>
            </a:r>
            <a:r>
              <a:rPr lang="de-CH" dirty="0" err="1"/>
              <a:t>konzessionerte</a:t>
            </a:r>
            <a:r>
              <a:rPr lang="de-CH" dirty="0"/>
              <a:t> Regionalsender</a:t>
            </a:r>
            <a:endParaRPr lang="de-CH" b="1" dirty="0"/>
          </a:p>
        </p:txBody>
      </p:sp>
      <p:sp>
        <p:nvSpPr>
          <p:cNvPr id="6" name="Textplatzhalter 5"/>
          <p:cNvSpPr>
            <a:spLocks noGrp="1"/>
          </p:cNvSpPr>
          <p:nvPr>
            <p:ph type="body" sz="quarter" idx="28"/>
          </p:nvPr>
        </p:nvSpPr>
        <p:spPr/>
        <p:txBody>
          <a:bodyPr/>
          <a:lstStyle/>
          <a:p>
            <a:r>
              <a:rPr lang="de-CH" dirty="0" smtClean="0"/>
              <a:t>Das geschieht am 6.5.2014</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4</a:t>
            </a:fld>
            <a:endParaRPr lang="de-CH" dirty="0">
              <a:solidFill>
                <a:srgbClr val="000000"/>
              </a:solidFill>
            </a:endParaRPr>
          </a:p>
        </p:txBody>
      </p:sp>
      <p:sp>
        <p:nvSpPr>
          <p:cNvPr id="8" name="Rechteck 7"/>
          <p:cNvSpPr/>
          <p:nvPr/>
        </p:nvSpPr>
        <p:spPr>
          <a:xfrm>
            <a:off x="512688" y="6093296"/>
            <a:ext cx="6435576" cy="36004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dirty="0" smtClean="0">
                <a:solidFill>
                  <a:srgbClr val="FFFFFF"/>
                </a:solidFill>
              </a:rPr>
              <a:t>Manueller Suchlauf zwingend erforderlich!</a:t>
            </a:r>
            <a:endParaRPr lang="de-CH" dirty="0">
              <a:solidFill>
                <a:srgbClr val="FFFFFF"/>
              </a:solidFill>
            </a:endParaRPr>
          </a:p>
        </p:txBody>
      </p:sp>
    </p:spTree>
    <p:extLst>
      <p:ext uri="{BB962C8B-B14F-4D97-AF65-F5344CB8AC3E}">
        <p14:creationId xmlns:p14="http://schemas.microsoft.com/office/powerpoint/2010/main" val="33195623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hteck 15"/>
          <p:cNvSpPr/>
          <p:nvPr/>
        </p:nvSpPr>
        <p:spPr>
          <a:xfrm>
            <a:off x="395535" y="2070668"/>
            <a:ext cx="8204661" cy="40946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4" name="Textplatzhalter 3"/>
          <p:cNvSpPr>
            <a:spLocks noGrp="1"/>
          </p:cNvSpPr>
          <p:nvPr>
            <p:ph type="body" sz="quarter" idx="26"/>
          </p:nvPr>
        </p:nvSpPr>
        <p:spPr/>
        <p:txBody>
          <a:bodyPr/>
          <a:lstStyle/>
          <a:p>
            <a:r>
              <a:rPr lang="de-CH" dirty="0" smtClean="0"/>
              <a:t>Übersicht Massnahmen</a:t>
            </a:r>
            <a:endParaRPr lang="de-CH" dirty="0"/>
          </a:p>
        </p:txBody>
      </p:sp>
      <p:sp>
        <p:nvSpPr>
          <p:cNvPr id="6" name="Textplatzhalter 5"/>
          <p:cNvSpPr>
            <a:spLocks noGrp="1"/>
          </p:cNvSpPr>
          <p:nvPr>
            <p:ph type="body" sz="quarter" idx="28"/>
          </p:nvPr>
        </p:nvSpPr>
        <p:spPr/>
        <p:txBody>
          <a:bodyPr/>
          <a:lstStyle/>
          <a:p>
            <a:r>
              <a:rPr lang="de-CH" dirty="0" smtClean="0"/>
              <a:t>Kommunikation</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40</a:t>
            </a:fld>
            <a:endParaRPr lang="de-CH" dirty="0"/>
          </a:p>
        </p:txBody>
      </p:sp>
      <p:sp>
        <p:nvSpPr>
          <p:cNvPr id="8" name="Textplatzhalter 4"/>
          <p:cNvSpPr>
            <a:spLocks noGrp="1"/>
          </p:cNvSpPr>
          <p:nvPr>
            <p:ph type="body" sz="quarter" idx="27"/>
          </p:nvPr>
        </p:nvSpPr>
        <p:spPr>
          <a:xfrm>
            <a:off x="395485" y="2240868"/>
            <a:ext cx="4032499" cy="1836204"/>
          </a:xfrm>
          <a:solidFill>
            <a:srgbClr val="7030A0"/>
          </a:solidFill>
        </p:spPr>
        <p:txBody>
          <a:bodyPr/>
          <a:lstStyle/>
          <a:p>
            <a:pPr marL="0" indent="0"/>
            <a:endParaRPr lang="de-CH" dirty="0" smtClean="0">
              <a:solidFill>
                <a:schemeClr val="bg1"/>
              </a:solidFill>
            </a:endParaRPr>
          </a:p>
          <a:p>
            <a:pPr marL="0" indent="0"/>
            <a:r>
              <a:rPr lang="de-CH" dirty="0" smtClean="0">
                <a:solidFill>
                  <a:schemeClr val="bg1"/>
                </a:solidFill>
              </a:rPr>
              <a:t>Videoanleitungen</a:t>
            </a:r>
          </a:p>
          <a:p>
            <a:pPr marL="0" indent="0"/>
            <a:r>
              <a:rPr lang="de-CH" dirty="0" smtClean="0">
                <a:solidFill>
                  <a:schemeClr val="bg1"/>
                </a:solidFill>
              </a:rPr>
              <a:t>FAQs</a:t>
            </a:r>
          </a:p>
          <a:p>
            <a:pPr marL="0" indent="0"/>
            <a:r>
              <a:rPr lang="de-CH" dirty="0" smtClean="0">
                <a:solidFill>
                  <a:schemeClr val="bg1"/>
                </a:solidFill>
              </a:rPr>
              <a:t>Geräte-Check</a:t>
            </a:r>
            <a:endParaRPr lang="de-CH" dirty="0"/>
          </a:p>
          <a:p>
            <a:pPr marL="0" indent="0"/>
            <a:r>
              <a:rPr lang="de-CH" dirty="0" smtClean="0">
                <a:solidFill>
                  <a:schemeClr val="bg1"/>
                </a:solidFill>
              </a:rPr>
              <a:t>PLZ-Abfrage + Parameter-Abfrage</a:t>
            </a:r>
          </a:p>
        </p:txBody>
      </p:sp>
      <p:sp>
        <p:nvSpPr>
          <p:cNvPr id="9" name="Abgerundetes Rechteck 8"/>
          <p:cNvSpPr/>
          <p:nvPr/>
        </p:nvSpPr>
        <p:spPr>
          <a:xfrm>
            <a:off x="395485" y="2204864"/>
            <a:ext cx="4032499" cy="36004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dirty="0" smtClean="0">
                <a:solidFill>
                  <a:schemeClr val="tx1"/>
                </a:solidFill>
              </a:rPr>
              <a:t>www.go4hd.ch </a:t>
            </a:r>
            <a:endParaRPr lang="de-CH" dirty="0">
              <a:solidFill>
                <a:schemeClr val="tx1"/>
              </a:solidFill>
            </a:endParaRPr>
          </a:p>
        </p:txBody>
      </p:sp>
      <p:sp>
        <p:nvSpPr>
          <p:cNvPr id="10" name="Textplatzhalter 4"/>
          <p:cNvSpPr txBox="1">
            <a:spLocks/>
          </p:cNvSpPr>
          <p:nvPr/>
        </p:nvSpPr>
        <p:spPr bwMode="auto">
          <a:xfrm>
            <a:off x="395536" y="4221088"/>
            <a:ext cx="4032499" cy="1800200"/>
          </a:xfrm>
          <a:prstGeom prst="rect">
            <a:avLst/>
          </a:prstGeom>
          <a:solidFill>
            <a:srgbClr val="7030A0"/>
          </a:solid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endParaRPr lang="de-CH" kern="0" dirty="0" smtClean="0">
              <a:solidFill>
                <a:schemeClr val="bg1"/>
              </a:solidFill>
            </a:endParaRPr>
          </a:p>
          <a:p>
            <a:pPr marL="0" indent="0"/>
            <a:r>
              <a:rPr lang="de-CH" kern="0" dirty="0" smtClean="0">
                <a:solidFill>
                  <a:schemeClr val="bg1"/>
                </a:solidFill>
              </a:rPr>
              <a:t>1. + 2. Infomailing</a:t>
            </a:r>
          </a:p>
          <a:p>
            <a:pPr marL="0" indent="0"/>
            <a:r>
              <a:rPr lang="de-CH" kern="0" dirty="0" smtClean="0">
                <a:solidFill>
                  <a:schemeClr val="bg1"/>
                </a:solidFill>
              </a:rPr>
              <a:t>Flyer</a:t>
            </a:r>
          </a:p>
          <a:p>
            <a:pPr marL="0" indent="0"/>
            <a:r>
              <a:rPr lang="de-CH" kern="0" dirty="0" smtClean="0">
                <a:solidFill>
                  <a:schemeClr val="bg1"/>
                </a:solidFill>
              </a:rPr>
              <a:t>Geräte-Check (Printversion)</a:t>
            </a:r>
          </a:p>
          <a:p>
            <a:pPr marL="0" indent="0"/>
            <a:r>
              <a:rPr lang="de-CH" kern="0" dirty="0" smtClean="0">
                <a:solidFill>
                  <a:schemeClr val="bg1"/>
                </a:solidFill>
              </a:rPr>
              <a:t>Senderliste</a:t>
            </a:r>
          </a:p>
          <a:p>
            <a:pPr marL="0" indent="0"/>
            <a:endParaRPr lang="de-CH" kern="0" dirty="0"/>
          </a:p>
        </p:txBody>
      </p:sp>
      <p:sp>
        <p:nvSpPr>
          <p:cNvPr id="11" name="Abgerundetes Rechteck 10"/>
          <p:cNvSpPr/>
          <p:nvPr/>
        </p:nvSpPr>
        <p:spPr>
          <a:xfrm>
            <a:off x="395536" y="4221088"/>
            <a:ext cx="4032499" cy="36004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dirty="0" smtClean="0">
                <a:solidFill>
                  <a:schemeClr val="tx1"/>
                </a:solidFill>
              </a:rPr>
              <a:t>Direktmailing Kunden</a:t>
            </a:r>
            <a:endParaRPr lang="de-CH" dirty="0">
              <a:solidFill>
                <a:schemeClr val="tx1"/>
              </a:solidFill>
            </a:endParaRPr>
          </a:p>
        </p:txBody>
      </p:sp>
      <p:sp>
        <p:nvSpPr>
          <p:cNvPr id="12" name="Textplatzhalter 4"/>
          <p:cNvSpPr txBox="1">
            <a:spLocks/>
          </p:cNvSpPr>
          <p:nvPr/>
        </p:nvSpPr>
        <p:spPr bwMode="auto">
          <a:xfrm>
            <a:off x="4567698" y="2240868"/>
            <a:ext cx="4032499" cy="1836204"/>
          </a:xfrm>
          <a:prstGeom prst="rect">
            <a:avLst/>
          </a:prstGeom>
          <a:solidFill>
            <a:srgbClr val="7030A0"/>
          </a:solid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pPr marL="0" indent="0"/>
            <a:endParaRPr lang="de-CH" kern="0" dirty="0" smtClean="0">
              <a:solidFill>
                <a:schemeClr val="bg1"/>
              </a:solidFill>
            </a:endParaRPr>
          </a:p>
          <a:p>
            <a:pPr marL="0" indent="0"/>
            <a:r>
              <a:rPr lang="de-CH" kern="0" dirty="0" smtClean="0">
                <a:solidFill>
                  <a:schemeClr val="bg1"/>
                </a:solidFill>
              </a:rPr>
              <a:t>Plakate, Inserate, Flyer</a:t>
            </a:r>
          </a:p>
          <a:p>
            <a:pPr marL="0" indent="0"/>
            <a:r>
              <a:rPr lang="de-CH" kern="0" dirty="0" err="1" smtClean="0">
                <a:solidFill>
                  <a:schemeClr val="bg1"/>
                </a:solidFill>
              </a:rPr>
              <a:t>Publireportage</a:t>
            </a:r>
            <a:endParaRPr lang="de-CH" kern="0" dirty="0">
              <a:solidFill>
                <a:schemeClr val="bg1"/>
              </a:solidFill>
            </a:endParaRPr>
          </a:p>
          <a:p>
            <a:pPr marL="0" indent="0"/>
            <a:r>
              <a:rPr lang="de-CH" kern="0" dirty="0" smtClean="0">
                <a:solidFill>
                  <a:schemeClr val="bg1"/>
                </a:solidFill>
              </a:rPr>
              <a:t>Radiospots (optional)</a:t>
            </a:r>
          </a:p>
          <a:p>
            <a:pPr marL="0" indent="0"/>
            <a:r>
              <a:rPr lang="de-CH" kern="0" dirty="0" smtClean="0">
                <a:solidFill>
                  <a:schemeClr val="bg1"/>
                </a:solidFill>
              </a:rPr>
              <a:t>TV-Laufschriften</a:t>
            </a:r>
          </a:p>
          <a:p>
            <a:pPr marL="0" indent="0"/>
            <a:endParaRPr lang="de-CH" kern="0" dirty="0"/>
          </a:p>
        </p:txBody>
      </p:sp>
      <p:sp>
        <p:nvSpPr>
          <p:cNvPr id="13" name="Abgerundetes Rechteck 12"/>
          <p:cNvSpPr/>
          <p:nvPr/>
        </p:nvSpPr>
        <p:spPr>
          <a:xfrm>
            <a:off x="4567698" y="2204864"/>
            <a:ext cx="4032499" cy="36004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dirty="0" smtClean="0">
                <a:solidFill>
                  <a:schemeClr val="tx1"/>
                </a:solidFill>
              </a:rPr>
              <a:t>Werbung</a:t>
            </a:r>
            <a:endParaRPr lang="de-CH" dirty="0">
              <a:solidFill>
                <a:schemeClr val="tx1"/>
              </a:solidFill>
            </a:endParaRPr>
          </a:p>
        </p:txBody>
      </p:sp>
      <p:sp>
        <p:nvSpPr>
          <p:cNvPr id="14" name="Textplatzhalter 4"/>
          <p:cNvSpPr txBox="1">
            <a:spLocks/>
          </p:cNvSpPr>
          <p:nvPr/>
        </p:nvSpPr>
        <p:spPr bwMode="auto">
          <a:xfrm>
            <a:off x="4572000" y="4257092"/>
            <a:ext cx="4032499" cy="1764196"/>
          </a:xfrm>
          <a:prstGeom prst="rect">
            <a:avLst/>
          </a:prstGeom>
          <a:solidFill>
            <a:srgbClr val="7030A0"/>
          </a:solid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endParaRPr lang="de-CH" kern="0" dirty="0">
              <a:solidFill>
                <a:schemeClr val="bg1"/>
              </a:solidFill>
            </a:endParaRPr>
          </a:p>
          <a:p>
            <a:r>
              <a:rPr lang="de-CH" kern="0" dirty="0" smtClean="0">
                <a:solidFill>
                  <a:schemeClr val="bg1"/>
                </a:solidFill>
              </a:rPr>
              <a:t>Pretest</a:t>
            </a:r>
          </a:p>
          <a:p>
            <a:pPr marL="0" indent="0"/>
            <a:r>
              <a:rPr lang="de-CH" kern="0" dirty="0" smtClean="0">
                <a:solidFill>
                  <a:schemeClr val="bg1"/>
                </a:solidFill>
              </a:rPr>
              <a:t>Roadshows (QL-Shops, QL-Partner)</a:t>
            </a:r>
            <a:endParaRPr lang="de-CH" kern="0" dirty="0">
              <a:solidFill>
                <a:schemeClr val="bg1"/>
              </a:solidFill>
            </a:endParaRPr>
          </a:p>
          <a:p>
            <a:pPr marL="0" indent="0"/>
            <a:r>
              <a:rPr lang="de-CH" kern="0" dirty="0" smtClean="0">
                <a:solidFill>
                  <a:schemeClr val="bg1"/>
                </a:solidFill>
              </a:rPr>
              <a:t>STB-Abgabe Station Fachhändler </a:t>
            </a:r>
          </a:p>
          <a:p>
            <a:pPr marL="0" indent="0"/>
            <a:r>
              <a:rPr lang="de-CH" kern="0" dirty="0" smtClean="0">
                <a:solidFill>
                  <a:schemeClr val="bg1"/>
                </a:solidFill>
              </a:rPr>
              <a:t>Kundendienst: Telefonleitsystem</a:t>
            </a:r>
          </a:p>
          <a:p>
            <a:pPr marL="0" indent="0"/>
            <a:endParaRPr lang="de-CH" kern="0" dirty="0"/>
          </a:p>
        </p:txBody>
      </p:sp>
      <p:sp>
        <p:nvSpPr>
          <p:cNvPr id="15" name="Abgerundetes Rechteck 14"/>
          <p:cNvSpPr/>
          <p:nvPr/>
        </p:nvSpPr>
        <p:spPr>
          <a:xfrm>
            <a:off x="4572000" y="4221088"/>
            <a:ext cx="4032499" cy="360040"/>
          </a:xfrm>
          <a:prstGeom prst="round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dirty="0" smtClean="0">
                <a:solidFill>
                  <a:schemeClr val="tx1"/>
                </a:solidFill>
              </a:rPr>
              <a:t>Events &amp; weiteres</a:t>
            </a:r>
            <a:endParaRPr lang="de-CH" dirty="0">
              <a:solidFill>
                <a:schemeClr val="tx1"/>
              </a:solidFill>
            </a:endParaRPr>
          </a:p>
        </p:txBody>
      </p:sp>
    </p:spTree>
    <p:extLst>
      <p:ext uri="{BB962C8B-B14F-4D97-AF65-F5344CB8AC3E}">
        <p14:creationId xmlns:p14="http://schemas.microsoft.com/office/powerpoint/2010/main" val="40914618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p:cNvSpPr>
            <a:spLocks noGrp="1"/>
          </p:cNvSpPr>
          <p:nvPr>
            <p:ph type="sldNum" sz="quarter" idx="4"/>
          </p:nvPr>
        </p:nvSpPr>
        <p:spPr>
          <a:xfrm>
            <a:off x="3275856" y="6309320"/>
            <a:ext cx="2133600" cy="268287"/>
          </a:xfrm>
        </p:spPr>
        <p:txBody>
          <a:bodyPr/>
          <a:lstStyle/>
          <a:p>
            <a:pPr>
              <a:defRPr/>
            </a:pPr>
            <a:fld id="{F818F034-3ED1-44CB-BAE4-E1467A962864}" type="slidenum">
              <a:rPr lang="de-CH" smtClean="0"/>
              <a:pPr>
                <a:defRPr/>
              </a:pPr>
              <a:t>41</a:t>
            </a:fld>
            <a:endParaRPr lang="de-CH" dirty="0"/>
          </a:p>
        </p:txBody>
      </p:sp>
      <p:sp>
        <p:nvSpPr>
          <p:cNvPr id="5" name="Textplatzhalter 4"/>
          <p:cNvSpPr>
            <a:spLocks noGrp="1"/>
          </p:cNvSpPr>
          <p:nvPr>
            <p:ph type="body" sz="quarter" idx="27"/>
          </p:nvPr>
        </p:nvSpPr>
        <p:spPr>
          <a:xfrm>
            <a:off x="395485" y="2132856"/>
            <a:ext cx="8208964" cy="4536504"/>
          </a:xfrm>
        </p:spPr>
        <p:txBody>
          <a:bodyPr/>
          <a:lstStyle/>
          <a:p>
            <a:r>
              <a:rPr lang="de-CH" dirty="0" smtClean="0"/>
              <a:t> </a:t>
            </a:r>
            <a:endParaRPr lang="de-CH" dirty="0"/>
          </a:p>
        </p:txBody>
      </p:sp>
      <p:sp>
        <p:nvSpPr>
          <p:cNvPr id="150" name="Abgerundetes Rechteck 149"/>
          <p:cNvSpPr/>
          <p:nvPr/>
        </p:nvSpPr>
        <p:spPr bwMode="auto">
          <a:xfrm>
            <a:off x="392809" y="5471858"/>
            <a:ext cx="8055867" cy="576000"/>
          </a:xfrm>
          <a:prstGeom prst="roundRect">
            <a:avLst>
              <a:gd name="adj" fmla="val 5083"/>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tx1"/>
                </a:solidFill>
                <a:latin typeface="+mj-lt"/>
              </a:rPr>
              <a:t>Schulung</a:t>
            </a:r>
            <a:endParaRPr lang="de-CH" sz="900" dirty="0" smtClean="0">
              <a:solidFill>
                <a:schemeClr val="tx1"/>
              </a:solidFill>
              <a:latin typeface="+mj-lt"/>
            </a:endParaRPr>
          </a:p>
        </p:txBody>
      </p:sp>
      <p:sp>
        <p:nvSpPr>
          <p:cNvPr id="149" name="Abgerundetes Rechteck 148"/>
          <p:cNvSpPr/>
          <p:nvPr/>
        </p:nvSpPr>
        <p:spPr bwMode="auto">
          <a:xfrm>
            <a:off x="395687" y="5049522"/>
            <a:ext cx="8055867" cy="396000"/>
          </a:xfrm>
          <a:prstGeom prst="roundRect">
            <a:avLst>
              <a:gd name="adj" fmla="val 9091"/>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tx1"/>
                </a:solidFill>
                <a:latin typeface="+mj-lt"/>
              </a:rPr>
              <a:t>Events</a:t>
            </a:r>
            <a:endParaRPr lang="de-CH" sz="900" dirty="0" smtClean="0">
              <a:solidFill>
                <a:schemeClr val="tx1"/>
              </a:solidFill>
              <a:latin typeface="+mj-lt"/>
            </a:endParaRPr>
          </a:p>
        </p:txBody>
      </p:sp>
      <p:sp>
        <p:nvSpPr>
          <p:cNvPr id="148" name="Abgerundetes Rechteck 147"/>
          <p:cNvSpPr/>
          <p:nvPr/>
        </p:nvSpPr>
        <p:spPr bwMode="auto">
          <a:xfrm>
            <a:off x="392810" y="3699276"/>
            <a:ext cx="8055867" cy="1326717"/>
          </a:xfrm>
          <a:prstGeom prst="roundRect">
            <a:avLst>
              <a:gd name="adj" fmla="val 3638"/>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tx1"/>
                </a:solidFill>
                <a:latin typeface="+mj-lt"/>
              </a:rPr>
              <a:t>Multimedia</a:t>
            </a:r>
            <a:endParaRPr lang="de-CH" sz="900" dirty="0" smtClean="0">
              <a:solidFill>
                <a:schemeClr val="tx1"/>
              </a:solidFill>
              <a:latin typeface="+mj-lt"/>
            </a:endParaRPr>
          </a:p>
        </p:txBody>
      </p:sp>
      <p:sp>
        <p:nvSpPr>
          <p:cNvPr id="147" name="Abgerundetes Rechteck 146"/>
          <p:cNvSpPr/>
          <p:nvPr/>
        </p:nvSpPr>
        <p:spPr bwMode="auto">
          <a:xfrm>
            <a:off x="395536" y="3096578"/>
            <a:ext cx="8055867" cy="576000"/>
          </a:xfrm>
          <a:prstGeom prst="roundRect">
            <a:avLst>
              <a:gd name="adj" fmla="val 7252"/>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tx1"/>
                </a:solidFill>
                <a:latin typeface="+mj-lt"/>
              </a:rPr>
              <a:t>PR</a:t>
            </a:r>
            <a:endParaRPr lang="de-CH" sz="900" dirty="0" smtClean="0">
              <a:solidFill>
                <a:schemeClr val="tx1"/>
              </a:solidFill>
              <a:latin typeface="+mj-lt"/>
            </a:endParaRPr>
          </a:p>
        </p:txBody>
      </p:sp>
      <p:sp>
        <p:nvSpPr>
          <p:cNvPr id="146" name="Abgerundetes Rechteck 145"/>
          <p:cNvSpPr/>
          <p:nvPr/>
        </p:nvSpPr>
        <p:spPr bwMode="auto">
          <a:xfrm>
            <a:off x="395536" y="2500228"/>
            <a:ext cx="8055867" cy="572460"/>
          </a:xfrm>
          <a:prstGeom prst="roundRect">
            <a:avLst>
              <a:gd name="adj" fmla="val 8858"/>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tx1"/>
                </a:solidFill>
                <a:latin typeface="+mj-lt"/>
              </a:rPr>
              <a:t>Werbung</a:t>
            </a:r>
            <a:endParaRPr lang="de-CH" sz="900" dirty="0" smtClean="0">
              <a:solidFill>
                <a:schemeClr val="tx1"/>
              </a:solidFill>
              <a:latin typeface="+mj-lt"/>
            </a:endParaRPr>
          </a:p>
        </p:txBody>
      </p:sp>
      <p:sp>
        <p:nvSpPr>
          <p:cNvPr id="145" name="Abgerundetes Rechteck 144"/>
          <p:cNvSpPr/>
          <p:nvPr/>
        </p:nvSpPr>
        <p:spPr bwMode="auto">
          <a:xfrm>
            <a:off x="404564" y="2090353"/>
            <a:ext cx="8055867" cy="387382"/>
          </a:xfrm>
          <a:prstGeom prst="roundRect">
            <a:avLst>
              <a:gd name="adj" fmla="val 13675"/>
            </a:avLst>
          </a:prstGeom>
          <a:solidFill>
            <a:schemeClr val="accent1">
              <a:lumMod val="20000"/>
              <a:lumOff val="80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tx1"/>
                </a:solidFill>
                <a:latin typeface="+mj-lt"/>
              </a:rPr>
              <a:t>DM</a:t>
            </a:r>
            <a:endParaRPr lang="de-CH" sz="900" dirty="0" smtClean="0">
              <a:solidFill>
                <a:schemeClr val="tx1"/>
              </a:solidFill>
              <a:latin typeface="+mj-lt"/>
            </a:endParaRPr>
          </a:p>
        </p:txBody>
      </p:sp>
      <p:sp>
        <p:nvSpPr>
          <p:cNvPr id="4" name="Textplatzhalter 3"/>
          <p:cNvSpPr>
            <a:spLocks noGrp="1"/>
          </p:cNvSpPr>
          <p:nvPr>
            <p:ph type="body" sz="quarter" idx="26"/>
          </p:nvPr>
        </p:nvSpPr>
        <p:spPr>
          <a:xfrm>
            <a:off x="292037" y="6309320"/>
            <a:ext cx="8280920" cy="288032"/>
          </a:xfrm>
        </p:spPr>
        <p:txBody>
          <a:bodyPr anchor="ctr"/>
          <a:lstStyle/>
          <a:p>
            <a:r>
              <a:rPr lang="de-CH" sz="1200" dirty="0"/>
              <a:t>Die Kommunikation wird mit der ganzen DCG-Gruppe koordiniert und möglichst </a:t>
            </a:r>
            <a:r>
              <a:rPr lang="de-CH" sz="1200" dirty="0" smtClean="0"/>
              <a:t>vereinheitlicht </a:t>
            </a:r>
            <a:endParaRPr lang="de-CH" sz="1200" dirty="0"/>
          </a:p>
        </p:txBody>
      </p:sp>
      <p:sp>
        <p:nvSpPr>
          <p:cNvPr id="6" name="Textplatzhalter 5"/>
          <p:cNvSpPr>
            <a:spLocks noGrp="1"/>
          </p:cNvSpPr>
          <p:nvPr>
            <p:ph type="body" sz="quarter" idx="28"/>
          </p:nvPr>
        </p:nvSpPr>
        <p:spPr/>
        <p:txBody>
          <a:bodyPr/>
          <a:lstStyle/>
          <a:p>
            <a:r>
              <a:rPr lang="de-CH" dirty="0" smtClean="0"/>
              <a:t>Aktionsplan</a:t>
            </a:r>
            <a:endParaRPr lang="de-CH" dirty="0"/>
          </a:p>
        </p:txBody>
      </p:sp>
      <p:cxnSp>
        <p:nvCxnSpPr>
          <p:cNvPr id="20" name="Gerade Verbindung 38"/>
          <p:cNvCxnSpPr/>
          <p:nvPr/>
        </p:nvCxnSpPr>
        <p:spPr bwMode="auto">
          <a:xfrm>
            <a:off x="4068104" y="2146797"/>
            <a:ext cx="0" cy="396000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Textfeld 30"/>
          <p:cNvSpPr txBox="1">
            <a:spLocks noChangeArrowheads="1"/>
          </p:cNvSpPr>
          <p:nvPr/>
        </p:nvSpPr>
        <p:spPr bwMode="auto">
          <a:xfrm>
            <a:off x="3771295" y="6053969"/>
            <a:ext cx="593568" cy="257175"/>
          </a:xfrm>
          <a:prstGeom prst="rect">
            <a:avLst/>
          </a:prstGeom>
          <a:noFill/>
          <a:ln>
            <a:noFill/>
          </a:ln>
          <a:extLst/>
        </p:spPr>
        <p:txBody>
          <a:bodyPr wrap="square" lIns="101370" tIns="50685" rIns="101370" bIns="50685">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ctr">
              <a:defRPr/>
            </a:pPr>
            <a:r>
              <a:rPr lang="de-CH" sz="1000" b="1" i="1" dirty="0" smtClean="0">
                <a:solidFill>
                  <a:schemeClr val="tx1">
                    <a:lumMod val="65000"/>
                    <a:lumOff val="35000"/>
                  </a:schemeClr>
                </a:solidFill>
                <a:latin typeface="+mj-lt"/>
              </a:rPr>
              <a:t>28.02.</a:t>
            </a:r>
            <a:endParaRPr lang="de-CH" sz="1000" b="1" i="1" dirty="0">
              <a:solidFill>
                <a:schemeClr val="tx1">
                  <a:lumMod val="65000"/>
                  <a:lumOff val="35000"/>
                </a:schemeClr>
              </a:solidFill>
              <a:latin typeface="+mj-lt"/>
            </a:endParaRPr>
          </a:p>
        </p:txBody>
      </p:sp>
      <p:cxnSp>
        <p:nvCxnSpPr>
          <p:cNvPr id="24" name="Gerade Verbindung 44"/>
          <p:cNvCxnSpPr/>
          <p:nvPr/>
        </p:nvCxnSpPr>
        <p:spPr bwMode="auto">
          <a:xfrm>
            <a:off x="7362896" y="2060848"/>
            <a:ext cx="0" cy="4032000"/>
          </a:xfrm>
          <a:prstGeom prst="line">
            <a:avLst/>
          </a:prstGeom>
          <a:solidFill>
            <a:schemeClr val="accent1"/>
          </a:solidFill>
          <a:ln w="19050" cap="flat" cmpd="sng" algn="ctr">
            <a:solidFill>
              <a:srgbClr val="FF0000"/>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Textfeld 30"/>
          <p:cNvSpPr txBox="1">
            <a:spLocks noChangeArrowheads="1"/>
          </p:cNvSpPr>
          <p:nvPr/>
        </p:nvSpPr>
        <p:spPr bwMode="auto">
          <a:xfrm>
            <a:off x="7083301" y="6053969"/>
            <a:ext cx="576216" cy="257175"/>
          </a:xfrm>
          <a:prstGeom prst="rect">
            <a:avLst/>
          </a:prstGeom>
          <a:noFill/>
          <a:ln>
            <a:noFill/>
          </a:ln>
          <a:extLst/>
        </p:spPr>
        <p:txBody>
          <a:bodyPr wrap="square" lIns="101370" tIns="50685" rIns="101370" bIns="50685">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ctr">
              <a:defRPr/>
            </a:pPr>
            <a:r>
              <a:rPr lang="de-CH" sz="1000" b="1" i="1" dirty="0" smtClean="0">
                <a:solidFill>
                  <a:srgbClr val="FF0000"/>
                </a:solidFill>
                <a:latin typeface="+mj-lt"/>
              </a:rPr>
              <a:t>06.05.</a:t>
            </a:r>
            <a:endParaRPr lang="de-CH" sz="1000" b="1" i="1" dirty="0">
              <a:solidFill>
                <a:srgbClr val="FF0000"/>
              </a:solidFill>
              <a:latin typeface="+mj-lt"/>
            </a:endParaRPr>
          </a:p>
        </p:txBody>
      </p:sp>
      <p:cxnSp>
        <p:nvCxnSpPr>
          <p:cNvPr id="26" name="Gerade Verbindung 69"/>
          <p:cNvCxnSpPr/>
          <p:nvPr/>
        </p:nvCxnSpPr>
        <p:spPr bwMode="auto">
          <a:xfrm>
            <a:off x="5499378" y="2146797"/>
            <a:ext cx="0" cy="396000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Textfeld 30"/>
          <p:cNvSpPr txBox="1">
            <a:spLocks noChangeArrowheads="1"/>
          </p:cNvSpPr>
          <p:nvPr/>
        </p:nvSpPr>
        <p:spPr bwMode="auto">
          <a:xfrm>
            <a:off x="5202570" y="6053969"/>
            <a:ext cx="593566" cy="257175"/>
          </a:xfrm>
          <a:prstGeom prst="rect">
            <a:avLst/>
          </a:prstGeom>
          <a:noFill/>
          <a:ln>
            <a:noFill/>
          </a:ln>
          <a:extLst/>
        </p:spPr>
        <p:txBody>
          <a:bodyPr wrap="square" lIns="101370" tIns="50685" rIns="101370" bIns="50685">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ctr">
              <a:defRPr/>
            </a:pPr>
            <a:r>
              <a:rPr lang="de-CH" sz="1000" b="1" i="1" dirty="0" smtClean="0">
                <a:solidFill>
                  <a:schemeClr val="tx1">
                    <a:lumMod val="65000"/>
                    <a:lumOff val="35000"/>
                  </a:schemeClr>
                </a:solidFill>
                <a:latin typeface="+mj-lt"/>
              </a:rPr>
              <a:t>31.03.</a:t>
            </a:r>
            <a:endParaRPr lang="de-CH" sz="1000" b="1" i="1" dirty="0">
              <a:solidFill>
                <a:schemeClr val="tx1">
                  <a:lumMod val="65000"/>
                  <a:lumOff val="35000"/>
                </a:schemeClr>
              </a:solidFill>
              <a:latin typeface="+mj-lt"/>
            </a:endParaRPr>
          </a:p>
        </p:txBody>
      </p:sp>
      <p:cxnSp>
        <p:nvCxnSpPr>
          <p:cNvPr id="29" name="Gerade Verbindung 72"/>
          <p:cNvCxnSpPr/>
          <p:nvPr/>
        </p:nvCxnSpPr>
        <p:spPr bwMode="auto">
          <a:xfrm>
            <a:off x="6948264" y="2146797"/>
            <a:ext cx="0" cy="396000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Textfeld 30"/>
          <p:cNvSpPr txBox="1">
            <a:spLocks noChangeArrowheads="1"/>
          </p:cNvSpPr>
          <p:nvPr/>
        </p:nvSpPr>
        <p:spPr bwMode="auto">
          <a:xfrm>
            <a:off x="6660282" y="6053969"/>
            <a:ext cx="576014" cy="257175"/>
          </a:xfrm>
          <a:prstGeom prst="rect">
            <a:avLst/>
          </a:prstGeom>
          <a:noFill/>
          <a:ln>
            <a:noFill/>
          </a:ln>
          <a:extLst/>
        </p:spPr>
        <p:txBody>
          <a:bodyPr wrap="square" lIns="101370" tIns="50685" rIns="101370" bIns="50685">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ctr">
              <a:defRPr/>
            </a:pPr>
            <a:r>
              <a:rPr lang="de-CH" sz="1000" b="1" i="1" dirty="0" smtClean="0">
                <a:solidFill>
                  <a:schemeClr val="tx1">
                    <a:lumMod val="65000"/>
                    <a:lumOff val="35000"/>
                  </a:schemeClr>
                </a:solidFill>
                <a:latin typeface="+mj-lt"/>
              </a:rPr>
              <a:t>30.04.</a:t>
            </a:r>
            <a:endParaRPr lang="de-CH" sz="1000" b="1" i="1" dirty="0">
              <a:solidFill>
                <a:schemeClr val="tx1">
                  <a:lumMod val="65000"/>
                  <a:lumOff val="35000"/>
                </a:schemeClr>
              </a:solidFill>
              <a:latin typeface="+mj-lt"/>
            </a:endParaRPr>
          </a:p>
        </p:txBody>
      </p:sp>
      <p:sp>
        <p:nvSpPr>
          <p:cNvPr id="31" name="Gleichschenkliges Dreieck 30"/>
          <p:cNvSpPr/>
          <p:nvPr/>
        </p:nvSpPr>
        <p:spPr bwMode="auto">
          <a:xfrm>
            <a:off x="7227152" y="3201202"/>
            <a:ext cx="274557" cy="216024"/>
          </a:xfrm>
          <a:prstGeom prst="triangle">
            <a:avLst/>
          </a:prstGeom>
          <a:solidFill>
            <a:srgbClr val="FF0000"/>
          </a:solidFill>
          <a:ln w="9525" cap="flat" cmpd="sng" algn="ctr">
            <a:solidFill>
              <a:schemeClr val="tx1"/>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r" defTabSz="798513" rtl="0" eaLnBrk="1" fontAlgn="base" latinLnBrk="0" hangingPunct="1">
              <a:lnSpc>
                <a:spcPct val="100000"/>
              </a:lnSpc>
              <a:spcBef>
                <a:spcPct val="0"/>
              </a:spcBef>
              <a:spcAft>
                <a:spcPct val="0"/>
              </a:spcAft>
              <a:buClrTx/>
              <a:buSzTx/>
              <a:buFontTx/>
              <a:buNone/>
              <a:tabLst/>
            </a:pPr>
            <a:endParaRPr kumimoji="0" lang="de-CH" sz="800" b="0" i="0" u="none" strike="noStrike" cap="none" normalizeH="0" baseline="0" smtClean="0">
              <a:ln>
                <a:noFill/>
              </a:ln>
              <a:solidFill>
                <a:schemeClr val="tx1"/>
              </a:solidFill>
              <a:effectLst/>
              <a:latin typeface="Times New Roman" pitchFamily="18" charset="0"/>
            </a:endParaRPr>
          </a:p>
        </p:txBody>
      </p:sp>
      <p:sp>
        <p:nvSpPr>
          <p:cNvPr id="33" name="Textfeld 32"/>
          <p:cNvSpPr txBox="1"/>
          <p:nvPr/>
        </p:nvSpPr>
        <p:spPr>
          <a:xfrm>
            <a:off x="7498437" y="3113350"/>
            <a:ext cx="814647" cy="338554"/>
          </a:xfrm>
          <a:prstGeom prst="rect">
            <a:avLst/>
          </a:prstGeom>
          <a:noFill/>
          <a:ln>
            <a:noFill/>
          </a:ln>
        </p:spPr>
        <p:txBody>
          <a:bodyPr wrap="none">
            <a:spAutoFit/>
          </a:bodyPr>
          <a:lstStyle/>
          <a:p>
            <a:pPr algn="l">
              <a:defRPr/>
            </a:pPr>
            <a:r>
              <a:rPr lang="de-CH" sz="800" dirty="0" smtClean="0">
                <a:solidFill>
                  <a:srgbClr val="FF0000"/>
                </a:solidFill>
                <a:latin typeface="+mj-lt"/>
              </a:rPr>
              <a:t>Umschaltung </a:t>
            </a:r>
          </a:p>
          <a:p>
            <a:pPr algn="l">
              <a:defRPr/>
            </a:pPr>
            <a:r>
              <a:rPr lang="de-CH" sz="800" dirty="0" smtClean="0">
                <a:solidFill>
                  <a:srgbClr val="FF0000"/>
                </a:solidFill>
                <a:latin typeface="+mj-lt"/>
              </a:rPr>
              <a:t>6. Mai 2014</a:t>
            </a:r>
            <a:endParaRPr lang="de-CH" sz="800" dirty="0">
              <a:solidFill>
                <a:srgbClr val="FF0000"/>
              </a:solidFill>
              <a:latin typeface="+mj-lt"/>
            </a:endParaRPr>
          </a:p>
        </p:txBody>
      </p:sp>
      <p:cxnSp>
        <p:nvCxnSpPr>
          <p:cNvPr id="46" name="Gerade Verbindung 72"/>
          <p:cNvCxnSpPr/>
          <p:nvPr/>
        </p:nvCxnSpPr>
        <p:spPr bwMode="auto">
          <a:xfrm>
            <a:off x="8379496" y="2141734"/>
            <a:ext cx="0" cy="396000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7" name="Textfeld 30"/>
          <p:cNvSpPr txBox="1">
            <a:spLocks noChangeArrowheads="1"/>
          </p:cNvSpPr>
          <p:nvPr/>
        </p:nvSpPr>
        <p:spPr bwMode="auto">
          <a:xfrm>
            <a:off x="8100392" y="6048906"/>
            <a:ext cx="576014" cy="257175"/>
          </a:xfrm>
          <a:prstGeom prst="rect">
            <a:avLst/>
          </a:prstGeom>
          <a:noFill/>
          <a:ln>
            <a:noFill/>
          </a:ln>
          <a:extLst/>
        </p:spPr>
        <p:txBody>
          <a:bodyPr wrap="square" lIns="101370" tIns="50685" rIns="101370" bIns="50685">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ctr">
              <a:defRPr/>
            </a:pPr>
            <a:r>
              <a:rPr lang="de-CH" sz="1000" b="1" i="1" dirty="0" smtClean="0">
                <a:solidFill>
                  <a:schemeClr val="tx1">
                    <a:lumMod val="65000"/>
                    <a:lumOff val="35000"/>
                  </a:schemeClr>
                </a:solidFill>
                <a:latin typeface="+mj-lt"/>
              </a:rPr>
              <a:t>31.05.</a:t>
            </a:r>
            <a:endParaRPr lang="de-CH" sz="1000" b="1" i="1" dirty="0">
              <a:solidFill>
                <a:schemeClr val="tx1">
                  <a:lumMod val="65000"/>
                  <a:lumOff val="35000"/>
                </a:schemeClr>
              </a:solidFill>
              <a:latin typeface="+mj-lt"/>
            </a:endParaRPr>
          </a:p>
        </p:txBody>
      </p:sp>
      <p:cxnSp>
        <p:nvCxnSpPr>
          <p:cNvPr id="16" name="Gerade Verbindung 34"/>
          <p:cNvCxnSpPr/>
          <p:nvPr/>
        </p:nvCxnSpPr>
        <p:spPr bwMode="auto">
          <a:xfrm>
            <a:off x="2627944" y="2146797"/>
            <a:ext cx="0" cy="396000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7" name="Textfeld 30"/>
          <p:cNvSpPr txBox="1">
            <a:spLocks noChangeArrowheads="1"/>
          </p:cNvSpPr>
          <p:nvPr/>
        </p:nvSpPr>
        <p:spPr bwMode="auto">
          <a:xfrm>
            <a:off x="2348790" y="6053969"/>
            <a:ext cx="575914" cy="257175"/>
          </a:xfrm>
          <a:prstGeom prst="rect">
            <a:avLst/>
          </a:prstGeom>
          <a:noFill/>
          <a:ln>
            <a:noFill/>
          </a:ln>
          <a:extLst/>
        </p:spPr>
        <p:txBody>
          <a:bodyPr wrap="square" lIns="101370" tIns="50685" rIns="101370" bIns="50685">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ctr">
              <a:defRPr/>
            </a:pPr>
            <a:r>
              <a:rPr lang="de-CH" sz="1000" b="1" i="1" dirty="0" smtClean="0">
                <a:solidFill>
                  <a:schemeClr val="tx1">
                    <a:lumMod val="65000"/>
                    <a:lumOff val="35000"/>
                  </a:schemeClr>
                </a:solidFill>
                <a:latin typeface="+mj-lt"/>
              </a:rPr>
              <a:t>31.01.</a:t>
            </a:r>
            <a:endParaRPr lang="de-CH" sz="1000" b="1" i="1" dirty="0">
              <a:solidFill>
                <a:schemeClr val="tx1">
                  <a:lumMod val="65000"/>
                  <a:lumOff val="35000"/>
                </a:schemeClr>
              </a:solidFill>
              <a:latin typeface="+mj-lt"/>
            </a:endParaRPr>
          </a:p>
        </p:txBody>
      </p:sp>
      <p:cxnSp>
        <p:nvCxnSpPr>
          <p:cNvPr id="57" name="Gerade Verbindung 34"/>
          <p:cNvCxnSpPr/>
          <p:nvPr/>
        </p:nvCxnSpPr>
        <p:spPr bwMode="auto">
          <a:xfrm>
            <a:off x="1187784" y="2132856"/>
            <a:ext cx="0" cy="3960000"/>
          </a:xfrm>
          <a:prstGeom prst="line">
            <a:avLst/>
          </a:prstGeom>
          <a:solidFill>
            <a:schemeClr val="accent1"/>
          </a:solidFill>
          <a:ln w="9525" cap="flat" cmpd="sng" algn="ctr">
            <a:solidFill>
              <a:schemeClr val="tx1"/>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8" name="Textfeld 30"/>
          <p:cNvSpPr txBox="1">
            <a:spLocks noChangeArrowheads="1"/>
          </p:cNvSpPr>
          <p:nvPr/>
        </p:nvSpPr>
        <p:spPr bwMode="auto">
          <a:xfrm>
            <a:off x="908630" y="6040028"/>
            <a:ext cx="575914" cy="257175"/>
          </a:xfrm>
          <a:prstGeom prst="rect">
            <a:avLst/>
          </a:prstGeom>
          <a:noFill/>
          <a:ln>
            <a:noFill/>
          </a:ln>
          <a:extLst/>
        </p:spPr>
        <p:txBody>
          <a:bodyPr wrap="square" lIns="101370" tIns="50685" rIns="101370" bIns="50685">
            <a:spAutoFit/>
          </a:bodyPr>
          <a:lstStyle>
            <a:lvl1pPr>
              <a:defRPr sz="1600">
                <a:solidFill>
                  <a:schemeClr val="tx1"/>
                </a:solidFill>
                <a:latin typeface="Arial" charset="0"/>
              </a:defRPr>
            </a:lvl1pPr>
            <a:lvl2pPr marL="742950" indent="-285750">
              <a:defRPr sz="1600">
                <a:solidFill>
                  <a:schemeClr val="tx1"/>
                </a:solidFill>
                <a:latin typeface="Arial" charset="0"/>
              </a:defRPr>
            </a:lvl2pPr>
            <a:lvl3pPr marL="1143000" indent="-228600">
              <a:defRPr sz="1600">
                <a:solidFill>
                  <a:schemeClr val="tx1"/>
                </a:solidFill>
                <a:latin typeface="Arial" charset="0"/>
              </a:defRPr>
            </a:lvl3pPr>
            <a:lvl4pPr marL="1600200" indent="-228600">
              <a:defRPr sz="1600">
                <a:solidFill>
                  <a:schemeClr val="tx1"/>
                </a:solidFill>
                <a:latin typeface="Arial" charset="0"/>
              </a:defRPr>
            </a:lvl4pPr>
            <a:lvl5pPr marL="2057400" indent="-228600">
              <a:defRPr sz="1600">
                <a:solidFill>
                  <a:schemeClr val="tx1"/>
                </a:solidFill>
                <a:latin typeface="Arial" charset="0"/>
              </a:defRPr>
            </a:lvl5pPr>
            <a:lvl6pPr marL="2514600" indent="-228600" eaLnBrk="0" fontAlgn="base" hangingPunct="0">
              <a:spcBef>
                <a:spcPct val="0"/>
              </a:spcBef>
              <a:spcAft>
                <a:spcPct val="0"/>
              </a:spcAft>
              <a:defRPr sz="1600">
                <a:solidFill>
                  <a:schemeClr val="tx1"/>
                </a:solidFill>
                <a:latin typeface="Arial" charset="0"/>
              </a:defRPr>
            </a:lvl6pPr>
            <a:lvl7pPr marL="2971800" indent="-228600" eaLnBrk="0" fontAlgn="base" hangingPunct="0">
              <a:spcBef>
                <a:spcPct val="0"/>
              </a:spcBef>
              <a:spcAft>
                <a:spcPct val="0"/>
              </a:spcAft>
              <a:defRPr sz="1600">
                <a:solidFill>
                  <a:schemeClr val="tx1"/>
                </a:solidFill>
                <a:latin typeface="Arial" charset="0"/>
              </a:defRPr>
            </a:lvl7pPr>
            <a:lvl8pPr marL="3429000" indent="-228600" eaLnBrk="0" fontAlgn="base" hangingPunct="0">
              <a:spcBef>
                <a:spcPct val="0"/>
              </a:spcBef>
              <a:spcAft>
                <a:spcPct val="0"/>
              </a:spcAft>
              <a:defRPr sz="1600">
                <a:solidFill>
                  <a:schemeClr val="tx1"/>
                </a:solidFill>
                <a:latin typeface="Arial" charset="0"/>
              </a:defRPr>
            </a:lvl8pPr>
            <a:lvl9pPr marL="3886200" indent="-228600" eaLnBrk="0" fontAlgn="base" hangingPunct="0">
              <a:spcBef>
                <a:spcPct val="0"/>
              </a:spcBef>
              <a:spcAft>
                <a:spcPct val="0"/>
              </a:spcAft>
              <a:defRPr sz="1600">
                <a:solidFill>
                  <a:schemeClr val="tx1"/>
                </a:solidFill>
                <a:latin typeface="Arial" charset="0"/>
              </a:defRPr>
            </a:lvl9pPr>
          </a:lstStyle>
          <a:p>
            <a:pPr algn="ctr">
              <a:defRPr/>
            </a:pPr>
            <a:r>
              <a:rPr lang="de-CH" sz="1000" b="1" i="1" dirty="0" smtClean="0">
                <a:solidFill>
                  <a:schemeClr val="tx1">
                    <a:lumMod val="65000"/>
                    <a:lumOff val="35000"/>
                  </a:schemeClr>
                </a:solidFill>
                <a:latin typeface="+mj-lt"/>
              </a:rPr>
              <a:t>01.01.</a:t>
            </a:r>
            <a:endParaRPr lang="de-CH" sz="1000" b="1" i="1" dirty="0">
              <a:solidFill>
                <a:schemeClr val="tx1">
                  <a:lumMod val="65000"/>
                  <a:lumOff val="35000"/>
                </a:schemeClr>
              </a:solidFill>
              <a:latin typeface="+mj-lt"/>
            </a:endParaRPr>
          </a:p>
        </p:txBody>
      </p:sp>
      <p:sp>
        <p:nvSpPr>
          <p:cNvPr id="101" name="Abgerundetes Rechteck 100"/>
          <p:cNvSpPr/>
          <p:nvPr/>
        </p:nvSpPr>
        <p:spPr bwMode="auto">
          <a:xfrm>
            <a:off x="5712248" y="3128385"/>
            <a:ext cx="1227428" cy="162000"/>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800" b="1" dirty="0" smtClean="0">
                <a:solidFill>
                  <a:schemeClr val="tx1"/>
                </a:solidFill>
                <a:latin typeface="+mj-lt"/>
              </a:rPr>
              <a:t>Medienmitteilung</a:t>
            </a:r>
          </a:p>
        </p:txBody>
      </p:sp>
      <p:sp>
        <p:nvSpPr>
          <p:cNvPr id="67" name="Abgerundetes Rechteck 66"/>
          <p:cNvSpPr/>
          <p:nvPr/>
        </p:nvSpPr>
        <p:spPr bwMode="auto">
          <a:xfrm>
            <a:off x="6795675" y="3142903"/>
            <a:ext cx="144000" cy="324000"/>
          </a:xfrm>
          <a:prstGeom prst="roundRect">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30.04.</a:t>
            </a:r>
          </a:p>
        </p:txBody>
      </p:sp>
      <p:sp>
        <p:nvSpPr>
          <p:cNvPr id="102" name="Abgerundetes Rechteck 101"/>
          <p:cNvSpPr/>
          <p:nvPr/>
        </p:nvSpPr>
        <p:spPr bwMode="auto">
          <a:xfrm>
            <a:off x="6147603" y="4281420"/>
            <a:ext cx="2096804" cy="179756"/>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82563">
              <a:defRPr/>
            </a:pPr>
            <a:r>
              <a:rPr lang="de-CH" sz="800" b="1" dirty="0" smtClean="0">
                <a:solidFill>
                  <a:schemeClr val="tx1"/>
                </a:solidFill>
                <a:latin typeface="+mj-lt"/>
              </a:rPr>
              <a:t>Newsletter</a:t>
            </a:r>
            <a:endParaRPr lang="de-CH" sz="800" dirty="0" smtClean="0">
              <a:solidFill>
                <a:schemeClr val="tx1"/>
              </a:solidFill>
              <a:latin typeface="+mj-lt"/>
            </a:endParaRPr>
          </a:p>
        </p:txBody>
      </p:sp>
      <p:sp>
        <p:nvSpPr>
          <p:cNvPr id="73" name="Abgerundetes Rechteck 72"/>
          <p:cNvSpPr/>
          <p:nvPr/>
        </p:nvSpPr>
        <p:spPr bwMode="auto">
          <a:xfrm>
            <a:off x="6144195" y="4275714"/>
            <a:ext cx="144000" cy="324000"/>
          </a:xfrm>
          <a:prstGeom prst="roundRect">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10.4.</a:t>
            </a:r>
          </a:p>
        </p:txBody>
      </p:sp>
      <p:sp>
        <p:nvSpPr>
          <p:cNvPr id="74" name="Rechteck 73"/>
          <p:cNvSpPr/>
          <p:nvPr/>
        </p:nvSpPr>
        <p:spPr>
          <a:xfrm>
            <a:off x="5848878" y="4281420"/>
            <a:ext cx="324000" cy="158406"/>
          </a:xfrm>
          <a:prstGeom prst="rect">
            <a:avLst/>
          </a:prstGeom>
        </p:spPr>
        <p:txBody>
          <a:bodyPr wrap="none" anchor="ctr">
            <a:noAutofit/>
          </a:bodyPr>
          <a:lstStyle/>
          <a:p>
            <a:pPr algn="r"/>
            <a:r>
              <a:rPr lang="de-CH" sz="800" dirty="0" smtClean="0"/>
              <a:t>Nr. 1</a:t>
            </a:r>
            <a:endParaRPr lang="de-CH" sz="800" dirty="0"/>
          </a:p>
        </p:txBody>
      </p:sp>
      <p:sp>
        <p:nvSpPr>
          <p:cNvPr id="75" name="Abgerundetes Rechteck 74"/>
          <p:cNvSpPr/>
          <p:nvPr/>
        </p:nvSpPr>
        <p:spPr bwMode="auto">
          <a:xfrm>
            <a:off x="7584355" y="4280926"/>
            <a:ext cx="144000" cy="324000"/>
          </a:xfrm>
          <a:prstGeom prst="roundRect">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5.5.</a:t>
            </a:r>
          </a:p>
        </p:txBody>
      </p:sp>
      <p:sp>
        <p:nvSpPr>
          <p:cNvPr id="76" name="Rechteck 75"/>
          <p:cNvSpPr/>
          <p:nvPr/>
        </p:nvSpPr>
        <p:spPr>
          <a:xfrm>
            <a:off x="7712960" y="4295738"/>
            <a:ext cx="360000" cy="158406"/>
          </a:xfrm>
          <a:prstGeom prst="rect">
            <a:avLst/>
          </a:prstGeom>
        </p:spPr>
        <p:txBody>
          <a:bodyPr wrap="none" anchor="ctr">
            <a:noAutofit/>
          </a:bodyPr>
          <a:lstStyle/>
          <a:p>
            <a:pPr algn="r"/>
            <a:r>
              <a:rPr lang="de-CH" sz="800" dirty="0" smtClean="0"/>
              <a:t>Nr. 2</a:t>
            </a:r>
            <a:endParaRPr lang="de-CH" sz="800" dirty="0"/>
          </a:p>
        </p:txBody>
      </p:sp>
      <p:sp>
        <p:nvSpPr>
          <p:cNvPr id="103" name="Abgerundetes Rechteck 102"/>
          <p:cNvSpPr/>
          <p:nvPr/>
        </p:nvSpPr>
        <p:spPr bwMode="auto">
          <a:xfrm>
            <a:off x="4068079" y="2528408"/>
            <a:ext cx="3663684" cy="171140"/>
          </a:xfrm>
          <a:prstGeom prst="roundRect">
            <a:avLst>
              <a:gd name="adj" fmla="val 13675"/>
            </a:avLst>
          </a:prstGeom>
          <a:solidFill>
            <a:schemeClr val="accent1">
              <a:lumMod val="60000"/>
              <a:lumOff val="40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800" b="1" dirty="0" err="1" smtClean="0">
                <a:solidFill>
                  <a:schemeClr val="tx1"/>
                </a:solidFill>
                <a:latin typeface="+mj-lt"/>
              </a:rPr>
              <a:t>Rg</a:t>
            </a:r>
            <a:r>
              <a:rPr lang="de-CH" sz="800" b="1" dirty="0" smtClean="0">
                <a:solidFill>
                  <a:schemeClr val="tx1"/>
                </a:solidFill>
                <a:latin typeface="+mj-lt"/>
              </a:rPr>
              <a:t>.-Beilage</a:t>
            </a:r>
            <a:endParaRPr lang="de-CH" sz="800" dirty="0" smtClean="0">
              <a:solidFill>
                <a:schemeClr val="tx1"/>
              </a:solidFill>
              <a:latin typeface="+mj-lt"/>
            </a:endParaRPr>
          </a:p>
        </p:txBody>
      </p:sp>
      <p:sp>
        <p:nvSpPr>
          <p:cNvPr id="106" name="Abgerundetes Rechteck 105"/>
          <p:cNvSpPr/>
          <p:nvPr/>
        </p:nvSpPr>
        <p:spPr bwMode="auto">
          <a:xfrm>
            <a:off x="4689709" y="2537548"/>
            <a:ext cx="144000" cy="324000"/>
          </a:xfrm>
          <a:prstGeom prst="roundRect">
            <a:avLst/>
          </a:prstGeom>
          <a:solidFill>
            <a:schemeClr val="accent1">
              <a:lumMod val="75000"/>
            </a:schemeClr>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bg1"/>
                </a:solidFill>
                <a:latin typeface="+mj-lt"/>
              </a:rPr>
              <a:t>…</a:t>
            </a:r>
          </a:p>
        </p:txBody>
      </p:sp>
      <p:sp>
        <p:nvSpPr>
          <p:cNvPr id="107" name="Rechteck 106"/>
          <p:cNvSpPr/>
          <p:nvPr/>
        </p:nvSpPr>
        <p:spPr>
          <a:xfrm>
            <a:off x="4355976" y="2492896"/>
            <a:ext cx="851515" cy="155769"/>
          </a:xfrm>
          <a:prstGeom prst="rect">
            <a:avLst/>
          </a:prstGeom>
        </p:spPr>
        <p:txBody>
          <a:bodyPr wrap="none" anchor="ctr">
            <a:noAutofit/>
          </a:bodyPr>
          <a:lstStyle/>
          <a:p>
            <a:pPr algn="r"/>
            <a:r>
              <a:rPr lang="de-CH" sz="800" dirty="0" smtClean="0"/>
              <a:t>Nr. 1</a:t>
            </a:r>
            <a:endParaRPr lang="de-CH" sz="800" dirty="0"/>
          </a:p>
        </p:txBody>
      </p:sp>
      <p:sp>
        <p:nvSpPr>
          <p:cNvPr id="108" name="Abgerundetes Rechteck 107"/>
          <p:cNvSpPr/>
          <p:nvPr/>
        </p:nvSpPr>
        <p:spPr bwMode="auto">
          <a:xfrm>
            <a:off x="6147602" y="2537548"/>
            <a:ext cx="144000" cy="324000"/>
          </a:xfrm>
          <a:prstGeom prst="roundRect">
            <a:avLst/>
          </a:prstGeom>
          <a:solidFill>
            <a:schemeClr val="accent1">
              <a:lumMod val="75000"/>
            </a:schemeClr>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bg1"/>
                </a:solidFill>
                <a:latin typeface="+mj-lt"/>
              </a:rPr>
              <a:t>…</a:t>
            </a:r>
          </a:p>
        </p:txBody>
      </p:sp>
      <p:sp>
        <p:nvSpPr>
          <p:cNvPr id="109" name="Rechteck 108"/>
          <p:cNvSpPr/>
          <p:nvPr/>
        </p:nvSpPr>
        <p:spPr>
          <a:xfrm>
            <a:off x="5808717" y="2492896"/>
            <a:ext cx="851515" cy="155769"/>
          </a:xfrm>
          <a:prstGeom prst="rect">
            <a:avLst/>
          </a:prstGeom>
        </p:spPr>
        <p:txBody>
          <a:bodyPr wrap="none" anchor="ctr">
            <a:noAutofit/>
          </a:bodyPr>
          <a:lstStyle/>
          <a:p>
            <a:pPr algn="r"/>
            <a:r>
              <a:rPr lang="de-CH" sz="800" dirty="0" smtClean="0"/>
              <a:t>Nr. 2</a:t>
            </a:r>
            <a:endParaRPr lang="de-CH" sz="800" dirty="0"/>
          </a:p>
        </p:txBody>
      </p:sp>
      <p:sp>
        <p:nvSpPr>
          <p:cNvPr id="110" name="Abgerundetes Rechteck 109"/>
          <p:cNvSpPr/>
          <p:nvPr/>
        </p:nvSpPr>
        <p:spPr bwMode="auto">
          <a:xfrm>
            <a:off x="7587762" y="2542760"/>
            <a:ext cx="144000" cy="324000"/>
          </a:xfrm>
          <a:prstGeom prst="roundRect">
            <a:avLst/>
          </a:prstGeom>
          <a:solidFill>
            <a:schemeClr val="accent1">
              <a:lumMod val="75000"/>
            </a:schemeClr>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bg1"/>
                </a:solidFill>
                <a:latin typeface="+mj-lt"/>
              </a:rPr>
              <a:t>…</a:t>
            </a:r>
          </a:p>
        </p:txBody>
      </p:sp>
      <p:sp>
        <p:nvSpPr>
          <p:cNvPr id="111" name="Rechteck 110"/>
          <p:cNvSpPr/>
          <p:nvPr/>
        </p:nvSpPr>
        <p:spPr>
          <a:xfrm>
            <a:off x="6808210" y="2492896"/>
            <a:ext cx="851515" cy="155769"/>
          </a:xfrm>
          <a:prstGeom prst="rect">
            <a:avLst/>
          </a:prstGeom>
        </p:spPr>
        <p:txBody>
          <a:bodyPr wrap="none" anchor="ctr">
            <a:noAutofit/>
          </a:bodyPr>
          <a:lstStyle/>
          <a:p>
            <a:pPr algn="r"/>
            <a:r>
              <a:rPr lang="de-CH" sz="800" dirty="0" smtClean="0"/>
              <a:t>Nr. 3</a:t>
            </a:r>
            <a:endParaRPr lang="de-CH" sz="800" dirty="0"/>
          </a:p>
        </p:txBody>
      </p:sp>
      <p:sp>
        <p:nvSpPr>
          <p:cNvPr id="112" name="Abgerundetes Rechteck 111"/>
          <p:cNvSpPr/>
          <p:nvPr/>
        </p:nvSpPr>
        <p:spPr bwMode="auto">
          <a:xfrm>
            <a:off x="1539075" y="2115140"/>
            <a:ext cx="5544616" cy="162000"/>
          </a:xfrm>
          <a:prstGeom prst="roundRect">
            <a:avLst>
              <a:gd name="adj" fmla="val 13675"/>
            </a:avLst>
          </a:prstGeom>
          <a:solidFill>
            <a:schemeClr val="accent1">
              <a:lumMod val="60000"/>
              <a:lumOff val="40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800" b="1" dirty="0" smtClean="0">
                <a:solidFill>
                  <a:schemeClr val="tx1"/>
                </a:solidFill>
                <a:latin typeface="+mj-lt"/>
              </a:rPr>
              <a:t>Mailing</a:t>
            </a:r>
            <a:endParaRPr lang="de-CH" sz="800" dirty="0" smtClean="0">
              <a:solidFill>
                <a:schemeClr val="tx1"/>
              </a:solidFill>
              <a:latin typeface="+mj-lt"/>
            </a:endParaRPr>
          </a:p>
        </p:txBody>
      </p:sp>
      <p:sp>
        <p:nvSpPr>
          <p:cNvPr id="85" name="Abgerundetes Rechteck 84"/>
          <p:cNvSpPr/>
          <p:nvPr/>
        </p:nvSpPr>
        <p:spPr bwMode="auto">
          <a:xfrm>
            <a:off x="2483944" y="2128079"/>
            <a:ext cx="144000" cy="324000"/>
          </a:xfrm>
          <a:prstGeom prst="roundRect">
            <a:avLst/>
          </a:prstGeom>
          <a:solidFill>
            <a:schemeClr val="accent1">
              <a:lumMod val="75000"/>
            </a:schemeClr>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bg1"/>
                </a:solidFill>
                <a:latin typeface="+mj-lt"/>
              </a:rPr>
              <a:t>31.01.</a:t>
            </a:r>
          </a:p>
        </p:txBody>
      </p:sp>
      <p:sp>
        <p:nvSpPr>
          <p:cNvPr id="86" name="Rechteck 85"/>
          <p:cNvSpPr/>
          <p:nvPr/>
        </p:nvSpPr>
        <p:spPr>
          <a:xfrm>
            <a:off x="2520987" y="2123957"/>
            <a:ext cx="851515" cy="158313"/>
          </a:xfrm>
          <a:prstGeom prst="rect">
            <a:avLst/>
          </a:prstGeom>
        </p:spPr>
        <p:txBody>
          <a:bodyPr wrap="none" anchor="ctr">
            <a:noAutofit/>
          </a:bodyPr>
          <a:lstStyle/>
          <a:p>
            <a:pPr algn="r"/>
            <a:r>
              <a:rPr lang="de-CH" sz="800" dirty="0" smtClean="0"/>
              <a:t>Grosskunden</a:t>
            </a:r>
            <a:endParaRPr lang="de-CH" sz="800" dirty="0"/>
          </a:p>
        </p:txBody>
      </p:sp>
      <p:sp>
        <p:nvSpPr>
          <p:cNvPr id="87" name="Abgerundetes Rechteck 86"/>
          <p:cNvSpPr/>
          <p:nvPr/>
        </p:nvSpPr>
        <p:spPr bwMode="auto">
          <a:xfrm>
            <a:off x="4920059" y="2128079"/>
            <a:ext cx="144000" cy="324000"/>
          </a:xfrm>
          <a:prstGeom prst="roundRect">
            <a:avLst/>
          </a:prstGeom>
          <a:solidFill>
            <a:schemeClr val="accent1">
              <a:lumMod val="75000"/>
            </a:schemeClr>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bg1"/>
                </a:solidFill>
                <a:latin typeface="+mj-lt"/>
              </a:rPr>
              <a:t>20.03.</a:t>
            </a:r>
          </a:p>
        </p:txBody>
      </p:sp>
      <p:sp>
        <p:nvSpPr>
          <p:cNvPr id="88" name="Rechteck 87"/>
          <p:cNvSpPr/>
          <p:nvPr/>
        </p:nvSpPr>
        <p:spPr>
          <a:xfrm>
            <a:off x="4148507" y="2122339"/>
            <a:ext cx="851515" cy="158313"/>
          </a:xfrm>
          <a:prstGeom prst="rect">
            <a:avLst/>
          </a:prstGeom>
        </p:spPr>
        <p:txBody>
          <a:bodyPr wrap="none" anchor="ctr">
            <a:noAutofit/>
          </a:bodyPr>
          <a:lstStyle/>
          <a:p>
            <a:pPr algn="r"/>
            <a:r>
              <a:rPr lang="de-CH" sz="800" dirty="0" smtClean="0"/>
              <a:t>Vorankündigung</a:t>
            </a:r>
            <a:endParaRPr lang="de-CH" sz="800" dirty="0"/>
          </a:p>
        </p:txBody>
      </p:sp>
      <p:sp>
        <p:nvSpPr>
          <p:cNvPr id="89" name="Abgerundetes Rechteck 88"/>
          <p:cNvSpPr/>
          <p:nvPr/>
        </p:nvSpPr>
        <p:spPr bwMode="auto">
          <a:xfrm>
            <a:off x="6147603" y="2127971"/>
            <a:ext cx="144000" cy="324000"/>
          </a:xfrm>
          <a:prstGeom prst="roundRect">
            <a:avLst/>
          </a:prstGeom>
          <a:solidFill>
            <a:schemeClr val="accent1">
              <a:lumMod val="75000"/>
            </a:schemeClr>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bg1"/>
                </a:solidFill>
                <a:latin typeface="+mj-lt"/>
              </a:rPr>
              <a:t>15.04.</a:t>
            </a:r>
          </a:p>
        </p:txBody>
      </p:sp>
      <p:sp>
        <p:nvSpPr>
          <p:cNvPr id="90" name="Rechteck 89"/>
          <p:cNvSpPr/>
          <p:nvPr/>
        </p:nvSpPr>
        <p:spPr>
          <a:xfrm>
            <a:off x="5368080" y="2122231"/>
            <a:ext cx="851515" cy="158313"/>
          </a:xfrm>
          <a:prstGeom prst="rect">
            <a:avLst/>
          </a:prstGeom>
        </p:spPr>
        <p:txBody>
          <a:bodyPr wrap="none" anchor="ctr">
            <a:noAutofit/>
          </a:bodyPr>
          <a:lstStyle/>
          <a:p>
            <a:pPr algn="r"/>
            <a:r>
              <a:rPr lang="de-CH" sz="800" dirty="0" smtClean="0"/>
              <a:t>Reminder</a:t>
            </a:r>
            <a:endParaRPr lang="de-CH" sz="800" dirty="0"/>
          </a:p>
        </p:txBody>
      </p:sp>
      <p:sp>
        <p:nvSpPr>
          <p:cNvPr id="113" name="Abgerundetes Rechteck 112"/>
          <p:cNvSpPr/>
          <p:nvPr/>
        </p:nvSpPr>
        <p:spPr bwMode="auto">
          <a:xfrm>
            <a:off x="6300192" y="4631826"/>
            <a:ext cx="2052000" cy="162000"/>
          </a:xfrm>
          <a:prstGeom prst="roundRect">
            <a:avLst>
              <a:gd name="adj" fmla="val 13675"/>
            </a:avLst>
          </a:prstGeom>
          <a:solidFill>
            <a:schemeClr val="accent1">
              <a:lumMod val="60000"/>
              <a:lumOff val="40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82563">
              <a:defRPr/>
            </a:pPr>
            <a:r>
              <a:rPr lang="de-CH" sz="800" b="1" dirty="0" smtClean="0">
                <a:solidFill>
                  <a:schemeClr val="tx1"/>
                </a:solidFill>
                <a:latin typeface="+mj-lt"/>
              </a:rPr>
              <a:t>Video-Anleitungen</a:t>
            </a:r>
            <a:endParaRPr lang="de-CH" sz="800" dirty="0" smtClean="0">
              <a:solidFill>
                <a:schemeClr val="tx1"/>
              </a:solidFill>
              <a:latin typeface="+mj-lt"/>
            </a:endParaRPr>
          </a:p>
        </p:txBody>
      </p:sp>
      <p:sp>
        <p:nvSpPr>
          <p:cNvPr id="92" name="Rechteck 91"/>
          <p:cNvSpPr/>
          <p:nvPr/>
        </p:nvSpPr>
        <p:spPr>
          <a:xfrm>
            <a:off x="7571291" y="4635513"/>
            <a:ext cx="851515" cy="147095"/>
          </a:xfrm>
          <a:prstGeom prst="rect">
            <a:avLst/>
          </a:prstGeom>
        </p:spPr>
        <p:txBody>
          <a:bodyPr wrap="none" anchor="ctr">
            <a:noAutofit/>
          </a:bodyPr>
          <a:lstStyle/>
          <a:p>
            <a:pPr algn="r"/>
            <a:r>
              <a:rPr lang="de-CH" sz="800" dirty="0" smtClean="0"/>
              <a:t>6 </a:t>
            </a:r>
            <a:r>
              <a:rPr lang="de-CH" sz="800" dirty="0" err="1" smtClean="0"/>
              <a:t>Stk</a:t>
            </a:r>
            <a:r>
              <a:rPr lang="de-CH" sz="800" dirty="0" smtClean="0"/>
              <a:t>.</a:t>
            </a:r>
            <a:endParaRPr lang="de-CH" sz="800" dirty="0"/>
          </a:p>
        </p:txBody>
      </p:sp>
      <p:sp>
        <p:nvSpPr>
          <p:cNvPr id="115" name="Abgerundetes Rechteck 114"/>
          <p:cNvSpPr/>
          <p:nvPr/>
        </p:nvSpPr>
        <p:spPr bwMode="auto">
          <a:xfrm>
            <a:off x="4068104" y="4829865"/>
            <a:ext cx="4284809" cy="193319"/>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800" b="1" dirty="0" smtClean="0">
                <a:solidFill>
                  <a:schemeClr val="tx1"/>
                </a:solidFill>
                <a:latin typeface="+mj-lt"/>
              </a:rPr>
              <a:t>QL-Website / Facebook / </a:t>
            </a:r>
            <a:r>
              <a:rPr lang="de-CH" sz="800" b="1" dirty="0" err="1" smtClean="0">
                <a:solidFill>
                  <a:schemeClr val="tx1"/>
                </a:solidFill>
                <a:latin typeface="+mj-lt"/>
              </a:rPr>
              <a:t>GoogleAdwords</a:t>
            </a:r>
            <a:endParaRPr lang="de-CH" sz="800" dirty="0" smtClean="0">
              <a:solidFill>
                <a:schemeClr val="tx1"/>
              </a:solidFill>
              <a:latin typeface="+mj-lt"/>
            </a:endParaRPr>
          </a:p>
        </p:txBody>
      </p:sp>
      <p:sp>
        <p:nvSpPr>
          <p:cNvPr id="117" name="Abgerundetes Rechteck 116"/>
          <p:cNvSpPr/>
          <p:nvPr/>
        </p:nvSpPr>
        <p:spPr bwMode="auto">
          <a:xfrm>
            <a:off x="1872800" y="5498492"/>
            <a:ext cx="5472000" cy="162000"/>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77800">
              <a:defRPr/>
            </a:pPr>
            <a:r>
              <a:rPr lang="de-CH" sz="800" b="1" dirty="0" smtClean="0">
                <a:solidFill>
                  <a:schemeClr val="tx1"/>
                </a:solidFill>
                <a:latin typeface="+mj-lt"/>
              </a:rPr>
              <a:t>QL-Verbund / Kundendienst</a:t>
            </a:r>
            <a:endParaRPr lang="de-CH" sz="800" dirty="0" smtClean="0">
              <a:solidFill>
                <a:schemeClr val="tx1"/>
              </a:solidFill>
              <a:latin typeface="+mj-lt"/>
            </a:endParaRPr>
          </a:p>
        </p:txBody>
      </p:sp>
      <p:sp>
        <p:nvSpPr>
          <p:cNvPr id="118" name="Abgerundetes Rechteck 117"/>
          <p:cNvSpPr/>
          <p:nvPr/>
        </p:nvSpPr>
        <p:spPr bwMode="auto">
          <a:xfrm>
            <a:off x="6016418" y="2889432"/>
            <a:ext cx="1338160" cy="161483"/>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800" b="1" dirty="0" err="1" smtClean="0">
                <a:solidFill>
                  <a:schemeClr val="tx1"/>
                </a:solidFill>
                <a:latin typeface="+mj-lt"/>
              </a:rPr>
              <a:t>Plak</a:t>
            </a:r>
            <a:r>
              <a:rPr lang="de-CH" sz="800" b="1" dirty="0" smtClean="0">
                <a:solidFill>
                  <a:schemeClr val="tx1"/>
                </a:solidFill>
                <a:latin typeface="+mj-lt"/>
              </a:rPr>
              <a:t> / Ins / Radio</a:t>
            </a:r>
            <a:endParaRPr lang="de-CH" sz="800" dirty="0" smtClean="0">
              <a:solidFill>
                <a:schemeClr val="tx1"/>
              </a:solidFill>
              <a:latin typeface="+mj-lt"/>
            </a:endParaRPr>
          </a:p>
        </p:txBody>
      </p:sp>
      <p:sp>
        <p:nvSpPr>
          <p:cNvPr id="125" name="Abgerundetes Rechteck 124"/>
          <p:cNvSpPr/>
          <p:nvPr/>
        </p:nvSpPr>
        <p:spPr bwMode="auto">
          <a:xfrm>
            <a:off x="7074865" y="2708920"/>
            <a:ext cx="278813" cy="324000"/>
          </a:xfrm>
          <a:prstGeom prst="roundRect">
            <a:avLst>
              <a:gd name="adj" fmla="val 13483"/>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a:t>
            </a:r>
          </a:p>
        </p:txBody>
      </p:sp>
      <p:sp>
        <p:nvSpPr>
          <p:cNvPr id="54" name="Abgerundetes Rechteck 53"/>
          <p:cNvSpPr/>
          <p:nvPr/>
        </p:nvSpPr>
        <p:spPr bwMode="auto">
          <a:xfrm>
            <a:off x="3897640" y="4083380"/>
            <a:ext cx="4464000" cy="160963"/>
          </a:xfrm>
          <a:prstGeom prst="roundRect">
            <a:avLst>
              <a:gd name="adj" fmla="val 13675"/>
            </a:avLst>
          </a:prstGeom>
          <a:solidFill>
            <a:schemeClr val="accent1">
              <a:lumMod val="60000"/>
              <a:lumOff val="40000"/>
            </a:schemeClr>
          </a:solidFill>
          <a:ln w="31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82563">
              <a:defRPr/>
            </a:pPr>
            <a:r>
              <a:rPr lang="de-CH" sz="800" b="1" dirty="0" err="1" smtClean="0">
                <a:solidFill>
                  <a:schemeClr val="tx1"/>
                </a:solidFill>
                <a:latin typeface="+mj-lt"/>
              </a:rPr>
              <a:t>Landingpage</a:t>
            </a:r>
            <a:endParaRPr lang="de-CH" sz="800" dirty="0" smtClean="0">
              <a:solidFill>
                <a:schemeClr val="tx1"/>
              </a:solidFill>
              <a:latin typeface="+mj-lt"/>
            </a:endParaRPr>
          </a:p>
        </p:txBody>
      </p:sp>
      <p:sp>
        <p:nvSpPr>
          <p:cNvPr id="37" name="Abgerundetes Rechteck 36"/>
          <p:cNvSpPr/>
          <p:nvPr/>
        </p:nvSpPr>
        <p:spPr bwMode="auto">
          <a:xfrm>
            <a:off x="3915355" y="3903396"/>
            <a:ext cx="144000" cy="324000"/>
          </a:xfrm>
          <a:prstGeom prst="roundRect">
            <a:avLst/>
          </a:prstGeom>
          <a:solidFill>
            <a:schemeClr val="accent1">
              <a:lumMod val="75000"/>
            </a:schemeClr>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bg1"/>
                </a:solidFill>
                <a:latin typeface="+mj-lt"/>
              </a:rPr>
              <a:t>28.02.</a:t>
            </a:r>
          </a:p>
        </p:txBody>
      </p:sp>
      <p:sp>
        <p:nvSpPr>
          <p:cNvPr id="63" name="Abgerundetes Rechteck 62"/>
          <p:cNvSpPr/>
          <p:nvPr/>
        </p:nvSpPr>
        <p:spPr bwMode="auto">
          <a:xfrm>
            <a:off x="5346926" y="3903396"/>
            <a:ext cx="144000" cy="324000"/>
          </a:xfrm>
          <a:prstGeom prst="roundRect">
            <a:avLst/>
          </a:prstGeom>
          <a:solidFill>
            <a:schemeClr val="accent1">
              <a:lumMod val="75000"/>
            </a:schemeClr>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bg1"/>
                </a:solidFill>
                <a:latin typeface="+mj-lt"/>
              </a:rPr>
              <a:t>31.03.</a:t>
            </a:r>
          </a:p>
        </p:txBody>
      </p:sp>
      <p:sp>
        <p:nvSpPr>
          <p:cNvPr id="64" name="Rechteck 63"/>
          <p:cNvSpPr/>
          <p:nvPr/>
        </p:nvSpPr>
        <p:spPr>
          <a:xfrm>
            <a:off x="5247504" y="4093811"/>
            <a:ext cx="851515" cy="150165"/>
          </a:xfrm>
          <a:prstGeom prst="rect">
            <a:avLst/>
          </a:prstGeom>
        </p:spPr>
        <p:txBody>
          <a:bodyPr wrap="none" anchor="ctr">
            <a:noAutofit/>
          </a:bodyPr>
          <a:lstStyle/>
          <a:p>
            <a:pPr algn="r"/>
            <a:r>
              <a:rPr lang="de-CH" sz="800" dirty="0" smtClean="0"/>
              <a:t>2. Release</a:t>
            </a:r>
            <a:endParaRPr lang="de-CH" sz="800" dirty="0"/>
          </a:p>
        </p:txBody>
      </p:sp>
      <p:sp>
        <p:nvSpPr>
          <p:cNvPr id="65" name="Abgerundetes Rechteck 64"/>
          <p:cNvSpPr/>
          <p:nvPr/>
        </p:nvSpPr>
        <p:spPr bwMode="auto">
          <a:xfrm>
            <a:off x="6795675" y="3903396"/>
            <a:ext cx="144000" cy="324000"/>
          </a:xfrm>
          <a:prstGeom prst="roundRect">
            <a:avLst/>
          </a:prstGeom>
          <a:solidFill>
            <a:schemeClr val="accent1">
              <a:lumMod val="75000"/>
            </a:schemeClr>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bg1"/>
                </a:solidFill>
                <a:latin typeface="+mj-lt"/>
              </a:rPr>
              <a:t>30.04.</a:t>
            </a:r>
          </a:p>
        </p:txBody>
      </p:sp>
      <p:sp>
        <p:nvSpPr>
          <p:cNvPr id="66" name="Rechteck 65"/>
          <p:cNvSpPr/>
          <p:nvPr/>
        </p:nvSpPr>
        <p:spPr>
          <a:xfrm>
            <a:off x="6696253" y="4093811"/>
            <a:ext cx="851515" cy="150165"/>
          </a:xfrm>
          <a:prstGeom prst="rect">
            <a:avLst/>
          </a:prstGeom>
        </p:spPr>
        <p:txBody>
          <a:bodyPr wrap="none" anchor="ctr">
            <a:noAutofit/>
          </a:bodyPr>
          <a:lstStyle/>
          <a:p>
            <a:pPr algn="r"/>
            <a:r>
              <a:rPr lang="de-CH" sz="800" dirty="0" smtClean="0"/>
              <a:t>3. Release</a:t>
            </a:r>
            <a:endParaRPr lang="de-CH" sz="800" dirty="0"/>
          </a:p>
        </p:txBody>
      </p:sp>
      <p:sp>
        <p:nvSpPr>
          <p:cNvPr id="127" name="Abgerundetes Rechteck 126"/>
          <p:cNvSpPr/>
          <p:nvPr/>
        </p:nvSpPr>
        <p:spPr bwMode="auto">
          <a:xfrm>
            <a:off x="5850388" y="3723340"/>
            <a:ext cx="1512000" cy="162000"/>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82563">
              <a:defRPr/>
            </a:pPr>
            <a:r>
              <a:rPr lang="de-CH" sz="800" b="1" dirty="0" smtClean="0">
                <a:solidFill>
                  <a:schemeClr val="tx1"/>
                </a:solidFill>
                <a:latin typeface="+mj-lt"/>
              </a:rPr>
              <a:t>TV-Laufschrift</a:t>
            </a:r>
            <a:endParaRPr lang="de-CH" sz="800" dirty="0" smtClean="0">
              <a:solidFill>
                <a:schemeClr val="tx1"/>
              </a:solidFill>
              <a:latin typeface="+mj-lt"/>
            </a:endParaRPr>
          </a:p>
        </p:txBody>
      </p:sp>
      <p:sp>
        <p:nvSpPr>
          <p:cNvPr id="128" name="Abgerundetes Rechteck 127"/>
          <p:cNvSpPr/>
          <p:nvPr/>
        </p:nvSpPr>
        <p:spPr bwMode="auto">
          <a:xfrm>
            <a:off x="5868160" y="3741628"/>
            <a:ext cx="144000" cy="324000"/>
          </a:xfrm>
          <a:prstGeom prst="roundRect">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a:t>
            </a:r>
          </a:p>
        </p:txBody>
      </p:sp>
      <p:sp>
        <p:nvSpPr>
          <p:cNvPr id="129" name="Abgerundetes Rechteck 128"/>
          <p:cNvSpPr/>
          <p:nvPr/>
        </p:nvSpPr>
        <p:spPr bwMode="auto">
          <a:xfrm>
            <a:off x="5508296" y="5079813"/>
            <a:ext cx="1440000" cy="162000"/>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77800">
              <a:defRPr/>
            </a:pPr>
            <a:r>
              <a:rPr lang="de-CH" sz="800" b="1" dirty="0" smtClean="0">
                <a:solidFill>
                  <a:schemeClr val="tx1"/>
                </a:solidFill>
                <a:latin typeface="+mj-lt"/>
              </a:rPr>
              <a:t>Roadshows</a:t>
            </a:r>
            <a:endParaRPr lang="de-CH" sz="700" dirty="0" smtClean="0">
              <a:solidFill>
                <a:schemeClr val="tx1"/>
              </a:solidFill>
              <a:latin typeface="+mj-lt"/>
            </a:endParaRPr>
          </a:p>
        </p:txBody>
      </p:sp>
      <p:sp>
        <p:nvSpPr>
          <p:cNvPr id="130" name="Abgerundetes Rechteck 129"/>
          <p:cNvSpPr/>
          <p:nvPr/>
        </p:nvSpPr>
        <p:spPr bwMode="auto">
          <a:xfrm>
            <a:off x="5525860" y="5094165"/>
            <a:ext cx="143051" cy="324000"/>
          </a:xfrm>
          <a:prstGeom prst="roundRect">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a:t>
            </a:r>
          </a:p>
        </p:txBody>
      </p:sp>
      <p:sp>
        <p:nvSpPr>
          <p:cNvPr id="137" name="Abgerundetes Rechteck 136"/>
          <p:cNvSpPr/>
          <p:nvPr/>
        </p:nvSpPr>
        <p:spPr bwMode="auto">
          <a:xfrm>
            <a:off x="2456336" y="3122228"/>
            <a:ext cx="1129691" cy="162000"/>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82563">
              <a:defRPr/>
            </a:pPr>
            <a:r>
              <a:rPr lang="de-CH" sz="800" b="1" dirty="0" smtClean="0">
                <a:solidFill>
                  <a:schemeClr val="tx1"/>
                </a:solidFill>
                <a:latin typeface="+mj-lt"/>
              </a:rPr>
              <a:t>Sprachregelung</a:t>
            </a:r>
            <a:endParaRPr lang="de-CH" sz="800" dirty="0" smtClean="0">
              <a:solidFill>
                <a:schemeClr val="tx1"/>
              </a:solidFill>
              <a:latin typeface="+mj-lt"/>
            </a:endParaRPr>
          </a:p>
        </p:txBody>
      </p:sp>
      <p:sp>
        <p:nvSpPr>
          <p:cNvPr id="138" name="Abgerundetes Rechteck 137"/>
          <p:cNvSpPr/>
          <p:nvPr/>
        </p:nvSpPr>
        <p:spPr bwMode="auto">
          <a:xfrm>
            <a:off x="2478197" y="3136746"/>
            <a:ext cx="144000" cy="324000"/>
          </a:xfrm>
          <a:prstGeom prst="roundRect">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31.01.</a:t>
            </a:r>
          </a:p>
        </p:txBody>
      </p:sp>
      <p:sp>
        <p:nvSpPr>
          <p:cNvPr id="139" name="Abgerundetes Rechteck 138"/>
          <p:cNvSpPr/>
          <p:nvPr/>
        </p:nvSpPr>
        <p:spPr bwMode="auto">
          <a:xfrm>
            <a:off x="6363056" y="3483024"/>
            <a:ext cx="588045" cy="162000"/>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82563">
              <a:defRPr/>
            </a:pPr>
            <a:r>
              <a:rPr lang="de-CH" sz="800" b="1" dirty="0" smtClean="0">
                <a:solidFill>
                  <a:schemeClr val="tx1"/>
                </a:solidFill>
                <a:latin typeface="+mj-lt"/>
              </a:rPr>
              <a:t>PR</a:t>
            </a:r>
          </a:p>
        </p:txBody>
      </p:sp>
      <p:sp>
        <p:nvSpPr>
          <p:cNvPr id="140" name="Abgerundetes Rechteck 139"/>
          <p:cNvSpPr/>
          <p:nvPr/>
        </p:nvSpPr>
        <p:spPr bwMode="auto">
          <a:xfrm>
            <a:off x="6384197" y="3308380"/>
            <a:ext cx="144000" cy="324000"/>
          </a:xfrm>
          <a:prstGeom prst="roundRect">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a:t>
            </a:r>
          </a:p>
        </p:txBody>
      </p:sp>
      <p:sp>
        <p:nvSpPr>
          <p:cNvPr id="141" name="Abgerundetes Rechteck 140"/>
          <p:cNvSpPr/>
          <p:nvPr/>
        </p:nvSpPr>
        <p:spPr bwMode="auto">
          <a:xfrm>
            <a:off x="5544680" y="3495368"/>
            <a:ext cx="839517" cy="177210"/>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82563">
              <a:defRPr/>
            </a:pPr>
            <a:r>
              <a:rPr lang="de-CH" sz="800" b="1" dirty="0" err="1" smtClean="0">
                <a:solidFill>
                  <a:schemeClr val="tx1"/>
                </a:solidFill>
                <a:latin typeface="+mj-lt"/>
              </a:rPr>
              <a:t>Kundenztg</a:t>
            </a:r>
            <a:r>
              <a:rPr lang="de-CH" sz="800" b="1" dirty="0" smtClean="0">
                <a:solidFill>
                  <a:schemeClr val="tx1"/>
                </a:solidFill>
                <a:latin typeface="+mj-lt"/>
              </a:rPr>
              <a:t>.</a:t>
            </a:r>
          </a:p>
        </p:txBody>
      </p:sp>
      <p:sp>
        <p:nvSpPr>
          <p:cNvPr id="142" name="Abgerundetes Rechteck 141"/>
          <p:cNvSpPr/>
          <p:nvPr/>
        </p:nvSpPr>
        <p:spPr bwMode="auto">
          <a:xfrm>
            <a:off x="5580128" y="3311618"/>
            <a:ext cx="144000" cy="324000"/>
          </a:xfrm>
          <a:prstGeom prst="roundRect">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a:t>
            </a:r>
          </a:p>
        </p:txBody>
      </p:sp>
      <p:sp>
        <p:nvSpPr>
          <p:cNvPr id="91" name="Abgerundetes Rechteck 90"/>
          <p:cNvSpPr/>
          <p:nvPr/>
        </p:nvSpPr>
        <p:spPr bwMode="auto">
          <a:xfrm>
            <a:off x="6318948" y="4461176"/>
            <a:ext cx="144000" cy="324000"/>
          </a:xfrm>
          <a:prstGeom prst="roundRect">
            <a:avLst/>
          </a:prstGeom>
          <a:solidFill>
            <a:schemeClr val="accent1">
              <a:lumMod val="75000"/>
            </a:schemeClr>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bg1"/>
                </a:solidFill>
                <a:latin typeface="+mj-lt"/>
              </a:rPr>
              <a:t>18.04.</a:t>
            </a:r>
          </a:p>
        </p:txBody>
      </p:sp>
      <p:sp>
        <p:nvSpPr>
          <p:cNvPr id="144" name="Abgerundetes Rechteck 143"/>
          <p:cNvSpPr/>
          <p:nvPr/>
        </p:nvSpPr>
        <p:spPr bwMode="auto">
          <a:xfrm>
            <a:off x="4716016" y="5856433"/>
            <a:ext cx="1512000" cy="162000"/>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77800">
              <a:defRPr/>
            </a:pPr>
            <a:r>
              <a:rPr lang="de-CH" sz="800" b="1" dirty="0" smtClean="0">
                <a:solidFill>
                  <a:schemeClr val="tx1"/>
                </a:solidFill>
                <a:latin typeface="+mj-lt"/>
              </a:rPr>
              <a:t>Vertriebspartner</a:t>
            </a:r>
            <a:endParaRPr lang="de-CH" sz="800" dirty="0" smtClean="0">
              <a:solidFill>
                <a:schemeClr val="tx1"/>
              </a:solidFill>
              <a:latin typeface="+mj-lt"/>
            </a:endParaRPr>
          </a:p>
        </p:txBody>
      </p:sp>
      <p:sp>
        <p:nvSpPr>
          <p:cNvPr id="97" name="Abgerundetes Rechteck 96"/>
          <p:cNvSpPr/>
          <p:nvPr/>
        </p:nvSpPr>
        <p:spPr bwMode="auto">
          <a:xfrm>
            <a:off x="1907704" y="5511635"/>
            <a:ext cx="144000" cy="504000"/>
          </a:xfrm>
          <a:prstGeom prst="roundRect">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laufend</a:t>
            </a:r>
          </a:p>
        </p:txBody>
      </p:sp>
      <p:sp>
        <p:nvSpPr>
          <p:cNvPr id="151" name="Abgerundetes Rechteck 150"/>
          <p:cNvSpPr/>
          <p:nvPr/>
        </p:nvSpPr>
        <p:spPr bwMode="auto">
          <a:xfrm>
            <a:off x="404009" y="2083449"/>
            <a:ext cx="711463" cy="387382"/>
          </a:xfrm>
          <a:prstGeom prst="roundRect">
            <a:avLst>
              <a:gd name="adj" fmla="val 13675"/>
            </a:avLst>
          </a:prstGeom>
          <a:solidFill>
            <a:srgbClr val="7030A0"/>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bg1"/>
                </a:solidFill>
                <a:latin typeface="+mj-lt"/>
              </a:rPr>
              <a:t>DM</a:t>
            </a:r>
            <a:endParaRPr lang="de-CH" sz="900" dirty="0" smtClean="0">
              <a:solidFill>
                <a:schemeClr val="bg1"/>
              </a:solidFill>
              <a:latin typeface="+mj-lt"/>
            </a:endParaRPr>
          </a:p>
        </p:txBody>
      </p:sp>
      <p:sp>
        <p:nvSpPr>
          <p:cNvPr id="152" name="Abgerundetes Rechteck 151"/>
          <p:cNvSpPr/>
          <p:nvPr/>
        </p:nvSpPr>
        <p:spPr bwMode="auto">
          <a:xfrm>
            <a:off x="399665" y="5058140"/>
            <a:ext cx="711463" cy="387382"/>
          </a:xfrm>
          <a:prstGeom prst="roundRect">
            <a:avLst>
              <a:gd name="adj" fmla="val 13675"/>
            </a:avLst>
          </a:prstGeom>
          <a:solidFill>
            <a:srgbClr val="7030A0"/>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bg1"/>
                </a:solidFill>
                <a:latin typeface="+mj-lt"/>
              </a:rPr>
              <a:t>Events</a:t>
            </a:r>
            <a:endParaRPr lang="de-CH" sz="900" dirty="0" smtClean="0">
              <a:solidFill>
                <a:schemeClr val="bg1"/>
              </a:solidFill>
              <a:latin typeface="+mj-lt"/>
            </a:endParaRPr>
          </a:p>
        </p:txBody>
      </p:sp>
      <p:sp>
        <p:nvSpPr>
          <p:cNvPr id="153" name="Abgerundetes Rechteck 152"/>
          <p:cNvSpPr/>
          <p:nvPr/>
        </p:nvSpPr>
        <p:spPr bwMode="auto">
          <a:xfrm>
            <a:off x="391137" y="5473495"/>
            <a:ext cx="711463" cy="584879"/>
          </a:xfrm>
          <a:prstGeom prst="roundRect">
            <a:avLst>
              <a:gd name="adj" fmla="val 9121"/>
            </a:avLst>
          </a:prstGeom>
          <a:solidFill>
            <a:srgbClr val="7030A0"/>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bg1"/>
                </a:solidFill>
                <a:latin typeface="+mj-lt"/>
              </a:rPr>
              <a:t>Schulung</a:t>
            </a:r>
            <a:endParaRPr lang="de-CH" sz="900" dirty="0" smtClean="0">
              <a:solidFill>
                <a:schemeClr val="bg1"/>
              </a:solidFill>
              <a:latin typeface="+mj-lt"/>
            </a:endParaRPr>
          </a:p>
        </p:txBody>
      </p:sp>
      <p:sp>
        <p:nvSpPr>
          <p:cNvPr id="154" name="Abgerundetes Rechteck 153"/>
          <p:cNvSpPr/>
          <p:nvPr/>
        </p:nvSpPr>
        <p:spPr bwMode="auto">
          <a:xfrm>
            <a:off x="397633" y="2504071"/>
            <a:ext cx="711463" cy="568616"/>
          </a:xfrm>
          <a:prstGeom prst="roundRect">
            <a:avLst>
              <a:gd name="adj" fmla="val 12114"/>
            </a:avLst>
          </a:prstGeom>
          <a:solidFill>
            <a:srgbClr val="7030A0"/>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bg1"/>
                </a:solidFill>
                <a:latin typeface="+mj-lt"/>
              </a:rPr>
              <a:t>Werbung</a:t>
            </a:r>
            <a:endParaRPr lang="de-CH" sz="900" dirty="0" smtClean="0">
              <a:solidFill>
                <a:schemeClr val="bg1"/>
              </a:solidFill>
              <a:latin typeface="+mj-lt"/>
            </a:endParaRPr>
          </a:p>
        </p:txBody>
      </p:sp>
      <p:sp>
        <p:nvSpPr>
          <p:cNvPr id="155" name="Abgerundetes Rechteck 154"/>
          <p:cNvSpPr/>
          <p:nvPr/>
        </p:nvSpPr>
        <p:spPr bwMode="auto">
          <a:xfrm>
            <a:off x="397632" y="3097419"/>
            <a:ext cx="711463" cy="578328"/>
          </a:xfrm>
          <a:prstGeom prst="roundRect">
            <a:avLst>
              <a:gd name="adj" fmla="val 10653"/>
            </a:avLst>
          </a:prstGeom>
          <a:solidFill>
            <a:srgbClr val="7030A0"/>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bg1"/>
                </a:solidFill>
                <a:latin typeface="+mj-lt"/>
              </a:rPr>
              <a:t>PR</a:t>
            </a:r>
            <a:endParaRPr lang="de-CH" sz="900" dirty="0" smtClean="0">
              <a:solidFill>
                <a:schemeClr val="bg1"/>
              </a:solidFill>
              <a:latin typeface="+mj-lt"/>
            </a:endParaRPr>
          </a:p>
        </p:txBody>
      </p:sp>
      <p:sp>
        <p:nvSpPr>
          <p:cNvPr id="156" name="Abgerundetes Rechteck 155"/>
          <p:cNvSpPr/>
          <p:nvPr/>
        </p:nvSpPr>
        <p:spPr bwMode="auto">
          <a:xfrm>
            <a:off x="395687" y="3703720"/>
            <a:ext cx="711463" cy="1319465"/>
          </a:xfrm>
          <a:prstGeom prst="roundRect">
            <a:avLst>
              <a:gd name="adj" fmla="val 6189"/>
            </a:avLst>
          </a:prstGeom>
          <a:solidFill>
            <a:srgbClr val="7030A0"/>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a:defRPr/>
            </a:pPr>
            <a:r>
              <a:rPr lang="de-CH" sz="900" b="1" dirty="0" smtClean="0">
                <a:solidFill>
                  <a:schemeClr val="bg1"/>
                </a:solidFill>
                <a:latin typeface="+mj-lt"/>
              </a:rPr>
              <a:t>Multimedia</a:t>
            </a:r>
            <a:endParaRPr lang="de-CH" sz="900" dirty="0" smtClean="0">
              <a:solidFill>
                <a:schemeClr val="bg1"/>
              </a:solidFill>
              <a:latin typeface="+mj-lt"/>
            </a:endParaRPr>
          </a:p>
        </p:txBody>
      </p:sp>
      <p:sp>
        <p:nvSpPr>
          <p:cNvPr id="94" name="Abgerundetes Rechteck 93"/>
          <p:cNvSpPr/>
          <p:nvPr/>
        </p:nvSpPr>
        <p:spPr bwMode="auto">
          <a:xfrm>
            <a:off x="7360718" y="5267254"/>
            <a:ext cx="864000" cy="162000"/>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77800">
              <a:defRPr/>
            </a:pPr>
            <a:r>
              <a:rPr lang="de-CH" sz="800" b="1" dirty="0" smtClean="0">
                <a:solidFill>
                  <a:schemeClr val="tx1"/>
                </a:solidFill>
                <a:latin typeface="+mj-lt"/>
              </a:rPr>
              <a:t>Tel.-Umfrage</a:t>
            </a:r>
            <a:endParaRPr lang="de-CH" sz="800" dirty="0" smtClean="0">
              <a:solidFill>
                <a:schemeClr val="tx1"/>
              </a:solidFill>
              <a:latin typeface="+mj-lt"/>
            </a:endParaRPr>
          </a:p>
        </p:txBody>
      </p:sp>
      <p:sp>
        <p:nvSpPr>
          <p:cNvPr id="95" name="Abgerundetes Rechteck 94"/>
          <p:cNvSpPr/>
          <p:nvPr/>
        </p:nvSpPr>
        <p:spPr bwMode="auto">
          <a:xfrm>
            <a:off x="7378788" y="5078620"/>
            <a:ext cx="149462" cy="324000"/>
          </a:xfrm>
          <a:prstGeom prst="roundRect">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a:t>
            </a:r>
          </a:p>
        </p:txBody>
      </p:sp>
      <p:sp>
        <p:nvSpPr>
          <p:cNvPr id="99" name="Abgerundetes Rechteck 98"/>
          <p:cNvSpPr/>
          <p:nvPr/>
        </p:nvSpPr>
        <p:spPr bwMode="auto">
          <a:xfrm>
            <a:off x="4719686" y="5673886"/>
            <a:ext cx="149462" cy="324000"/>
          </a:xfrm>
          <a:prstGeom prst="roundRect">
            <a:avLst/>
          </a:prstGeom>
          <a:solidFill>
            <a:srgbClr val="FFC000"/>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a:t>
            </a:r>
          </a:p>
        </p:txBody>
      </p:sp>
      <p:sp>
        <p:nvSpPr>
          <p:cNvPr id="114" name="Abgerundetes Rechteck 113"/>
          <p:cNvSpPr/>
          <p:nvPr/>
        </p:nvSpPr>
        <p:spPr bwMode="auto">
          <a:xfrm>
            <a:off x="4428056" y="5283224"/>
            <a:ext cx="648000" cy="162000"/>
          </a:xfrm>
          <a:prstGeom prst="roundRect">
            <a:avLst>
              <a:gd name="adj" fmla="val 13675"/>
            </a:avLst>
          </a:prstGeom>
          <a:solidFill>
            <a:srgbClr val="FFDB69"/>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18000" tIns="0" rIns="0" bIns="0" anchor="ctr"/>
          <a:lstStyle/>
          <a:p>
            <a:pPr marL="177800">
              <a:defRPr/>
            </a:pPr>
            <a:r>
              <a:rPr lang="de-CH" sz="800" b="1" dirty="0" smtClean="0">
                <a:solidFill>
                  <a:schemeClr val="tx1"/>
                </a:solidFill>
                <a:latin typeface="+mj-lt"/>
              </a:rPr>
              <a:t>Pretest</a:t>
            </a:r>
            <a:endParaRPr lang="de-CH" sz="800" dirty="0" smtClean="0">
              <a:solidFill>
                <a:schemeClr val="tx1"/>
              </a:solidFill>
              <a:latin typeface="+mj-lt"/>
            </a:endParaRPr>
          </a:p>
        </p:txBody>
      </p:sp>
      <p:sp>
        <p:nvSpPr>
          <p:cNvPr id="93" name="Abgerundetes Rechteck 92"/>
          <p:cNvSpPr/>
          <p:nvPr/>
        </p:nvSpPr>
        <p:spPr bwMode="auto">
          <a:xfrm>
            <a:off x="4446125" y="5094590"/>
            <a:ext cx="149462" cy="324000"/>
          </a:xfrm>
          <a:prstGeom prst="roundRect">
            <a:avLst/>
          </a:prstGeom>
          <a:solidFill>
            <a:schemeClr val="accent2"/>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 lIns="18000" tIns="0" rIns="0" bIns="0" anchor="ctr"/>
          <a:lstStyle/>
          <a:p>
            <a:pPr algn="ctr">
              <a:defRPr/>
            </a:pPr>
            <a:r>
              <a:rPr lang="de-CH" sz="800" dirty="0" smtClean="0">
                <a:solidFill>
                  <a:schemeClr val="tx1"/>
                </a:solidFill>
                <a:latin typeface="+mj-lt"/>
              </a:rPr>
              <a:t>…</a:t>
            </a:r>
          </a:p>
        </p:txBody>
      </p:sp>
      <p:sp>
        <p:nvSpPr>
          <p:cNvPr id="104" name="Textplatzhalter 3"/>
          <p:cNvSpPr txBox="1">
            <a:spLocks/>
          </p:cNvSpPr>
          <p:nvPr/>
        </p:nvSpPr>
        <p:spPr bwMode="auto">
          <a:xfrm>
            <a:off x="323528" y="1052736"/>
            <a:ext cx="8280920" cy="50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None/>
              <a:defRPr sz="2400" b="1">
                <a:solidFill>
                  <a:srgbClr val="E30613"/>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r>
              <a:rPr lang="de-CH" kern="0" dirty="0" smtClean="0"/>
              <a:t>Aktionsplan Kommunikation</a:t>
            </a:r>
            <a:endParaRPr lang="de-CH" kern="0" dirty="0"/>
          </a:p>
        </p:txBody>
      </p:sp>
      <p:sp>
        <p:nvSpPr>
          <p:cNvPr id="105" name="Textplatzhalter 1"/>
          <p:cNvSpPr txBox="1">
            <a:spLocks/>
          </p:cNvSpPr>
          <p:nvPr/>
        </p:nvSpPr>
        <p:spPr bwMode="auto">
          <a:xfrm>
            <a:off x="3923928" y="44624"/>
            <a:ext cx="4787875" cy="4048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r" rtl="0" eaLnBrk="1" fontAlgn="base" hangingPunct="1">
              <a:spcBef>
                <a:spcPct val="20000"/>
              </a:spcBef>
              <a:spcAft>
                <a:spcPct val="0"/>
              </a:spcAft>
              <a:buNone/>
              <a:defRPr sz="2000" b="1">
                <a:solidFill>
                  <a:srgbClr val="E30613"/>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r>
              <a:rPr lang="de-CH" kern="0" smtClean="0"/>
              <a:t>Grosse Senderumstellung</a:t>
            </a:r>
            <a:endParaRPr lang="de-CH" kern="0" dirty="0"/>
          </a:p>
        </p:txBody>
      </p:sp>
      <p:sp>
        <p:nvSpPr>
          <p:cNvPr id="11" name="Textplatzhalter 10"/>
          <p:cNvSpPr>
            <a:spLocks noGrp="1"/>
          </p:cNvSpPr>
          <p:nvPr>
            <p:ph type="body" sz="quarter" idx="15"/>
          </p:nvPr>
        </p:nvSpPr>
        <p:spPr/>
        <p:txBody>
          <a:bodyPr/>
          <a:lstStyle/>
          <a:p>
            <a:r>
              <a:rPr lang="de-CH" dirty="0" smtClean="0"/>
              <a:t>Kommunikation</a:t>
            </a:r>
            <a:endParaRPr lang="de-CH" dirty="0"/>
          </a:p>
        </p:txBody>
      </p:sp>
      <p:pic>
        <p:nvPicPr>
          <p:cNvPr id="96" name="Picture 2" descr="O:\Marketing_Kommunikation\Graphic Design\QuickLine\Logos_Quickline\ICONS\4farbig\icon_info.jpg"/>
          <p:cNvPicPr>
            <a:picLocks noChangeAspect="1" noChangeArrowheads="1"/>
          </p:cNvPicPr>
          <p:nvPr/>
        </p:nvPicPr>
        <p:blipFill>
          <a:blip r:embed="rId2" cstate="print"/>
          <a:srcRect/>
          <a:stretch>
            <a:fillRect/>
          </a:stretch>
        </p:blipFill>
        <p:spPr bwMode="auto">
          <a:xfrm>
            <a:off x="0" y="0"/>
            <a:ext cx="792000" cy="792000"/>
          </a:xfrm>
          <a:prstGeom prst="rect">
            <a:avLst/>
          </a:prstGeom>
          <a:noFill/>
          <a:ln w="9525">
            <a:noFill/>
            <a:miter lim="800000"/>
            <a:headEnd/>
            <a:tailEnd/>
          </a:ln>
        </p:spPr>
      </p:pic>
    </p:spTree>
    <p:extLst>
      <p:ext uri="{BB962C8B-B14F-4D97-AF65-F5344CB8AC3E}">
        <p14:creationId xmlns:p14="http://schemas.microsoft.com/office/powerpoint/2010/main" val="385149708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hteck 7"/>
          <p:cNvSpPr/>
          <p:nvPr/>
        </p:nvSpPr>
        <p:spPr>
          <a:xfrm>
            <a:off x="467544" y="2070668"/>
            <a:ext cx="8136904" cy="445467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4" name="Textplatzhalter 3"/>
          <p:cNvSpPr>
            <a:spLocks noGrp="1"/>
          </p:cNvSpPr>
          <p:nvPr>
            <p:ph type="body" sz="quarter" idx="26"/>
          </p:nvPr>
        </p:nvSpPr>
        <p:spPr/>
        <p:txBody>
          <a:bodyPr/>
          <a:lstStyle/>
          <a:p>
            <a:r>
              <a:rPr lang="de-CH" dirty="0" smtClean="0"/>
              <a:t>Key Visual</a:t>
            </a:r>
            <a:endParaRPr lang="de-CH" dirty="0"/>
          </a:p>
        </p:txBody>
      </p:sp>
      <p:sp>
        <p:nvSpPr>
          <p:cNvPr id="6" name="Textplatzhalter 5"/>
          <p:cNvSpPr>
            <a:spLocks noGrp="1"/>
          </p:cNvSpPr>
          <p:nvPr>
            <p:ph type="body" sz="quarter" idx="28"/>
          </p:nvPr>
        </p:nvSpPr>
        <p:spPr>
          <a:xfrm>
            <a:off x="395485" y="1700808"/>
            <a:ext cx="7416875" cy="432048"/>
          </a:xfrm>
        </p:spPr>
        <p:txBody>
          <a:bodyPr/>
          <a:lstStyle/>
          <a:p>
            <a:r>
              <a:rPr lang="de-CH" dirty="0" smtClean="0"/>
              <a:t>«</a:t>
            </a:r>
            <a:r>
              <a:rPr lang="de-CH" dirty="0" err="1" smtClean="0"/>
              <a:t>Pepino</a:t>
            </a:r>
            <a:r>
              <a:rPr lang="de-CH" dirty="0" smtClean="0"/>
              <a:t>»</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42</a:t>
            </a:fld>
            <a:endParaRPr lang="de-CH"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1699" t="26300" r="53040" b="16436"/>
          <a:stretch/>
        </p:blipFill>
        <p:spPr bwMode="auto">
          <a:xfrm>
            <a:off x="467544" y="2143282"/>
            <a:ext cx="2063520" cy="43534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feld 4"/>
          <p:cNvSpPr txBox="1"/>
          <p:nvPr/>
        </p:nvSpPr>
        <p:spPr>
          <a:xfrm>
            <a:off x="2771800" y="2132856"/>
            <a:ext cx="5832648" cy="2585323"/>
          </a:xfrm>
          <a:prstGeom prst="rect">
            <a:avLst/>
          </a:prstGeom>
          <a:noFill/>
        </p:spPr>
        <p:txBody>
          <a:bodyPr wrap="square" rtlCol="0">
            <a:spAutoFit/>
          </a:bodyPr>
          <a:lstStyle/>
          <a:p>
            <a:r>
              <a:rPr lang="de-CH" sz="1600" dirty="0"/>
              <a:t>Mit der Komikfigur «</a:t>
            </a:r>
            <a:r>
              <a:rPr lang="de-CH" sz="1600" dirty="0" err="1"/>
              <a:t>Pepino</a:t>
            </a:r>
            <a:r>
              <a:rPr lang="de-CH" sz="1600" dirty="0"/>
              <a:t>» (Paprikaschote) und dem Claim </a:t>
            </a:r>
            <a:r>
              <a:rPr lang="de-CH" sz="1600" dirty="0" smtClean="0"/>
              <a:t>„Senderumstellung </a:t>
            </a:r>
            <a:r>
              <a:rPr lang="de-CH" sz="1600" dirty="0"/>
              <a:t>am 6. Mai </a:t>
            </a:r>
            <a:r>
              <a:rPr lang="de-CH" sz="1600" dirty="0" smtClean="0"/>
              <a:t>2014 – mehr HD-Sender für eine noch schärfere Fernsehwelt!“ </a:t>
            </a:r>
            <a:r>
              <a:rPr lang="de-CH" sz="1600" dirty="0"/>
              <a:t>wird ein individueller und sympathischer Charakter für die gesamte Kommunikationskampagne geschaffen. «</a:t>
            </a:r>
            <a:r>
              <a:rPr lang="de-CH" sz="1600" dirty="0" err="1"/>
              <a:t>Pepino</a:t>
            </a:r>
            <a:r>
              <a:rPr lang="de-CH" sz="1600" dirty="0"/>
              <a:t>» steht für Echtheit, Eigenart und Identifikation. Die Aufmerksamkeit soll durch einen Mix zwischen der realen Welt und «</a:t>
            </a:r>
            <a:r>
              <a:rPr lang="de-CH" sz="1600" dirty="0" err="1"/>
              <a:t>Pepino</a:t>
            </a:r>
            <a:r>
              <a:rPr lang="de-CH" sz="1600" dirty="0"/>
              <a:t>» erfolgen, wobei die Figur im Onlinebereich als Avatar genutzt wird.</a:t>
            </a:r>
          </a:p>
          <a:p>
            <a:endParaRPr lang="de-CH" dirty="0"/>
          </a:p>
        </p:txBody>
      </p:sp>
    </p:spTree>
    <p:extLst>
      <p:ext uri="{BB962C8B-B14F-4D97-AF65-F5344CB8AC3E}">
        <p14:creationId xmlns:p14="http://schemas.microsoft.com/office/powerpoint/2010/main" val="11285162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467544" y="2070668"/>
            <a:ext cx="8136904" cy="41666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4" name="Textplatzhalter 3"/>
          <p:cNvSpPr>
            <a:spLocks noGrp="1"/>
          </p:cNvSpPr>
          <p:nvPr>
            <p:ph type="body" sz="quarter" idx="26"/>
          </p:nvPr>
        </p:nvSpPr>
        <p:spPr/>
        <p:txBody>
          <a:bodyPr/>
          <a:lstStyle/>
          <a:p>
            <a:r>
              <a:rPr lang="de-CH" dirty="0" smtClean="0"/>
              <a:t>Instrumente</a:t>
            </a:r>
            <a:endParaRPr lang="de-CH" dirty="0"/>
          </a:p>
        </p:txBody>
      </p:sp>
      <p:sp>
        <p:nvSpPr>
          <p:cNvPr id="6" name="Textplatzhalter 5"/>
          <p:cNvSpPr>
            <a:spLocks noGrp="1"/>
          </p:cNvSpPr>
          <p:nvPr>
            <p:ph type="body" sz="quarter" idx="28"/>
          </p:nvPr>
        </p:nvSpPr>
        <p:spPr>
          <a:ln>
            <a:noFill/>
          </a:ln>
          <a:effectLst/>
        </p:spPr>
        <p:txBody>
          <a:bodyPr/>
          <a:lstStyle/>
          <a:p>
            <a:r>
              <a:rPr lang="de-CH" dirty="0" smtClean="0"/>
              <a:t>Inserate + Plakate</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43</a:t>
            </a:fld>
            <a:endParaRPr lang="de-CH" dirty="0"/>
          </a:p>
        </p:txBody>
      </p:sp>
      <p:sp>
        <p:nvSpPr>
          <p:cNvPr id="10" name="Textfeld 9"/>
          <p:cNvSpPr txBox="1"/>
          <p:nvPr/>
        </p:nvSpPr>
        <p:spPr>
          <a:xfrm>
            <a:off x="3491880" y="4149080"/>
            <a:ext cx="5256584" cy="2016224"/>
          </a:xfrm>
          <a:prstGeom prst="rect">
            <a:avLst/>
          </a:prstGeom>
          <a:solidFill>
            <a:schemeClr val="bg1"/>
          </a:solidFill>
          <a:effectLst/>
        </p:spPr>
        <p:txBody>
          <a:bodyPr wrap="square" rtlCol="0">
            <a:noAutofit/>
          </a:bodyPr>
          <a:lstStyle/>
          <a:p>
            <a:r>
              <a:rPr lang="de-CH" dirty="0"/>
              <a:t>Im April wird mit einer </a:t>
            </a:r>
            <a:r>
              <a:rPr lang="de-CH" dirty="0" smtClean="0"/>
              <a:t>Plakatkampagne</a:t>
            </a:r>
            <a:r>
              <a:rPr lang="de-CH" dirty="0"/>
              <a:t> </a:t>
            </a:r>
            <a:r>
              <a:rPr lang="de-CH" dirty="0" smtClean="0"/>
              <a:t>sowie </a:t>
            </a:r>
            <a:r>
              <a:rPr lang="de-CH" dirty="0"/>
              <a:t>mit Inseraten </a:t>
            </a:r>
            <a:r>
              <a:rPr lang="de-CH" dirty="0" smtClean="0"/>
              <a:t>auf die bevorstehende Umstellung aufmerksam </a:t>
            </a:r>
            <a:r>
              <a:rPr lang="de-CH" dirty="0"/>
              <a:t>gemacht. </a:t>
            </a:r>
            <a:endParaRPr lang="de-CH" dirty="0" smtClean="0"/>
          </a:p>
          <a:p>
            <a:endParaRPr lang="de-CH" dirty="0" smtClean="0"/>
          </a:p>
          <a:p>
            <a:r>
              <a:rPr lang="de-CH" dirty="0" smtClean="0"/>
              <a:t>Zudem blenden wir im Vorfeld der Umstellung TV-Laufschriften ein.  </a:t>
            </a:r>
            <a:endParaRPr lang="de-CH" dirty="0"/>
          </a:p>
          <a:p>
            <a:endParaRPr lang="de-CH" dirty="0"/>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30051" r="30636"/>
          <a:stretch/>
        </p:blipFill>
        <p:spPr bwMode="auto">
          <a:xfrm>
            <a:off x="467544" y="2204864"/>
            <a:ext cx="2750360" cy="396686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7834" b="7667"/>
          <a:stretch/>
        </p:blipFill>
        <p:spPr bwMode="auto">
          <a:xfrm>
            <a:off x="3563888" y="2224181"/>
            <a:ext cx="3672408" cy="17446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8665212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hteck 11"/>
          <p:cNvSpPr/>
          <p:nvPr/>
        </p:nvSpPr>
        <p:spPr>
          <a:xfrm>
            <a:off x="467544" y="2070668"/>
            <a:ext cx="8136904" cy="41666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4" name="Textplatzhalter 3"/>
          <p:cNvSpPr>
            <a:spLocks noGrp="1"/>
          </p:cNvSpPr>
          <p:nvPr>
            <p:ph type="body" sz="quarter" idx="26"/>
          </p:nvPr>
        </p:nvSpPr>
        <p:spPr/>
        <p:txBody>
          <a:bodyPr/>
          <a:lstStyle/>
          <a:p>
            <a:r>
              <a:rPr lang="de-CH" dirty="0" smtClean="0"/>
              <a:t>Instrumente</a:t>
            </a:r>
            <a:endParaRPr lang="de-CH" dirty="0"/>
          </a:p>
        </p:txBody>
      </p:sp>
      <p:sp>
        <p:nvSpPr>
          <p:cNvPr id="6" name="Textplatzhalter 5"/>
          <p:cNvSpPr>
            <a:spLocks noGrp="1"/>
          </p:cNvSpPr>
          <p:nvPr>
            <p:ph type="body" sz="quarter" idx="28"/>
          </p:nvPr>
        </p:nvSpPr>
        <p:spPr>
          <a:ln>
            <a:noFill/>
          </a:ln>
          <a:effectLst/>
        </p:spPr>
        <p:txBody>
          <a:bodyPr/>
          <a:lstStyle/>
          <a:p>
            <a:r>
              <a:rPr lang="de-CH" dirty="0" err="1" smtClean="0"/>
              <a:t>Publireportage</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44</a:t>
            </a:fld>
            <a:endParaRPr lang="de-CH" dirty="0"/>
          </a:p>
        </p:txBody>
      </p:sp>
      <p:sp>
        <p:nvSpPr>
          <p:cNvPr id="10" name="Textfeld 9"/>
          <p:cNvSpPr txBox="1"/>
          <p:nvPr/>
        </p:nvSpPr>
        <p:spPr>
          <a:xfrm>
            <a:off x="5580112" y="2274174"/>
            <a:ext cx="3024336" cy="3891130"/>
          </a:xfrm>
          <a:prstGeom prst="rect">
            <a:avLst/>
          </a:prstGeom>
          <a:solidFill>
            <a:schemeClr val="bg1"/>
          </a:solidFill>
          <a:effectLst/>
        </p:spPr>
        <p:txBody>
          <a:bodyPr wrap="square" rtlCol="0">
            <a:noAutofit/>
          </a:bodyPr>
          <a:lstStyle/>
          <a:p>
            <a:r>
              <a:rPr lang="de-CH" dirty="0" smtClean="0"/>
              <a:t>Weiter wird im April eine </a:t>
            </a:r>
            <a:r>
              <a:rPr lang="de-CH" dirty="0" err="1" smtClean="0"/>
              <a:t>Publireportage</a:t>
            </a:r>
            <a:r>
              <a:rPr lang="de-CH" dirty="0" smtClean="0"/>
              <a:t> in verschiedenen Zeitungen / Zeitschriften veröffentlicht</a:t>
            </a:r>
            <a:r>
              <a:rPr lang="de-CH" dirty="0"/>
              <a:t>.</a:t>
            </a:r>
          </a:p>
        </p:txBody>
      </p:sp>
      <p:pic>
        <p:nvPicPr>
          <p:cNvPr id="2051"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13213" r="15529" b="3045"/>
          <a:stretch/>
        </p:blipFill>
        <p:spPr bwMode="auto">
          <a:xfrm>
            <a:off x="502944" y="2274174"/>
            <a:ext cx="4898388" cy="374711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Grafik 4"/>
          <p:cNvPicPr>
            <a:picLocks noChangeAspect="1"/>
          </p:cNvPicPr>
          <p:nvPr/>
        </p:nvPicPr>
        <p:blipFill>
          <a:blip r:embed="rId4"/>
          <a:stretch>
            <a:fillRect/>
          </a:stretch>
        </p:blipFill>
        <p:spPr>
          <a:xfrm>
            <a:off x="4630231" y="3768629"/>
            <a:ext cx="1705197" cy="2584649"/>
          </a:xfrm>
          <a:prstGeom prst="rect">
            <a:avLst/>
          </a:prstGeom>
          <a:ln>
            <a:solidFill>
              <a:schemeClr val="tx1"/>
            </a:solidFill>
          </a:ln>
        </p:spPr>
      </p:pic>
    </p:spTree>
    <p:extLst>
      <p:ext uri="{BB962C8B-B14F-4D97-AF65-F5344CB8AC3E}">
        <p14:creationId xmlns:p14="http://schemas.microsoft.com/office/powerpoint/2010/main" val="293038069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hteck 10"/>
          <p:cNvSpPr/>
          <p:nvPr/>
        </p:nvSpPr>
        <p:spPr>
          <a:xfrm>
            <a:off x="467544" y="2070668"/>
            <a:ext cx="8136904" cy="41666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5" name="Textplatzhalter 4"/>
          <p:cNvSpPr>
            <a:spLocks noGrp="1"/>
          </p:cNvSpPr>
          <p:nvPr>
            <p:ph type="body" sz="quarter" idx="27"/>
          </p:nvPr>
        </p:nvSpPr>
        <p:spPr>
          <a:xfrm>
            <a:off x="611560" y="2132856"/>
            <a:ext cx="7992888" cy="2304256"/>
          </a:xfrm>
          <a:effectLst/>
        </p:spPr>
        <p:txBody>
          <a:bodyPr/>
          <a:lstStyle/>
          <a:p>
            <a:r>
              <a:rPr lang="de-CH" dirty="0" smtClean="0"/>
              <a:t>Ein Flyer mit dem Key Visual und den wichtigsten Informationen zur grossen</a:t>
            </a:r>
          </a:p>
          <a:p>
            <a:r>
              <a:rPr lang="de-CH" dirty="0" smtClean="0"/>
              <a:t>Senderumstellung dient als Beilage zu verschiedenen Sendungen, z.B. zu </a:t>
            </a:r>
          </a:p>
          <a:p>
            <a:r>
              <a:rPr lang="de-CH" dirty="0"/>
              <a:t>d</a:t>
            </a:r>
            <a:r>
              <a:rPr lang="de-CH" dirty="0" smtClean="0"/>
              <a:t>en Info-Mailings an die Endkunden oder als Rechnungsbeilage. </a:t>
            </a:r>
            <a:endParaRPr lang="de-CH" dirty="0"/>
          </a:p>
        </p:txBody>
      </p:sp>
      <p:sp>
        <p:nvSpPr>
          <p:cNvPr id="6" name="Textplatzhalter 5"/>
          <p:cNvSpPr>
            <a:spLocks noGrp="1"/>
          </p:cNvSpPr>
          <p:nvPr>
            <p:ph type="body" sz="quarter" idx="28"/>
          </p:nvPr>
        </p:nvSpPr>
        <p:spPr>
          <a:ln>
            <a:noFill/>
          </a:ln>
        </p:spPr>
        <p:txBody>
          <a:bodyPr/>
          <a:lstStyle/>
          <a:p>
            <a:r>
              <a:rPr lang="de-CH" dirty="0" smtClean="0"/>
              <a:t>Flyer</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45</a:t>
            </a:fld>
            <a:endParaRPr lang="de-CH" dirty="0"/>
          </a:p>
        </p:txBody>
      </p:sp>
      <p:sp>
        <p:nvSpPr>
          <p:cNvPr id="10" name="Textplatzhalter 9"/>
          <p:cNvSpPr>
            <a:spLocks noGrp="1"/>
          </p:cNvSpPr>
          <p:nvPr>
            <p:ph type="body" sz="quarter" idx="26"/>
          </p:nvPr>
        </p:nvSpPr>
        <p:spPr/>
        <p:txBody>
          <a:bodyPr/>
          <a:lstStyle/>
          <a:p>
            <a:r>
              <a:rPr lang="de-CH" dirty="0" smtClean="0"/>
              <a:t>Instrumente</a:t>
            </a:r>
            <a:endParaRPr lang="de-CH"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179" t="11334" r="16135" b="6250"/>
          <a:stretch/>
        </p:blipFill>
        <p:spPr bwMode="auto">
          <a:xfrm>
            <a:off x="467544" y="3351667"/>
            <a:ext cx="4068452" cy="28699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feld 3"/>
          <p:cNvSpPr txBox="1"/>
          <p:nvPr/>
        </p:nvSpPr>
        <p:spPr>
          <a:xfrm>
            <a:off x="611560" y="4232121"/>
            <a:ext cx="1656184" cy="261610"/>
          </a:xfrm>
          <a:prstGeom prst="rect">
            <a:avLst/>
          </a:prstGeom>
          <a:noFill/>
        </p:spPr>
        <p:txBody>
          <a:bodyPr wrap="square" rtlCol="0">
            <a:spAutoFit/>
          </a:bodyPr>
          <a:lstStyle/>
          <a:p>
            <a:r>
              <a:rPr lang="de-CH" sz="1100" dirty="0" smtClean="0">
                <a:solidFill>
                  <a:schemeClr val="bg1"/>
                </a:solidFill>
              </a:rPr>
              <a:t>((Logo / Infos KNU))</a:t>
            </a:r>
            <a:endParaRPr lang="de-CH" sz="1100" dirty="0">
              <a:solidFill>
                <a:schemeClr val="bg1"/>
              </a:solidFill>
            </a:endParaRPr>
          </a:p>
        </p:txBody>
      </p:sp>
      <p:pic>
        <p:nvPicPr>
          <p:cNvPr id="1028"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066" r="10699"/>
          <a:stretch/>
        </p:blipFill>
        <p:spPr bwMode="auto">
          <a:xfrm>
            <a:off x="4563027" y="3351667"/>
            <a:ext cx="4015463" cy="2885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9427940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4" name="Textplatzhalter 3"/>
          <p:cNvSpPr>
            <a:spLocks noGrp="1"/>
          </p:cNvSpPr>
          <p:nvPr>
            <p:ph type="body" sz="quarter" idx="26"/>
          </p:nvPr>
        </p:nvSpPr>
        <p:spPr/>
        <p:txBody>
          <a:bodyPr/>
          <a:lstStyle/>
          <a:p>
            <a:r>
              <a:rPr lang="de-CH" dirty="0" smtClean="0"/>
              <a:t>Instrumente</a:t>
            </a:r>
            <a:endParaRPr lang="de-CH" dirty="0"/>
          </a:p>
        </p:txBody>
      </p:sp>
      <p:sp>
        <p:nvSpPr>
          <p:cNvPr id="5" name="Textplatzhalter 4"/>
          <p:cNvSpPr>
            <a:spLocks noGrp="1"/>
          </p:cNvSpPr>
          <p:nvPr>
            <p:ph type="body" sz="quarter" idx="27"/>
          </p:nvPr>
        </p:nvSpPr>
        <p:spPr>
          <a:xfrm>
            <a:off x="395485" y="2132856"/>
            <a:ext cx="8208963" cy="3960440"/>
          </a:xfrm>
        </p:spPr>
        <p:txBody>
          <a:bodyPr/>
          <a:lstStyle/>
          <a:p>
            <a:r>
              <a:rPr lang="de-CH" dirty="0" smtClean="0"/>
              <a:t>Die Endkunden werden in zwei Schritten direkt angeschrieben. </a:t>
            </a:r>
          </a:p>
          <a:p>
            <a:r>
              <a:rPr lang="de-CH" dirty="0" smtClean="0"/>
              <a:t>Das erste Schreiben (Mitte März) ist eine Vorinformation zur Umstellung und</a:t>
            </a:r>
          </a:p>
          <a:p>
            <a:r>
              <a:rPr lang="de-CH" dirty="0" smtClean="0"/>
              <a:t>enthält als Beilagen eine Checkliste (Geräte-Check) und den Flyer. </a:t>
            </a:r>
            <a:endParaRPr lang="de-CH" dirty="0"/>
          </a:p>
          <a:p>
            <a:endParaRPr lang="de-CH" dirty="0" smtClean="0"/>
          </a:p>
          <a:p>
            <a:r>
              <a:rPr lang="de-CH" dirty="0" smtClean="0"/>
              <a:t>Das zweite Kundenmailing (Mitte April) dient als</a:t>
            </a:r>
            <a:r>
              <a:rPr lang="de-CH" dirty="0"/>
              <a:t> </a:t>
            </a:r>
            <a:r>
              <a:rPr lang="de-CH" dirty="0" smtClean="0"/>
              <a:t>Reminder, dem die neue</a:t>
            </a:r>
          </a:p>
          <a:p>
            <a:r>
              <a:rPr lang="de-CH" dirty="0" smtClean="0"/>
              <a:t>Senderliste</a:t>
            </a:r>
            <a:r>
              <a:rPr lang="de-CH" dirty="0"/>
              <a:t> </a:t>
            </a:r>
            <a:r>
              <a:rPr lang="de-CH" dirty="0" smtClean="0"/>
              <a:t>beigelegt wird.</a:t>
            </a:r>
          </a:p>
          <a:p>
            <a:endParaRPr lang="de-CH" dirty="0"/>
          </a:p>
          <a:p>
            <a:r>
              <a:rPr lang="de-CH" dirty="0" smtClean="0"/>
              <a:t>Die fertigen Texte der Begleitschreiben und alle Beilagen werden den KNUs </a:t>
            </a:r>
          </a:p>
          <a:p>
            <a:r>
              <a:rPr lang="de-CH" dirty="0" smtClean="0"/>
              <a:t>zur Verfügung gestellt und ihnen rechtzeitig übergeben. </a:t>
            </a:r>
          </a:p>
        </p:txBody>
      </p:sp>
      <p:sp>
        <p:nvSpPr>
          <p:cNvPr id="6" name="Textplatzhalter 5"/>
          <p:cNvSpPr>
            <a:spLocks noGrp="1"/>
          </p:cNvSpPr>
          <p:nvPr>
            <p:ph type="body" sz="quarter" idx="28"/>
          </p:nvPr>
        </p:nvSpPr>
        <p:spPr/>
        <p:txBody>
          <a:bodyPr/>
          <a:lstStyle/>
          <a:p>
            <a:r>
              <a:rPr lang="de-CH" dirty="0" smtClean="0"/>
              <a:t>Mailings an Endkunden</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46</a:t>
            </a:fld>
            <a:endParaRPr lang="de-CH" dirty="0"/>
          </a:p>
        </p:txBody>
      </p:sp>
    </p:spTree>
    <p:extLst>
      <p:ext uri="{BB962C8B-B14F-4D97-AF65-F5344CB8AC3E}">
        <p14:creationId xmlns:p14="http://schemas.microsoft.com/office/powerpoint/2010/main" val="26939849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platzhalter 4"/>
          <p:cNvSpPr txBox="1">
            <a:spLocks/>
          </p:cNvSpPr>
          <p:nvPr/>
        </p:nvSpPr>
        <p:spPr bwMode="auto">
          <a:xfrm>
            <a:off x="399700" y="2060849"/>
            <a:ext cx="8204748" cy="3816424"/>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vert="horz" wrap="square" lIns="90000" tIns="45720" rIns="90000" bIns="45720" numCol="1" anchor="t" anchorCtr="0" compatLnSpc="1">
            <a:prstTxWarp prst="textNoShape">
              <a:avLst/>
            </a:prstTxWarp>
            <a:noAutofit/>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endParaRPr lang="de-CH" kern="0" dirty="0"/>
          </a:p>
        </p:txBody>
      </p:sp>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4" name="Textplatzhalter 3"/>
          <p:cNvSpPr>
            <a:spLocks noGrp="1"/>
          </p:cNvSpPr>
          <p:nvPr>
            <p:ph type="body" sz="quarter" idx="26"/>
          </p:nvPr>
        </p:nvSpPr>
        <p:spPr/>
        <p:txBody>
          <a:bodyPr/>
          <a:lstStyle/>
          <a:p>
            <a:r>
              <a:rPr lang="de-CH" dirty="0" smtClean="0"/>
              <a:t>Instrumente</a:t>
            </a:r>
            <a:endParaRPr lang="de-CH" dirty="0"/>
          </a:p>
        </p:txBody>
      </p:sp>
      <p:sp>
        <p:nvSpPr>
          <p:cNvPr id="5" name="Textplatzhalter 4"/>
          <p:cNvSpPr>
            <a:spLocks noGrp="1"/>
          </p:cNvSpPr>
          <p:nvPr>
            <p:ph type="body" sz="quarter" idx="27"/>
          </p:nvPr>
        </p:nvSpPr>
        <p:spPr>
          <a:xfrm>
            <a:off x="434708" y="2189763"/>
            <a:ext cx="8169741" cy="3975541"/>
          </a:xfrm>
        </p:spPr>
        <p:txBody>
          <a:bodyPr wrap="square" lIns="90000" rIns="90000" anchor="t">
            <a:noAutofit/>
          </a:bodyPr>
          <a:lstStyle/>
          <a:p>
            <a:pPr marL="0" indent="0"/>
            <a:r>
              <a:rPr lang="de-CH" dirty="0" smtClean="0"/>
              <a:t>Auf www.go4hd.ch werden den Kunden Informationen zur Senderumstellung, ein Geräte-Check und ein FAQ-Tool gestellt. Später erfolgt dann noch die Ergänzung durch ein Help-Center mit Videoanleitungen, PDF-Anleitungen und einem PLZ-Abfragetool zur Ermittlung der KNU-spezifischen Parameter, Senderliste und Kontakte. </a:t>
            </a:r>
            <a:endParaRPr lang="de-CH" dirty="0"/>
          </a:p>
        </p:txBody>
      </p:sp>
      <p:sp>
        <p:nvSpPr>
          <p:cNvPr id="6" name="Textplatzhalter 5"/>
          <p:cNvSpPr>
            <a:spLocks noGrp="1"/>
          </p:cNvSpPr>
          <p:nvPr>
            <p:ph type="body" sz="quarter" idx="28"/>
          </p:nvPr>
        </p:nvSpPr>
        <p:spPr/>
        <p:txBody>
          <a:bodyPr/>
          <a:lstStyle/>
          <a:p>
            <a:r>
              <a:rPr lang="de-CH" dirty="0" smtClean="0"/>
              <a:t>Website: www.go4hd.ch </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47</a:t>
            </a:fld>
            <a:endParaRPr lang="de-CH"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4088" r="12766" b="15842"/>
          <a:stretch/>
        </p:blipFill>
        <p:spPr bwMode="auto">
          <a:xfrm>
            <a:off x="427943" y="3717188"/>
            <a:ext cx="5464521" cy="246779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2688580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4"/>
          <p:cNvSpPr txBox="1">
            <a:spLocks/>
          </p:cNvSpPr>
          <p:nvPr/>
        </p:nvSpPr>
        <p:spPr bwMode="auto">
          <a:xfrm>
            <a:off x="467545" y="2102954"/>
            <a:ext cx="8136904" cy="4594053"/>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endParaRPr lang="de-CH" kern="0" dirty="0"/>
          </a:p>
        </p:txBody>
      </p:sp>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4" name="Textplatzhalter 3"/>
          <p:cNvSpPr>
            <a:spLocks noGrp="1"/>
          </p:cNvSpPr>
          <p:nvPr>
            <p:ph type="body" sz="quarter" idx="26"/>
          </p:nvPr>
        </p:nvSpPr>
        <p:spPr/>
        <p:txBody>
          <a:bodyPr/>
          <a:lstStyle/>
          <a:p>
            <a:r>
              <a:rPr lang="de-CH" dirty="0" smtClean="0"/>
              <a:t>Instrumente</a:t>
            </a:r>
            <a:endParaRPr lang="de-CH" dirty="0"/>
          </a:p>
        </p:txBody>
      </p:sp>
      <p:sp>
        <p:nvSpPr>
          <p:cNvPr id="5" name="Textplatzhalter 4"/>
          <p:cNvSpPr>
            <a:spLocks noGrp="1"/>
          </p:cNvSpPr>
          <p:nvPr>
            <p:ph type="body" sz="quarter" idx="27"/>
          </p:nvPr>
        </p:nvSpPr>
        <p:spPr>
          <a:xfrm>
            <a:off x="395485" y="2132855"/>
            <a:ext cx="3960491" cy="4564151"/>
          </a:xfrm>
        </p:spPr>
        <p:txBody>
          <a:bodyPr/>
          <a:lstStyle/>
          <a:p>
            <a:r>
              <a:rPr lang="de-CH" dirty="0" smtClean="0"/>
              <a:t>Mit dem Geräte-Check können die</a:t>
            </a:r>
            <a:endParaRPr lang="de-CH" dirty="0"/>
          </a:p>
          <a:p>
            <a:r>
              <a:rPr lang="de-CH" dirty="0" smtClean="0"/>
              <a:t>Kunden prüfen, ob sie mit Ihren </a:t>
            </a:r>
          </a:p>
          <a:p>
            <a:r>
              <a:rPr lang="de-CH" dirty="0" smtClean="0"/>
              <a:t>derzeitigen Geräten schon für die </a:t>
            </a:r>
          </a:p>
          <a:p>
            <a:r>
              <a:rPr lang="de-CH" dirty="0" smtClean="0"/>
              <a:t>Senderumstellung gerüstet sind und </a:t>
            </a:r>
          </a:p>
          <a:p>
            <a:r>
              <a:rPr lang="de-CH" dirty="0" smtClean="0"/>
              <a:t>wie sie sich darauf vorbereiten </a:t>
            </a:r>
          </a:p>
          <a:p>
            <a:r>
              <a:rPr lang="de-CH" dirty="0" smtClean="0"/>
              <a:t>müssen. Für den Check wurde ein </a:t>
            </a:r>
          </a:p>
          <a:p>
            <a:r>
              <a:rPr lang="de-CH" dirty="0" smtClean="0"/>
              <a:t>Frage-Raster entworfen, das alle </a:t>
            </a:r>
          </a:p>
          <a:p>
            <a:r>
              <a:rPr lang="de-CH" dirty="0" smtClean="0"/>
              <a:t>möglichen Gerätesituationen </a:t>
            </a:r>
          </a:p>
          <a:p>
            <a:r>
              <a:rPr lang="de-CH" dirty="0" smtClean="0"/>
              <a:t>umfasst. Der Check kann online auf </a:t>
            </a:r>
          </a:p>
          <a:p>
            <a:r>
              <a:rPr lang="de-CH" dirty="0" smtClean="0"/>
              <a:t>www.go4hd.ch durchgeführt werden.</a:t>
            </a:r>
          </a:p>
        </p:txBody>
      </p:sp>
      <p:sp>
        <p:nvSpPr>
          <p:cNvPr id="6" name="Textplatzhalter 5"/>
          <p:cNvSpPr>
            <a:spLocks noGrp="1"/>
          </p:cNvSpPr>
          <p:nvPr>
            <p:ph type="body" sz="quarter" idx="28"/>
          </p:nvPr>
        </p:nvSpPr>
        <p:spPr/>
        <p:txBody>
          <a:bodyPr/>
          <a:lstStyle/>
          <a:p>
            <a:r>
              <a:rPr lang="de-CH" dirty="0" smtClean="0"/>
              <a:t>Geräte-Check (online)</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48</a:t>
            </a:fld>
            <a:endParaRPr lang="de-CH" dirty="0"/>
          </a:p>
        </p:txBody>
      </p:sp>
      <p:pic>
        <p:nvPicPr>
          <p:cNvPr id="2052"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534" t="27501" r="5924" b="6249"/>
          <a:stretch/>
        </p:blipFill>
        <p:spPr bwMode="auto">
          <a:xfrm>
            <a:off x="4572000" y="2102955"/>
            <a:ext cx="3551055" cy="13980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3" name="Picture 5"/>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919" t="27167" r="7390" b="6250"/>
          <a:stretch/>
        </p:blipFill>
        <p:spPr bwMode="auto">
          <a:xfrm>
            <a:off x="4611759" y="3511868"/>
            <a:ext cx="3525427" cy="15049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4" name="Picture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280" t="27833" r="7298" b="6249"/>
          <a:stretch/>
        </p:blipFill>
        <p:spPr bwMode="auto">
          <a:xfrm>
            <a:off x="4611760" y="5031172"/>
            <a:ext cx="3525428" cy="15661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2774950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platzhalter 4"/>
          <p:cNvSpPr txBox="1">
            <a:spLocks/>
          </p:cNvSpPr>
          <p:nvPr/>
        </p:nvSpPr>
        <p:spPr bwMode="auto">
          <a:xfrm>
            <a:off x="467545" y="2102954"/>
            <a:ext cx="8136904" cy="4594053"/>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endParaRPr lang="de-CH" kern="0" dirty="0"/>
          </a:p>
        </p:txBody>
      </p:sp>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4" name="Textplatzhalter 3"/>
          <p:cNvSpPr>
            <a:spLocks noGrp="1"/>
          </p:cNvSpPr>
          <p:nvPr>
            <p:ph type="body" sz="quarter" idx="26"/>
          </p:nvPr>
        </p:nvSpPr>
        <p:spPr/>
        <p:txBody>
          <a:bodyPr/>
          <a:lstStyle/>
          <a:p>
            <a:r>
              <a:rPr lang="de-CH" dirty="0" smtClean="0"/>
              <a:t>Instrumente</a:t>
            </a:r>
            <a:endParaRPr lang="de-CH" dirty="0"/>
          </a:p>
        </p:txBody>
      </p:sp>
      <p:sp>
        <p:nvSpPr>
          <p:cNvPr id="5" name="Textplatzhalter 4"/>
          <p:cNvSpPr>
            <a:spLocks noGrp="1"/>
          </p:cNvSpPr>
          <p:nvPr>
            <p:ph type="body" sz="quarter" idx="27"/>
          </p:nvPr>
        </p:nvSpPr>
        <p:spPr>
          <a:xfrm>
            <a:off x="395485" y="2132855"/>
            <a:ext cx="8208964" cy="4594624"/>
          </a:xfrm>
        </p:spPr>
        <p:txBody>
          <a:bodyPr/>
          <a:lstStyle/>
          <a:p>
            <a:r>
              <a:rPr lang="de-CH" dirty="0" smtClean="0"/>
              <a:t>Der Geräte-Check wird den Endkunden im ersten Info-Mailing auch als </a:t>
            </a:r>
          </a:p>
          <a:p>
            <a:r>
              <a:rPr lang="de-CH" dirty="0" smtClean="0"/>
              <a:t>Printversion zugesendet.</a:t>
            </a:r>
            <a:endParaRPr lang="de-CH" dirty="0"/>
          </a:p>
        </p:txBody>
      </p:sp>
      <p:sp>
        <p:nvSpPr>
          <p:cNvPr id="6" name="Textplatzhalter 5"/>
          <p:cNvSpPr>
            <a:spLocks noGrp="1"/>
          </p:cNvSpPr>
          <p:nvPr>
            <p:ph type="body" sz="quarter" idx="28"/>
          </p:nvPr>
        </p:nvSpPr>
        <p:spPr/>
        <p:txBody>
          <a:bodyPr/>
          <a:lstStyle/>
          <a:p>
            <a:r>
              <a:rPr lang="de-CH" dirty="0" smtClean="0"/>
              <a:t>Geräte-Check (Print)</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49</a:t>
            </a:fld>
            <a:endParaRPr lang="de-CH" dirty="0"/>
          </a:p>
        </p:txBody>
      </p:sp>
      <p:pic>
        <p:nvPicPr>
          <p:cNvPr id="3074"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454" r="30565"/>
          <a:stretch/>
        </p:blipFill>
        <p:spPr bwMode="auto">
          <a:xfrm>
            <a:off x="467545" y="2798900"/>
            <a:ext cx="2723814" cy="3928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5"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l="30229" r="30228"/>
          <a:stretch/>
        </p:blipFill>
        <p:spPr bwMode="auto">
          <a:xfrm>
            <a:off x="3410504" y="2798899"/>
            <a:ext cx="2763100" cy="392857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120995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1"/>
          <p:cNvSpPr>
            <a:spLocks noGrp="1"/>
          </p:cNvSpPr>
          <p:nvPr>
            <p:ph type="body" sz="quarter" idx="25"/>
          </p:nvPr>
        </p:nvSpPr>
        <p:spPr/>
        <p:txBody>
          <a:bodyPr/>
          <a:lstStyle/>
          <a:p>
            <a:r>
              <a:rPr lang="de-CH" dirty="0" smtClean="0"/>
              <a:t>Grosse Senderumstellung</a:t>
            </a:r>
          </a:p>
          <a:p>
            <a:endParaRPr lang="de-CH" dirty="0"/>
          </a:p>
        </p:txBody>
      </p:sp>
      <p:sp>
        <p:nvSpPr>
          <p:cNvPr id="11" name="Textplatzhalter 2"/>
          <p:cNvSpPr>
            <a:spLocks noGrp="1"/>
          </p:cNvSpPr>
          <p:nvPr>
            <p:ph type="body" sz="quarter" idx="15"/>
          </p:nvPr>
        </p:nvSpPr>
        <p:spPr/>
        <p:txBody>
          <a:bodyPr/>
          <a:lstStyle/>
          <a:p>
            <a:r>
              <a:rPr lang="de-CH" dirty="0" smtClean="0"/>
              <a:t>Übersicht</a:t>
            </a:r>
            <a:endParaRPr lang="de-CH" dirty="0"/>
          </a:p>
        </p:txBody>
      </p:sp>
      <p:sp>
        <p:nvSpPr>
          <p:cNvPr id="4" name="Textplatzhalter 3"/>
          <p:cNvSpPr>
            <a:spLocks noGrp="1"/>
          </p:cNvSpPr>
          <p:nvPr>
            <p:ph type="body" sz="quarter" idx="26"/>
          </p:nvPr>
        </p:nvSpPr>
        <p:spPr/>
        <p:txBody>
          <a:bodyPr/>
          <a:lstStyle/>
          <a:p>
            <a:r>
              <a:rPr lang="de-CH" dirty="0" smtClean="0"/>
              <a:t>Ausgangslage</a:t>
            </a:r>
            <a:endParaRPr lang="de-CH" dirty="0"/>
          </a:p>
        </p:txBody>
      </p:sp>
      <p:sp>
        <p:nvSpPr>
          <p:cNvPr id="5" name="Textplatzhalter 4"/>
          <p:cNvSpPr>
            <a:spLocks noGrp="1"/>
          </p:cNvSpPr>
          <p:nvPr>
            <p:ph type="body" sz="quarter" idx="27"/>
          </p:nvPr>
        </p:nvSpPr>
        <p:spPr/>
        <p:txBody>
          <a:bodyPr/>
          <a:lstStyle/>
          <a:p>
            <a:pPr marL="0" indent="0">
              <a:spcAft>
                <a:spcPts val="600"/>
              </a:spcAft>
            </a:pPr>
            <a:r>
              <a:rPr lang="de-CH" dirty="0" err="1"/>
              <a:t>Simulcast</a:t>
            </a:r>
            <a:r>
              <a:rPr lang="de-CH" dirty="0"/>
              <a:t>:  Die Ausstrahlung von analogen, SD- und HD-Sendern frisst Ressourcen im Netz</a:t>
            </a:r>
          </a:p>
          <a:p>
            <a:pPr marL="0" indent="0">
              <a:spcAft>
                <a:spcPts val="600"/>
              </a:spcAft>
            </a:pPr>
            <a:r>
              <a:rPr lang="de-CH" b="1" dirty="0" smtClean="0"/>
              <a:t>Kapazitäten werden für andere Dienste benötigt:</a:t>
            </a:r>
          </a:p>
          <a:p>
            <a:pPr marL="285750" indent="-285750">
              <a:spcAft>
                <a:spcPts val="600"/>
              </a:spcAft>
              <a:buFontTx/>
              <a:buChar char="-"/>
            </a:pPr>
            <a:r>
              <a:rPr lang="de-CH" dirty="0" smtClean="0"/>
              <a:t>HD TV</a:t>
            </a:r>
          </a:p>
          <a:p>
            <a:pPr marL="285750" indent="-285750">
              <a:spcAft>
                <a:spcPts val="600"/>
              </a:spcAft>
              <a:buFontTx/>
              <a:buChar char="-"/>
            </a:pPr>
            <a:r>
              <a:rPr lang="de-CH" dirty="0" smtClean="0"/>
              <a:t>Interaktives TV</a:t>
            </a:r>
          </a:p>
          <a:p>
            <a:pPr marL="285750" indent="-285750">
              <a:spcAft>
                <a:spcPts val="600"/>
              </a:spcAft>
              <a:buFontTx/>
              <a:buChar char="-"/>
            </a:pPr>
            <a:r>
              <a:rPr lang="de-CH" dirty="0" smtClean="0"/>
              <a:t>Höhere Internetbandbreiten</a:t>
            </a:r>
          </a:p>
          <a:p>
            <a:pPr marL="285750" indent="-285750">
              <a:spcAft>
                <a:spcPts val="600"/>
              </a:spcAft>
              <a:buFontTx/>
              <a:buChar char="-"/>
            </a:pPr>
            <a:endParaRPr lang="de-CH" dirty="0" smtClean="0"/>
          </a:p>
          <a:p>
            <a:pPr marL="0" indent="0">
              <a:spcAft>
                <a:spcPts val="600"/>
              </a:spcAft>
            </a:pPr>
            <a:r>
              <a:rPr lang="de-CH" i="1" dirty="0" smtClean="0"/>
              <a:t>Mit der Umstellung im April 2014 sollen die Rahmenbedingungen für die zukünftige Wettbewerbsfähigkeit von Quickline geschaffen werden. </a:t>
            </a:r>
            <a:endParaRPr lang="de-CH" i="1" dirty="0"/>
          </a:p>
          <a:p>
            <a:pPr marL="0" indent="0">
              <a:spcAft>
                <a:spcPts val="600"/>
              </a:spcAft>
            </a:pPr>
            <a:endParaRPr lang="de-CH" b="1" dirty="0" smtClean="0"/>
          </a:p>
          <a:p>
            <a:pPr marL="0" indent="0">
              <a:spcAft>
                <a:spcPts val="600"/>
              </a:spcAft>
            </a:pPr>
            <a:endParaRPr lang="de-CH" b="1" dirty="0"/>
          </a:p>
          <a:p>
            <a:pPr marL="0" indent="0">
              <a:spcAft>
                <a:spcPts val="600"/>
              </a:spcAft>
            </a:pPr>
            <a:endParaRPr lang="de-CH" b="1" dirty="0" smtClean="0"/>
          </a:p>
          <a:p>
            <a:pPr marL="357188" indent="-357188">
              <a:spcAft>
                <a:spcPts val="600"/>
              </a:spcAft>
              <a:buFont typeface="Arial" panose="020B0604020202020204" pitchFamily="34" charset="0"/>
              <a:buChar char="•"/>
            </a:pPr>
            <a:endParaRPr lang="de-CH" b="1" dirty="0"/>
          </a:p>
        </p:txBody>
      </p:sp>
      <p:sp>
        <p:nvSpPr>
          <p:cNvPr id="6" name="Textplatzhalter 5"/>
          <p:cNvSpPr>
            <a:spLocks noGrp="1"/>
          </p:cNvSpPr>
          <p:nvPr>
            <p:ph type="body" sz="quarter" idx="28"/>
          </p:nvPr>
        </p:nvSpPr>
        <p:spPr/>
        <p:txBody>
          <a:bodyPr/>
          <a:lstStyle/>
          <a:p>
            <a:r>
              <a:rPr lang="de-CH" dirty="0" smtClean="0"/>
              <a:t>Gründe für die grosse Senderumstellung</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5</a:t>
            </a:fld>
            <a:endParaRPr lang="de-CH" dirty="0">
              <a:solidFill>
                <a:srgbClr val="000000"/>
              </a:solidFill>
            </a:endParaRPr>
          </a:p>
        </p:txBody>
      </p:sp>
      <p:sp>
        <p:nvSpPr>
          <p:cNvPr id="8" name="Rechteck 7"/>
          <p:cNvSpPr/>
          <p:nvPr/>
        </p:nvSpPr>
        <p:spPr>
          <a:xfrm rot="20529611">
            <a:off x="5507128" y="3499739"/>
            <a:ext cx="2882272" cy="446006"/>
          </a:xfrm>
          <a:prstGeom prst="rect">
            <a:avLst/>
          </a:prstGeom>
          <a:noFill/>
          <a:ln w="1270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600" dirty="0" smtClean="0">
                <a:solidFill>
                  <a:schemeClr val="tx1"/>
                </a:solidFill>
              </a:rPr>
              <a:t>DCG Projekt</a:t>
            </a:r>
            <a:endParaRPr lang="de-CH" sz="1600" dirty="0">
              <a:solidFill>
                <a:schemeClr val="tx1"/>
              </a:solidFill>
            </a:endParaRPr>
          </a:p>
        </p:txBody>
      </p:sp>
    </p:spTree>
    <p:extLst>
      <p:ext uri="{BB962C8B-B14F-4D97-AF65-F5344CB8AC3E}">
        <p14:creationId xmlns:p14="http://schemas.microsoft.com/office/powerpoint/2010/main" val="279055147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4"/>
          <p:cNvSpPr txBox="1">
            <a:spLocks/>
          </p:cNvSpPr>
          <p:nvPr/>
        </p:nvSpPr>
        <p:spPr bwMode="auto">
          <a:xfrm>
            <a:off x="395536" y="2132856"/>
            <a:ext cx="8208912" cy="4458776"/>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vert="horz" wrap="square" lIns="91440" tIns="45720" rIns="91440" bIns="45720" numCol="1" anchor="t" anchorCtr="0" compatLnSpc="1">
            <a:prstTxWarp prst="textNoShape">
              <a:avLst/>
            </a:prstTxWarp>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endParaRPr lang="de-CH" kern="0" dirty="0" smtClean="0"/>
          </a:p>
        </p:txBody>
      </p:sp>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4" name="Textplatzhalter 3"/>
          <p:cNvSpPr>
            <a:spLocks noGrp="1"/>
          </p:cNvSpPr>
          <p:nvPr>
            <p:ph type="body" sz="quarter" idx="26"/>
          </p:nvPr>
        </p:nvSpPr>
        <p:spPr/>
        <p:txBody>
          <a:bodyPr/>
          <a:lstStyle/>
          <a:p>
            <a:r>
              <a:rPr lang="de-CH" dirty="0" smtClean="0"/>
              <a:t>Instrumente</a:t>
            </a:r>
            <a:endParaRPr lang="de-CH" dirty="0"/>
          </a:p>
        </p:txBody>
      </p:sp>
      <p:sp>
        <p:nvSpPr>
          <p:cNvPr id="5" name="Textplatzhalter 4"/>
          <p:cNvSpPr>
            <a:spLocks noGrp="1"/>
          </p:cNvSpPr>
          <p:nvPr>
            <p:ph type="body" sz="quarter" idx="27"/>
          </p:nvPr>
        </p:nvSpPr>
        <p:spPr>
          <a:xfrm>
            <a:off x="395536" y="2132856"/>
            <a:ext cx="8208912" cy="3672408"/>
          </a:xfrm>
          <a:effectLst/>
        </p:spPr>
        <p:txBody>
          <a:bodyPr/>
          <a:lstStyle/>
          <a:p>
            <a:r>
              <a:rPr lang="de-CH" dirty="0" err="1" smtClean="0"/>
              <a:t>Pepino</a:t>
            </a:r>
            <a:r>
              <a:rPr lang="de-CH" dirty="0" smtClean="0"/>
              <a:t> wird 3D-animiert und erklärt in einfachen Videoanleitungen die </a:t>
            </a:r>
          </a:p>
          <a:p>
            <a:r>
              <a:rPr lang="de-CH" dirty="0" smtClean="0"/>
              <a:t>Durchführung des Sendersuchlaufs auf verschiedenen Geräten (Sony, </a:t>
            </a:r>
          </a:p>
          <a:p>
            <a:r>
              <a:rPr lang="de-CH" dirty="0" smtClean="0"/>
              <a:t>Samsung, Philips, Panasonic, LG) wie auch die Erstellung der Favoritenliste.</a:t>
            </a:r>
          </a:p>
        </p:txBody>
      </p:sp>
      <p:sp>
        <p:nvSpPr>
          <p:cNvPr id="6" name="Textplatzhalter 5"/>
          <p:cNvSpPr>
            <a:spLocks noGrp="1"/>
          </p:cNvSpPr>
          <p:nvPr>
            <p:ph type="body" sz="quarter" idx="28"/>
          </p:nvPr>
        </p:nvSpPr>
        <p:spPr/>
        <p:txBody>
          <a:bodyPr/>
          <a:lstStyle/>
          <a:p>
            <a:r>
              <a:rPr lang="de-CH" dirty="0" smtClean="0"/>
              <a:t>Video-Anleitungen auf www.go4hd.ch </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50</a:t>
            </a:fld>
            <a:endParaRPr lang="de-CH"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8157" y="3573016"/>
            <a:ext cx="3857819" cy="21689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96075" y="3563309"/>
            <a:ext cx="3892349" cy="218837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5596090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4"/>
          <p:cNvSpPr txBox="1">
            <a:spLocks/>
          </p:cNvSpPr>
          <p:nvPr/>
        </p:nvSpPr>
        <p:spPr bwMode="auto">
          <a:xfrm>
            <a:off x="399700" y="2060849"/>
            <a:ext cx="8204748" cy="4341306"/>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txBody>
          <a:bodyPr vert="horz" wrap="square" lIns="90000" tIns="45720" rIns="90000" bIns="45720" numCol="1" anchor="t" anchorCtr="0" compatLnSpc="1">
            <a:prstTxWarp prst="textNoShape">
              <a:avLst/>
            </a:prstTxWarp>
            <a:noAutofit/>
          </a:bodyPr>
          <a:lstStyle>
            <a:lvl1pPr marL="457200" indent="-457200" algn="l" rtl="0" eaLnBrk="1" fontAlgn="base" hangingPunct="1">
              <a:spcBef>
                <a:spcPct val="20000"/>
              </a:spcBef>
              <a:spcAft>
                <a:spcPct val="0"/>
              </a:spcAft>
              <a:buFont typeface="+mj-lt"/>
              <a:buNone/>
              <a:defRPr sz="1800" baseline="0">
                <a:solidFill>
                  <a:schemeClr val="tx1"/>
                </a:solidFill>
                <a:latin typeface="+mn-lt"/>
                <a:ea typeface="+mn-ea"/>
                <a:cs typeface="+mn-cs"/>
              </a:defRPr>
            </a:lvl1pPr>
            <a:lvl2pPr marL="742950" indent="-285750" algn="l" rtl="0" eaLnBrk="1" fontAlgn="base" hangingPunct="1">
              <a:spcBef>
                <a:spcPct val="20000"/>
              </a:spcBef>
              <a:spcAft>
                <a:spcPct val="0"/>
              </a:spcAft>
              <a:buNone/>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endParaRPr lang="de-CH" kern="0" dirty="0"/>
          </a:p>
        </p:txBody>
      </p:sp>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4" name="Textplatzhalter 3"/>
          <p:cNvSpPr>
            <a:spLocks noGrp="1"/>
          </p:cNvSpPr>
          <p:nvPr>
            <p:ph type="body" sz="quarter" idx="26"/>
          </p:nvPr>
        </p:nvSpPr>
        <p:spPr/>
        <p:txBody>
          <a:bodyPr/>
          <a:lstStyle/>
          <a:p>
            <a:r>
              <a:rPr lang="de-CH" dirty="0" smtClean="0"/>
              <a:t>Instrumente</a:t>
            </a:r>
            <a:endParaRPr lang="de-CH" dirty="0"/>
          </a:p>
        </p:txBody>
      </p:sp>
      <p:sp>
        <p:nvSpPr>
          <p:cNvPr id="5" name="Textplatzhalter 4"/>
          <p:cNvSpPr>
            <a:spLocks noGrp="1"/>
          </p:cNvSpPr>
          <p:nvPr>
            <p:ph type="body" sz="quarter" idx="27"/>
          </p:nvPr>
        </p:nvSpPr>
        <p:spPr>
          <a:xfrm>
            <a:off x="399700" y="2132856"/>
            <a:ext cx="8204748" cy="3672408"/>
          </a:xfrm>
          <a:effectLst/>
        </p:spPr>
        <p:txBody>
          <a:bodyPr/>
          <a:lstStyle/>
          <a:p>
            <a:r>
              <a:rPr lang="de-CH" dirty="0" smtClean="0"/>
              <a:t>Auf www.go4hd.ch</a:t>
            </a:r>
            <a:r>
              <a:rPr lang="de-CH" dirty="0"/>
              <a:t> </a:t>
            </a:r>
            <a:r>
              <a:rPr lang="de-CH" dirty="0" smtClean="0"/>
              <a:t>ist ein FAQ-Tool aufgeschaltet. Es enthält eine</a:t>
            </a:r>
          </a:p>
          <a:p>
            <a:r>
              <a:rPr lang="de-CH" dirty="0" smtClean="0"/>
              <a:t>Suchfunktion und die Möglichkeit, eigene Fragen einzusenden. Die Fragen und </a:t>
            </a:r>
          </a:p>
          <a:p>
            <a:r>
              <a:rPr lang="de-CH" dirty="0" smtClean="0"/>
              <a:t>Antworten werden laufend überprüft und, wenn sinnvoll, ergänzt.</a:t>
            </a:r>
            <a:endParaRPr lang="de-CH" dirty="0"/>
          </a:p>
        </p:txBody>
      </p:sp>
      <p:sp>
        <p:nvSpPr>
          <p:cNvPr id="6" name="Textplatzhalter 5"/>
          <p:cNvSpPr>
            <a:spLocks noGrp="1"/>
          </p:cNvSpPr>
          <p:nvPr>
            <p:ph type="body" sz="quarter" idx="28"/>
          </p:nvPr>
        </p:nvSpPr>
        <p:spPr/>
        <p:txBody>
          <a:bodyPr/>
          <a:lstStyle/>
          <a:p>
            <a:r>
              <a:rPr lang="de-CH" dirty="0" smtClean="0"/>
              <a:t>FAQs</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51</a:t>
            </a:fld>
            <a:endParaRPr lang="de-CH" dirty="0"/>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780" t="13889" r="1" b="6250"/>
          <a:stretch/>
        </p:blipFill>
        <p:spPr bwMode="auto">
          <a:xfrm>
            <a:off x="399698" y="3356992"/>
            <a:ext cx="6405205" cy="28985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717128041"/>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Kommunikation</a:t>
            </a:r>
            <a:endParaRPr lang="de-CH" dirty="0"/>
          </a:p>
        </p:txBody>
      </p:sp>
      <p:sp>
        <p:nvSpPr>
          <p:cNvPr id="4" name="Textplatzhalter 3"/>
          <p:cNvSpPr>
            <a:spLocks noGrp="1"/>
          </p:cNvSpPr>
          <p:nvPr>
            <p:ph type="body" sz="quarter" idx="26"/>
          </p:nvPr>
        </p:nvSpPr>
        <p:spPr/>
        <p:txBody>
          <a:bodyPr/>
          <a:lstStyle/>
          <a:p>
            <a:r>
              <a:rPr lang="de-CH" dirty="0" smtClean="0"/>
              <a:t>Instrumente</a:t>
            </a:r>
            <a:endParaRPr lang="de-CH" dirty="0"/>
          </a:p>
        </p:txBody>
      </p:sp>
      <p:sp>
        <p:nvSpPr>
          <p:cNvPr id="5" name="Textplatzhalter 4"/>
          <p:cNvSpPr>
            <a:spLocks noGrp="1"/>
          </p:cNvSpPr>
          <p:nvPr>
            <p:ph type="body" sz="quarter" idx="27"/>
          </p:nvPr>
        </p:nvSpPr>
        <p:spPr/>
        <p:txBody>
          <a:bodyPr/>
          <a:lstStyle/>
          <a:p>
            <a:r>
              <a:rPr lang="de-CH" dirty="0" smtClean="0"/>
              <a:t>Im April ist die Durchführung von Roadshows für die Endkunden in den QL-</a:t>
            </a:r>
          </a:p>
          <a:p>
            <a:r>
              <a:rPr lang="de-CH" dirty="0" smtClean="0"/>
              <a:t>Shops und bei einzelnen KNUs vorgesehen.</a:t>
            </a:r>
          </a:p>
          <a:p>
            <a:r>
              <a:rPr lang="de-CH" dirty="0" smtClean="0"/>
              <a:t>Ziel ist die Anleitung/Einführung für eine reibungslose Umstellung und den </a:t>
            </a:r>
          </a:p>
          <a:p>
            <a:r>
              <a:rPr lang="de-CH" dirty="0" smtClean="0"/>
              <a:t>optimalen Umgang mit unseren Produkten.</a:t>
            </a:r>
            <a:endParaRPr lang="de-CH" dirty="0"/>
          </a:p>
        </p:txBody>
      </p:sp>
      <p:sp>
        <p:nvSpPr>
          <p:cNvPr id="6" name="Textplatzhalter 5"/>
          <p:cNvSpPr>
            <a:spLocks noGrp="1"/>
          </p:cNvSpPr>
          <p:nvPr>
            <p:ph type="body" sz="quarter" idx="28"/>
          </p:nvPr>
        </p:nvSpPr>
        <p:spPr/>
        <p:txBody>
          <a:bodyPr/>
          <a:lstStyle/>
          <a:p>
            <a:r>
              <a:rPr lang="de-CH" dirty="0" smtClean="0"/>
              <a:t>Road-Shows</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52</a:t>
            </a:fld>
            <a:endParaRPr lang="de-CH" dirty="0"/>
          </a:p>
        </p:txBody>
      </p:sp>
    </p:spTree>
    <p:extLst>
      <p:ext uri="{BB962C8B-B14F-4D97-AF65-F5344CB8AC3E}">
        <p14:creationId xmlns:p14="http://schemas.microsoft.com/office/powerpoint/2010/main" val="389402705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5"/>
          </p:nvPr>
        </p:nvSpPr>
        <p:spPr/>
        <p:txBody>
          <a:bodyPr/>
          <a:lstStyle/>
          <a:p>
            <a:r>
              <a:rPr lang="de-CH" dirty="0" smtClean="0"/>
              <a:t>Vertrieb und Kundendienst</a:t>
            </a:r>
            <a:endParaRPr lang="de-CH" dirty="0"/>
          </a:p>
        </p:txBody>
      </p:sp>
      <p:grpSp>
        <p:nvGrpSpPr>
          <p:cNvPr id="13" name="Gruppieren 12"/>
          <p:cNvGrpSpPr/>
          <p:nvPr/>
        </p:nvGrpSpPr>
        <p:grpSpPr>
          <a:xfrm>
            <a:off x="318990" y="1700808"/>
            <a:ext cx="8717506" cy="3672407"/>
            <a:chOff x="323850" y="992517"/>
            <a:chExt cx="8717506" cy="4956566"/>
          </a:xfrm>
        </p:grpSpPr>
        <p:grpSp>
          <p:nvGrpSpPr>
            <p:cNvPr id="14" name="Gruppieren 13"/>
            <p:cNvGrpSpPr/>
            <p:nvPr/>
          </p:nvGrpSpPr>
          <p:grpSpPr>
            <a:xfrm>
              <a:off x="323850" y="992517"/>
              <a:ext cx="8717506" cy="4956566"/>
              <a:chOff x="323850" y="992517"/>
              <a:chExt cx="8717506" cy="4956566"/>
            </a:xfrm>
          </p:grpSpPr>
          <p:sp>
            <p:nvSpPr>
              <p:cNvPr id="28" name="Rechteck 27"/>
              <p:cNvSpPr/>
              <p:nvPr/>
            </p:nvSpPr>
            <p:spPr>
              <a:xfrm>
                <a:off x="1763713" y="1269082"/>
                <a:ext cx="1440135" cy="4680000"/>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rgbClr val="FFFFFF"/>
                  </a:solidFill>
                </a:endParaRPr>
              </a:p>
            </p:txBody>
          </p:sp>
          <p:sp>
            <p:nvSpPr>
              <p:cNvPr id="30" name="Rechteck 29"/>
              <p:cNvSpPr/>
              <p:nvPr/>
            </p:nvSpPr>
            <p:spPr>
              <a:xfrm>
                <a:off x="3203848" y="1269082"/>
                <a:ext cx="1440383" cy="4680001"/>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rgbClr val="FFFFFF"/>
                  </a:solidFill>
                </a:endParaRPr>
              </a:p>
            </p:txBody>
          </p:sp>
          <p:sp>
            <p:nvSpPr>
              <p:cNvPr id="32" name="Rechteck 31"/>
              <p:cNvSpPr/>
              <p:nvPr/>
            </p:nvSpPr>
            <p:spPr>
              <a:xfrm>
                <a:off x="4643711" y="1269082"/>
                <a:ext cx="1441177" cy="4680000"/>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rgbClr val="FFFFFF"/>
                  </a:solidFill>
                </a:endParaRPr>
              </a:p>
            </p:txBody>
          </p:sp>
          <p:sp>
            <p:nvSpPr>
              <p:cNvPr id="34" name="Rechteck 33"/>
              <p:cNvSpPr/>
              <p:nvPr/>
            </p:nvSpPr>
            <p:spPr>
              <a:xfrm>
                <a:off x="6084888" y="2962829"/>
                <a:ext cx="1439761" cy="2986252"/>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rgbClr val="FFFFFF"/>
                  </a:solidFill>
                </a:endParaRPr>
              </a:p>
            </p:txBody>
          </p:sp>
          <p:sp>
            <p:nvSpPr>
              <p:cNvPr id="36" name="Rechteck 35"/>
              <p:cNvSpPr/>
              <p:nvPr/>
            </p:nvSpPr>
            <p:spPr>
              <a:xfrm>
                <a:off x="7524649" y="1269082"/>
                <a:ext cx="1516707" cy="4680000"/>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rgbClr val="FFFFFF"/>
                  </a:solidFill>
                </a:endParaRPr>
              </a:p>
            </p:txBody>
          </p:sp>
          <p:sp>
            <p:nvSpPr>
              <p:cNvPr id="38" name="Rechteck 37"/>
              <p:cNvSpPr/>
              <p:nvPr/>
            </p:nvSpPr>
            <p:spPr>
              <a:xfrm>
                <a:off x="323850" y="1269082"/>
                <a:ext cx="1439863" cy="4680000"/>
              </a:xfrm>
              <a:prstGeom prst="rect">
                <a:avLst/>
              </a:prstGeom>
              <a:solidFill>
                <a:schemeClr val="bg1"/>
              </a:solidFill>
              <a:ln w="3175">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rgbClr val="FFFFFF"/>
                  </a:solidFill>
                </a:endParaRPr>
              </a:p>
            </p:txBody>
          </p:sp>
          <p:sp>
            <p:nvSpPr>
              <p:cNvPr id="39" name="Rechteck 17"/>
              <p:cNvSpPr>
                <a:spLocks noChangeArrowheads="1"/>
              </p:cNvSpPr>
              <p:nvPr/>
            </p:nvSpPr>
            <p:spPr bwMode="auto">
              <a:xfrm>
                <a:off x="323850" y="992517"/>
                <a:ext cx="8640763" cy="397017"/>
              </a:xfrm>
              <a:prstGeom prst="rect">
                <a:avLst/>
              </a:prstGeom>
              <a:solidFill>
                <a:schemeClr val="accent1"/>
              </a:solidFill>
              <a:ln w="9525" algn="ctr">
                <a:noFill/>
                <a:round/>
                <a:headEnd/>
                <a:tailEnd/>
              </a:ln>
            </p:spPr>
            <p:txBody>
              <a:bodyPr/>
              <a:lstStyle/>
              <a:p>
                <a:endParaRPr lang="de-DE">
                  <a:solidFill>
                    <a:srgbClr val="000000"/>
                  </a:solidFill>
                </a:endParaRPr>
              </a:p>
            </p:txBody>
          </p:sp>
        </p:grpSp>
        <p:sp>
          <p:nvSpPr>
            <p:cNvPr id="15" name="Textfeld 18"/>
            <p:cNvSpPr txBox="1">
              <a:spLocks noChangeArrowheads="1"/>
            </p:cNvSpPr>
            <p:nvPr/>
          </p:nvSpPr>
          <p:spPr bwMode="auto">
            <a:xfrm>
              <a:off x="832444" y="1081435"/>
              <a:ext cx="504825" cy="227197"/>
            </a:xfrm>
            <a:prstGeom prst="rect">
              <a:avLst/>
            </a:prstGeom>
            <a:noFill/>
            <a:ln w="9525">
              <a:noFill/>
              <a:miter lim="800000"/>
              <a:headEnd/>
              <a:tailEnd/>
            </a:ln>
          </p:spPr>
          <p:txBody>
            <a:bodyPr>
              <a:spAutoFit/>
            </a:bodyPr>
            <a:lstStyle/>
            <a:p>
              <a:r>
                <a:rPr lang="de-CH" sz="1100" dirty="0" smtClean="0">
                  <a:solidFill>
                    <a:srgbClr val="FFFFFF"/>
                  </a:solidFill>
                </a:rPr>
                <a:t>DEZ</a:t>
              </a:r>
              <a:endParaRPr lang="de-CH" sz="1100" dirty="0">
                <a:solidFill>
                  <a:srgbClr val="FFFFFF"/>
                </a:solidFill>
              </a:endParaRPr>
            </a:p>
          </p:txBody>
        </p:sp>
        <p:sp>
          <p:nvSpPr>
            <p:cNvPr id="17" name="Textfeld 20"/>
            <p:cNvSpPr txBox="1">
              <a:spLocks noChangeArrowheads="1"/>
            </p:cNvSpPr>
            <p:nvPr/>
          </p:nvSpPr>
          <p:spPr bwMode="auto">
            <a:xfrm>
              <a:off x="2127992" y="1081435"/>
              <a:ext cx="504825" cy="227197"/>
            </a:xfrm>
            <a:prstGeom prst="rect">
              <a:avLst/>
            </a:prstGeom>
            <a:noFill/>
            <a:ln w="9525">
              <a:noFill/>
              <a:miter lim="800000"/>
              <a:headEnd/>
              <a:tailEnd/>
            </a:ln>
          </p:spPr>
          <p:txBody>
            <a:bodyPr>
              <a:spAutoFit/>
            </a:bodyPr>
            <a:lstStyle/>
            <a:p>
              <a:r>
                <a:rPr lang="de-CH" sz="1100" dirty="0" smtClean="0">
                  <a:solidFill>
                    <a:srgbClr val="FFFFFF"/>
                  </a:solidFill>
                </a:rPr>
                <a:t>JAN</a:t>
              </a:r>
              <a:endParaRPr lang="de-CH" sz="1100" dirty="0">
                <a:solidFill>
                  <a:srgbClr val="FFFFFF"/>
                </a:solidFill>
              </a:endParaRPr>
            </a:p>
          </p:txBody>
        </p:sp>
        <p:sp>
          <p:nvSpPr>
            <p:cNvPr id="19" name="Textfeld 22"/>
            <p:cNvSpPr txBox="1">
              <a:spLocks noChangeArrowheads="1"/>
            </p:cNvSpPr>
            <p:nvPr/>
          </p:nvSpPr>
          <p:spPr bwMode="auto">
            <a:xfrm>
              <a:off x="3640879" y="1081435"/>
              <a:ext cx="503238" cy="227197"/>
            </a:xfrm>
            <a:prstGeom prst="rect">
              <a:avLst/>
            </a:prstGeom>
            <a:noFill/>
            <a:ln w="9525">
              <a:noFill/>
              <a:miter lim="800000"/>
              <a:headEnd/>
              <a:tailEnd/>
            </a:ln>
          </p:spPr>
          <p:txBody>
            <a:bodyPr>
              <a:spAutoFit/>
            </a:bodyPr>
            <a:lstStyle/>
            <a:p>
              <a:r>
                <a:rPr lang="de-CH" sz="1100" dirty="0" smtClean="0">
                  <a:solidFill>
                    <a:srgbClr val="FFFFFF"/>
                  </a:solidFill>
                </a:rPr>
                <a:t>FEB</a:t>
              </a:r>
              <a:endParaRPr lang="de-CH" sz="1100" dirty="0">
                <a:solidFill>
                  <a:srgbClr val="FFFFFF"/>
                </a:solidFill>
              </a:endParaRPr>
            </a:p>
          </p:txBody>
        </p:sp>
        <p:sp>
          <p:nvSpPr>
            <p:cNvPr id="21" name="Textfeld 24"/>
            <p:cNvSpPr txBox="1">
              <a:spLocks noChangeArrowheads="1"/>
            </p:cNvSpPr>
            <p:nvPr/>
          </p:nvSpPr>
          <p:spPr bwMode="auto">
            <a:xfrm>
              <a:off x="5080742" y="1081435"/>
              <a:ext cx="503237" cy="227197"/>
            </a:xfrm>
            <a:prstGeom prst="rect">
              <a:avLst/>
            </a:prstGeom>
            <a:noFill/>
            <a:ln w="9525">
              <a:noFill/>
              <a:miter lim="800000"/>
              <a:headEnd/>
              <a:tailEnd/>
            </a:ln>
          </p:spPr>
          <p:txBody>
            <a:bodyPr>
              <a:spAutoFit/>
            </a:bodyPr>
            <a:lstStyle/>
            <a:p>
              <a:r>
                <a:rPr lang="de-CH" sz="1100" dirty="0" smtClean="0">
                  <a:solidFill>
                    <a:srgbClr val="FFFFFF"/>
                  </a:solidFill>
                </a:rPr>
                <a:t>MRZ</a:t>
              </a:r>
              <a:endParaRPr lang="de-CH" sz="1100" dirty="0">
                <a:solidFill>
                  <a:srgbClr val="FFFFFF"/>
                </a:solidFill>
              </a:endParaRPr>
            </a:p>
          </p:txBody>
        </p:sp>
        <p:sp>
          <p:nvSpPr>
            <p:cNvPr id="23" name="Textfeld 26"/>
            <p:cNvSpPr txBox="1">
              <a:spLocks noChangeArrowheads="1"/>
            </p:cNvSpPr>
            <p:nvPr/>
          </p:nvSpPr>
          <p:spPr bwMode="auto">
            <a:xfrm>
              <a:off x="6449167" y="1081435"/>
              <a:ext cx="503237" cy="227197"/>
            </a:xfrm>
            <a:prstGeom prst="rect">
              <a:avLst/>
            </a:prstGeom>
            <a:noFill/>
            <a:ln w="9525">
              <a:noFill/>
              <a:miter lim="800000"/>
              <a:headEnd/>
              <a:tailEnd/>
            </a:ln>
          </p:spPr>
          <p:txBody>
            <a:bodyPr>
              <a:spAutoFit/>
            </a:bodyPr>
            <a:lstStyle/>
            <a:p>
              <a:r>
                <a:rPr lang="de-CH" sz="1100" dirty="0" smtClean="0">
                  <a:solidFill>
                    <a:srgbClr val="FFFFFF"/>
                  </a:solidFill>
                </a:rPr>
                <a:t>APR</a:t>
              </a:r>
              <a:endParaRPr lang="de-CH" sz="1100" dirty="0">
                <a:solidFill>
                  <a:srgbClr val="FFFFFF"/>
                </a:solidFill>
              </a:endParaRPr>
            </a:p>
          </p:txBody>
        </p:sp>
        <p:sp>
          <p:nvSpPr>
            <p:cNvPr id="25" name="Textfeld 28"/>
            <p:cNvSpPr txBox="1">
              <a:spLocks noChangeArrowheads="1"/>
            </p:cNvSpPr>
            <p:nvPr/>
          </p:nvSpPr>
          <p:spPr bwMode="auto">
            <a:xfrm>
              <a:off x="7960467" y="1081435"/>
              <a:ext cx="504825" cy="227197"/>
            </a:xfrm>
            <a:prstGeom prst="rect">
              <a:avLst/>
            </a:prstGeom>
            <a:noFill/>
            <a:ln w="9525">
              <a:noFill/>
              <a:miter lim="800000"/>
              <a:headEnd/>
              <a:tailEnd/>
            </a:ln>
          </p:spPr>
          <p:txBody>
            <a:bodyPr>
              <a:spAutoFit/>
            </a:bodyPr>
            <a:lstStyle/>
            <a:p>
              <a:r>
                <a:rPr lang="de-CH" sz="1100" dirty="0" smtClean="0">
                  <a:solidFill>
                    <a:srgbClr val="FFFFFF"/>
                  </a:solidFill>
                </a:rPr>
                <a:t>MAI</a:t>
              </a:r>
              <a:endParaRPr lang="de-CH" sz="1100" dirty="0">
                <a:solidFill>
                  <a:srgbClr val="FFFFFF"/>
                </a:solidFill>
              </a:endParaRPr>
            </a:p>
          </p:txBody>
        </p:sp>
      </p:grpSp>
      <p:sp>
        <p:nvSpPr>
          <p:cNvPr id="122" name="Richtungspfeil 121"/>
          <p:cNvSpPr/>
          <p:nvPr/>
        </p:nvSpPr>
        <p:spPr>
          <a:xfrm>
            <a:off x="318990" y="3645022"/>
            <a:ext cx="8717505" cy="1728193"/>
          </a:xfrm>
          <a:prstGeom prst="homePlate">
            <a:avLst>
              <a:gd name="adj" fmla="val 16931"/>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rgbClr val="FFFFFF"/>
              </a:solidFill>
            </a:endParaRPr>
          </a:p>
        </p:txBody>
      </p:sp>
      <p:sp>
        <p:nvSpPr>
          <p:cNvPr id="124" name="Richtungspfeil 123"/>
          <p:cNvSpPr/>
          <p:nvPr/>
        </p:nvSpPr>
        <p:spPr>
          <a:xfrm>
            <a:off x="323528" y="3645022"/>
            <a:ext cx="649078" cy="1728194"/>
          </a:xfrm>
          <a:prstGeom prst="homePlate">
            <a:avLst>
              <a:gd name="adj" fmla="val 16931"/>
            </a:avLst>
          </a:prstGeom>
          <a:solidFill>
            <a:schemeClr val="bg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endParaRPr lang="de-CH">
              <a:solidFill>
                <a:srgbClr val="FFFFFF"/>
              </a:solidFill>
            </a:endParaRPr>
          </a:p>
        </p:txBody>
      </p:sp>
      <p:pic>
        <p:nvPicPr>
          <p:cNvPr id="128" name="Picture 2" descr="O:\Marketing_Kommunikation\Graphic Design\QuickLine\Logos_Quickline\ICONS\4farbig\icon_info.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0"/>
            <a:ext cx="792000" cy="792000"/>
          </a:xfrm>
          <a:prstGeom prst="rect">
            <a:avLst/>
          </a:prstGeom>
          <a:noFill/>
          <a:ln w="9525">
            <a:noFill/>
            <a:miter lim="800000"/>
            <a:headEnd/>
            <a:tailEnd/>
          </a:ln>
        </p:spPr>
      </p:pic>
      <p:sp>
        <p:nvSpPr>
          <p:cNvPr id="57" name="Richtungspfeil 56"/>
          <p:cNvSpPr/>
          <p:nvPr/>
        </p:nvSpPr>
        <p:spPr>
          <a:xfrm>
            <a:off x="318990" y="2060846"/>
            <a:ext cx="8717505" cy="1584177"/>
          </a:xfrm>
          <a:prstGeom prst="homePlate">
            <a:avLst>
              <a:gd name="adj" fmla="val 16931"/>
            </a:avLst>
          </a:prstGeom>
          <a:noFill/>
          <a:ln w="317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rgbClr val="FFFFFF"/>
              </a:solidFill>
            </a:endParaRPr>
          </a:p>
        </p:txBody>
      </p:sp>
      <p:sp>
        <p:nvSpPr>
          <p:cNvPr id="60" name="Textfeld 59"/>
          <p:cNvSpPr txBox="1"/>
          <p:nvPr/>
        </p:nvSpPr>
        <p:spPr>
          <a:xfrm>
            <a:off x="361756" y="4005063"/>
            <a:ext cx="753860" cy="257369"/>
          </a:xfrm>
          <a:prstGeom prst="rect">
            <a:avLst/>
          </a:prstGeom>
          <a:noFill/>
        </p:spPr>
        <p:txBody>
          <a:bodyPr wrap="square" lIns="36000" tIns="36000" rIns="36000" bIns="36000" rtlCol="0">
            <a:spAutoFit/>
          </a:bodyPr>
          <a:lstStyle/>
          <a:p>
            <a:r>
              <a:rPr lang="de-CH" sz="1200" b="1" dirty="0" err="1" smtClean="0">
                <a:solidFill>
                  <a:schemeClr val="accent2"/>
                </a:solidFill>
              </a:rPr>
              <a:t>KuDi</a:t>
            </a:r>
            <a:endParaRPr lang="de-CH" sz="1200" dirty="0">
              <a:solidFill>
                <a:schemeClr val="accent2"/>
              </a:solidFill>
            </a:endParaRPr>
          </a:p>
        </p:txBody>
      </p:sp>
      <p:sp>
        <p:nvSpPr>
          <p:cNvPr id="68" name="Richtungspfeil 67"/>
          <p:cNvSpPr/>
          <p:nvPr/>
        </p:nvSpPr>
        <p:spPr>
          <a:xfrm>
            <a:off x="323528" y="2060846"/>
            <a:ext cx="720000" cy="1584177"/>
          </a:xfrm>
          <a:prstGeom prst="homePlate">
            <a:avLst>
              <a:gd name="adj" fmla="val 16931"/>
            </a:avLst>
          </a:prstGeom>
          <a:solidFill>
            <a:schemeClr val="bg1">
              <a:lumMod val="7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endParaRPr lang="de-CH">
              <a:solidFill>
                <a:srgbClr val="FFFFFF"/>
              </a:solidFill>
            </a:endParaRPr>
          </a:p>
        </p:txBody>
      </p:sp>
      <p:sp>
        <p:nvSpPr>
          <p:cNvPr id="109" name="Rectangle 116"/>
          <p:cNvSpPr>
            <a:spLocks noChangeArrowheads="1"/>
          </p:cNvSpPr>
          <p:nvPr/>
        </p:nvSpPr>
        <p:spPr bwMode="auto">
          <a:xfrm>
            <a:off x="306916" y="2492895"/>
            <a:ext cx="736692" cy="432048"/>
          </a:xfrm>
          <a:prstGeom prst="rect">
            <a:avLst/>
          </a:prstGeom>
          <a:solidFill>
            <a:schemeClr val="accent6"/>
          </a:solidFill>
          <a:ln w="12700" algn="ctr">
            <a:solidFill>
              <a:schemeClr val="tx1"/>
            </a:solidFill>
            <a:miter lim="800000"/>
            <a:headEnd/>
            <a:tailEnd/>
          </a:ln>
        </p:spPr>
        <p:txBody>
          <a:bodyPr wrap="none" anchor="ctr"/>
          <a:lstStyle/>
          <a:p>
            <a:pPr algn="ctr">
              <a:defRPr/>
            </a:pPr>
            <a:r>
              <a:rPr lang="de-CH" sz="900" b="1" dirty="0" smtClean="0">
                <a:solidFill>
                  <a:srgbClr val="000000"/>
                </a:solidFill>
              </a:rPr>
              <a:t>Fokusgruppe</a:t>
            </a:r>
          </a:p>
          <a:p>
            <a:pPr algn="ctr">
              <a:defRPr/>
            </a:pPr>
            <a:r>
              <a:rPr lang="de-CH" sz="900" b="1" dirty="0" smtClean="0">
                <a:solidFill>
                  <a:srgbClr val="000000"/>
                </a:solidFill>
              </a:rPr>
              <a:t>Fachhandel</a:t>
            </a:r>
            <a:endParaRPr lang="de-DE" sz="900" b="1" dirty="0">
              <a:solidFill>
                <a:srgbClr val="000000"/>
              </a:solidFill>
            </a:endParaRPr>
          </a:p>
        </p:txBody>
      </p:sp>
      <p:sp>
        <p:nvSpPr>
          <p:cNvPr id="66" name="Textfeld 65"/>
          <p:cNvSpPr txBox="1"/>
          <p:nvPr/>
        </p:nvSpPr>
        <p:spPr>
          <a:xfrm>
            <a:off x="289748" y="2125763"/>
            <a:ext cx="753860" cy="365091"/>
          </a:xfrm>
          <a:prstGeom prst="rect">
            <a:avLst/>
          </a:prstGeom>
          <a:noFill/>
        </p:spPr>
        <p:txBody>
          <a:bodyPr wrap="square" lIns="36000" tIns="36000" rIns="36000" bIns="36000" rtlCol="0">
            <a:spAutoFit/>
          </a:bodyPr>
          <a:lstStyle/>
          <a:p>
            <a:r>
              <a:rPr lang="de-CH" sz="1200" b="1" dirty="0" smtClean="0">
                <a:solidFill>
                  <a:schemeClr val="accent2"/>
                </a:solidFill>
              </a:rPr>
              <a:t>Vertrieb</a:t>
            </a:r>
            <a:r>
              <a:rPr lang="de-CH" sz="1000" b="1" dirty="0" smtClean="0">
                <a:solidFill>
                  <a:srgbClr val="000000">
                    <a:lumMod val="50000"/>
                    <a:lumOff val="50000"/>
                  </a:srgbClr>
                </a:solidFill>
              </a:rPr>
              <a:t/>
            </a:r>
            <a:br>
              <a:rPr lang="de-CH" sz="1000" b="1" dirty="0" smtClean="0">
                <a:solidFill>
                  <a:srgbClr val="000000">
                    <a:lumMod val="50000"/>
                    <a:lumOff val="50000"/>
                  </a:srgbClr>
                </a:solidFill>
              </a:rPr>
            </a:br>
            <a:endParaRPr lang="de-CH" sz="700" dirty="0">
              <a:solidFill>
                <a:srgbClr val="000000">
                  <a:lumMod val="50000"/>
                  <a:lumOff val="50000"/>
                </a:srgbClr>
              </a:solidFill>
            </a:endParaRPr>
          </a:p>
        </p:txBody>
      </p:sp>
      <p:sp>
        <p:nvSpPr>
          <p:cNvPr id="81" name="Sechseck 80"/>
          <p:cNvSpPr/>
          <p:nvPr/>
        </p:nvSpPr>
        <p:spPr>
          <a:xfrm>
            <a:off x="5508104" y="2217521"/>
            <a:ext cx="2086309" cy="479578"/>
          </a:xfrm>
          <a:prstGeom prst="hexagon">
            <a:avLst/>
          </a:prstGeom>
          <a:solidFill>
            <a:schemeClr val="accent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rgbClr val="FFFFFF"/>
                </a:solidFill>
              </a:rPr>
              <a:t>ROADSHOWS</a:t>
            </a:r>
          </a:p>
          <a:p>
            <a:pPr algn="ctr"/>
            <a:r>
              <a:rPr lang="de-CH" sz="1200" dirty="0" smtClean="0">
                <a:solidFill>
                  <a:srgbClr val="FFFFFF"/>
                </a:solidFill>
              </a:rPr>
              <a:t>in QL Shops</a:t>
            </a:r>
            <a:endParaRPr lang="de-CH" sz="1200" dirty="0">
              <a:solidFill>
                <a:srgbClr val="FFFFFF"/>
              </a:solidFill>
            </a:endParaRPr>
          </a:p>
        </p:txBody>
      </p:sp>
      <p:sp>
        <p:nvSpPr>
          <p:cNvPr id="82" name="Sechseck 81"/>
          <p:cNvSpPr/>
          <p:nvPr/>
        </p:nvSpPr>
        <p:spPr>
          <a:xfrm>
            <a:off x="2123132" y="2211898"/>
            <a:ext cx="1589011" cy="479578"/>
          </a:xfrm>
          <a:prstGeom prst="hexagon">
            <a:avLst/>
          </a:prstGeom>
          <a:solidFill>
            <a:schemeClr val="accent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rgbClr val="FFFFFF"/>
                </a:solidFill>
              </a:rPr>
              <a:t>5-6 Vertriebs-partner-Events</a:t>
            </a:r>
            <a:endParaRPr lang="de-CH" sz="1200" dirty="0">
              <a:solidFill>
                <a:srgbClr val="FFFFFF"/>
              </a:solidFill>
            </a:endParaRPr>
          </a:p>
        </p:txBody>
      </p:sp>
      <p:sp>
        <p:nvSpPr>
          <p:cNvPr id="83" name="Sechseck 82"/>
          <p:cNvSpPr/>
          <p:nvPr/>
        </p:nvSpPr>
        <p:spPr>
          <a:xfrm>
            <a:off x="3851920" y="2801919"/>
            <a:ext cx="3667869" cy="555071"/>
          </a:xfrm>
          <a:prstGeom prst="hexagon">
            <a:avLst/>
          </a:prstGeom>
          <a:solidFill>
            <a:schemeClr val="accent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rgbClr val="FFFFFF"/>
                </a:solidFill>
              </a:rPr>
              <a:t>INTENSIVE BETREUUNG POS</a:t>
            </a:r>
          </a:p>
          <a:p>
            <a:pPr algn="ctr"/>
            <a:r>
              <a:rPr lang="de-CH" sz="1200" dirty="0" smtClean="0">
                <a:solidFill>
                  <a:srgbClr val="FFFFFF"/>
                </a:solidFill>
              </a:rPr>
              <a:t>(Etablierung STB Abgabestelle, Infomaterial, Prospekte, usw.)</a:t>
            </a:r>
            <a:endParaRPr lang="de-CH" sz="1200" dirty="0">
              <a:solidFill>
                <a:srgbClr val="FFFFFF"/>
              </a:solidFill>
            </a:endParaRPr>
          </a:p>
        </p:txBody>
      </p:sp>
      <p:sp>
        <p:nvSpPr>
          <p:cNvPr id="84" name="Sechseck 83"/>
          <p:cNvSpPr/>
          <p:nvPr/>
        </p:nvSpPr>
        <p:spPr>
          <a:xfrm>
            <a:off x="4591796" y="3893957"/>
            <a:ext cx="2927993" cy="543153"/>
          </a:xfrm>
          <a:prstGeom prst="hexagon">
            <a:avLst/>
          </a:prstGeom>
          <a:solidFill>
            <a:schemeClr val="accent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rgbClr val="FFFFFF"/>
                </a:solidFill>
              </a:rPr>
              <a:t>VORBEREITUNGEN (Schulungen, Integration </a:t>
            </a:r>
            <a:r>
              <a:rPr lang="de-CH" sz="1200" dirty="0" err="1" smtClean="0">
                <a:solidFill>
                  <a:srgbClr val="FFFFFF"/>
                </a:solidFill>
              </a:rPr>
              <a:t>Tempobrain</a:t>
            </a:r>
            <a:r>
              <a:rPr lang="de-CH" sz="1200" dirty="0" smtClean="0">
                <a:solidFill>
                  <a:srgbClr val="FFFFFF"/>
                </a:solidFill>
              </a:rPr>
              <a:t>)</a:t>
            </a:r>
            <a:endParaRPr lang="de-CH" sz="1200" dirty="0">
              <a:solidFill>
                <a:srgbClr val="FFFFFF"/>
              </a:solidFill>
            </a:endParaRPr>
          </a:p>
        </p:txBody>
      </p:sp>
      <p:sp>
        <p:nvSpPr>
          <p:cNvPr id="85" name="Sechseck 84"/>
          <p:cNvSpPr/>
          <p:nvPr/>
        </p:nvSpPr>
        <p:spPr>
          <a:xfrm>
            <a:off x="3198988" y="4509120"/>
            <a:ext cx="4320801" cy="360040"/>
          </a:xfrm>
          <a:prstGeom prst="hexagon">
            <a:avLst/>
          </a:prstGeom>
          <a:solidFill>
            <a:schemeClr val="accent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rgbClr val="FFFFFF"/>
                </a:solidFill>
              </a:rPr>
              <a:t>EINRICHTUNG TELEFONLEITSYSTEM</a:t>
            </a:r>
            <a:endParaRPr lang="de-CH" sz="1200" dirty="0">
              <a:solidFill>
                <a:srgbClr val="FFFFFF"/>
              </a:solidFill>
            </a:endParaRPr>
          </a:p>
        </p:txBody>
      </p:sp>
      <p:sp>
        <p:nvSpPr>
          <p:cNvPr id="86" name="Sechseck 85"/>
          <p:cNvSpPr/>
          <p:nvPr/>
        </p:nvSpPr>
        <p:spPr>
          <a:xfrm>
            <a:off x="1758854" y="4941167"/>
            <a:ext cx="5788620" cy="360040"/>
          </a:xfrm>
          <a:prstGeom prst="hexagon">
            <a:avLst/>
          </a:prstGeom>
          <a:solidFill>
            <a:schemeClr val="accent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200" dirty="0" smtClean="0">
                <a:solidFill>
                  <a:srgbClr val="FFFFFF"/>
                </a:solidFill>
              </a:rPr>
              <a:t>AUFBAU PARTNERFIRMEN FÜR SERVICEGÄNGE</a:t>
            </a:r>
            <a:endParaRPr lang="de-CH" sz="1200" dirty="0">
              <a:solidFill>
                <a:srgbClr val="FFFFFF"/>
              </a:solidFill>
            </a:endParaRPr>
          </a:p>
        </p:txBody>
      </p:sp>
      <p:sp>
        <p:nvSpPr>
          <p:cNvPr id="87" name="Sechseck 86"/>
          <p:cNvSpPr/>
          <p:nvPr/>
        </p:nvSpPr>
        <p:spPr>
          <a:xfrm>
            <a:off x="7452320" y="4302925"/>
            <a:ext cx="1645220" cy="710251"/>
          </a:xfrm>
          <a:prstGeom prst="hexagon">
            <a:avLst/>
          </a:prstGeom>
          <a:solidFill>
            <a:schemeClr val="accent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CH" sz="1100" dirty="0" smtClean="0">
                <a:solidFill>
                  <a:srgbClr val="FFFFFF"/>
                </a:solidFill>
              </a:rPr>
              <a:t>ABARBEITUNG CALLS&amp;</a:t>
            </a:r>
          </a:p>
          <a:p>
            <a:pPr algn="ctr"/>
            <a:r>
              <a:rPr lang="de-CH" sz="1100" dirty="0" smtClean="0">
                <a:solidFill>
                  <a:srgbClr val="FFFFFF"/>
                </a:solidFill>
              </a:rPr>
              <a:t>TICKETS</a:t>
            </a:r>
            <a:endParaRPr lang="de-CH" sz="1100" dirty="0">
              <a:solidFill>
                <a:srgbClr val="FFFFFF"/>
              </a:solidFill>
            </a:endParaRPr>
          </a:p>
        </p:txBody>
      </p:sp>
      <p:sp>
        <p:nvSpPr>
          <p:cNvPr id="6" name="Pfeil nach unten 5"/>
          <p:cNvSpPr/>
          <p:nvPr/>
        </p:nvSpPr>
        <p:spPr>
          <a:xfrm>
            <a:off x="7284990" y="2060847"/>
            <a:ext cx="262484" cy="3312368"/>
          </a:xfrm>
          <a:prstGeom prst="down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4" name="Textplatzhalter 3"/>
          <p:cNvSpPr>
            <a:spLocks noGrp="1"/>
          </p:cNvSpPr>
          <p:nvPr>
            <p:ph type="body" sz="quarter" idx="25"/>
          </p:nvPr>
        </p:nvSpPr>
        <p:spPr/>
        <p:txBody>
          <a:bodyPr/>
          <a:lstStyle/>
          <a:p>
            <a:r>
              <a:rPr lang="de-CH" dirty="0" smtClean="0"/>
              <a:t>Grosse Senderumstellung</a:t>
            </a:r>
            <a:endParaRPr lang="de-CH" dirty="0"/>
          </a:p>
        </p:txBody>
      </p:sp>
      <p:sp>
        <p:nvSpPr>
          <p:cNvPr id="50" name="Textplatzhalter 3"/>
          <p:cNvSpPr txBox="1">
            <a:spLocks/>
          </p:cNvSpPr>
          <p:nvPr/>
        </p:nvSpPr>
        <p:spPr bwMode="auto">
          <a:xfrm>
            <a:off x="323528" y="1052736"/>
            <a:ext cx="8280920" cy="5048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None/>
              <a:defRPr sz="2400" b="1">
                <a:solidFill>
                  <a:srgbClr val="E30613"/>
                </a:solidFill>
                <a:latin typeface="+mn-lt"/>
                <a:ea typeface="+mn-ea"/>
                <a:cs typeface="+mn-cs"/>
              </a:defRPr>
            </a:lvl1pPr>
            <a:lvl2pPr marL="742950" indent="-285750" algn="l" rtl="0" eaLnBrk="1" fontAlgn="base" hangingPunct="1">
              <a:spcBef>
                <a:spcPct val="20000"/>
              </a:spcBef>
              <a:spcAft>
                <a:spcPct val="0"/>
              </a:spcAft>
              <a:buChar char="–"/>
              <a:defRPr>
                <a:solidFill>
                  <a:schemeClr val="tx1"/>
                </a:solidFill>
                <a:latin typeface="+mn-lt"/>
              </a:defRPr>
            </a:lvl2pPr>
            <a:lvl3pPr marL="1143000" indent="-228600" algn="l" rtl="0" eaLnBrk="1" fontAlgn="base" hangingPunct="1">
              <a:spcBef>
                <a:spcPct val="20000"/>
              </a:spcBef>
              <a:spcAft>
                <a:spcPct val="0"/>
              </a:spcAft>
              <a:buChar char="•"/>
              <a:defRPr sz="1600">
                <a:solidFill>
                  <a:schemeClr val="tx1"/>
                </a:solidFill>
                <a:latin typeface="+mn-lt"/>
              </a:defRPr>
            </a:lvl3pPr>
            <a:lvl4pPr marL="1600200" indent="-228600" algn="l" rtl="0" eaLnBrk="1" fontAlgn="base" hangingPunct="1">
              <a:spcBef>
                <a:spcPct val="20000"/>
              </a:spcBef>
              <a:spcAft>
                <a:spcPct val="0"/>
              </a:spcAft>
              <a:buChar char="–"/>
              <a:defRPr sz="14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a:lstStyle>
          <a:p>
            <a:r>
              <a:rPr lang="de-CH" kern="0" dirty="0" smtClean="0"/>
              <a:t>Aktionsplan Vertrieb und Kundendienst</a:t>
            </a:r>
            <a:endParaRPr lang="de-CH" kern="0" dirty="0"/>
          </a:p>
        </p:txBody>
      </p:sp>
      <p:sp>
        <p:nvSpPr>
          <p:cNvPr id="62" name="Rectangle 116"/>
          <p:cNvSpPr>
            <a:spLocks noChangeArrowheads="1"/>
          </p:cNvSpPr>
          <p:nvPr/>
        </p:nvSpPr>
        <p:spPr bwMode="auto">
          <a:xfrm>
            <a:off x="839497" y="3140967"/>
            <a:ext cx="736692" cy="432048"/>
          </a:xfrm>
          <a:prstGeom prst="rect">
            <a:avLst/>
          </a:prstGeom>
          <a:solidFill>
            <a:schemeClr val="accent6"/>
          </a:solidFill>
          <a:ln w="12700" algn="ctr">
            <a:solidFill>
              <a:schemeClr val="tx1"/>
            </a:solidFill>
            <a:miter lim="800000"/>
            <a:headEnd/>
            <a:tailEnd/>
          </a:ln>
        </p:spPr>
        <p:txBody>
          <a:bodyPr wrap="none" anchor="ctr"/>
          <a:lstStyle/>
          <a:p>
            <a:pPr algn="ctr">
              <a:defRPr/>
            </a:pPr>
            <a:r>
              <a:rPr lang="de-CH" sz="900" b="1" dirty="0" smtClean="0">
                <a:solidFill>
                  <a:srgbClr val="000000"/>
                </a:solidFill>
              </a:rPr>
              <a:t>Infoschreiben</a:t>
            </a:r>
          </a:p>
          <a:p>
            <a:pPr algn="ctr">
              <a:defRPr/>
            </a:pPr>
            <a:r>
              <a:rPr lang="de-CH" sz="900" b="1" dirty="0" smtClean="0">
                <a:solidFill>
                  <a:srgbClr val="000000"/>
                </a:solidFill>
              </a:rPr>
              <a:t>Vertrieb</a:t>
            </a:r>
            <a:endParaRPr lang="de-DE" sz="900" b="1" dirty="0">
              <a:solidFill>
                <a:srgbClr val="000000"/>
              </a:solidFill>
            </a:endParaRPr>
          </a:p>
        </p:txBody>
      </p:sp>
    </p:spTree>
    <p:extLst>
      <p:ext uri="{BB962C8B-B14F-4D97-AF65-F5344CB8AC3E}">
        <p14:creationId xmlns:p14="http://schemas.microsoft.com/office/powerpoint/2010/main" val="127402670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27"/>
          </p:nvPr>
        </p:nvSpPr>
        <p:spPr>
          <a:xfrm>
            <a:off x="395536" y="2060848"/>
            <a:ext cx="8208963" cy="4608512"/>
          </a:xfrm>
        </p:spPr>
        <p:txBody>
          <a:bodyPr/>
          <a:lstStyle/>
          <a:p>
            <a:r>
              <a:rPr lang="de-CH" dirty="0" smtClean="0"/>
              <a:t> </a:t>
            </a:r>
            <a:endParaRPr lang="de-CH" dirty="0"/>
          </a:p>
        </p:txBody>
      </p:sp>
      <p:sp>
        <p:nvSpPr>
          <p:cNvPr id="8" name="Textplatzhalter 7"/>
          <p:cNvSpPr>
            <a:spLocks noGrp="1"/>
          </p:cNvSpPr>
          <p:nvPr>
            <p:ph type="body" sz="quarter" idx="28"/>
          </p:nvPr>
        </p:nvSpPr>
        <p:spPr/>
        <p:txBody>
          <a:bodyPr/>
          <a:lstStyle/>
          <a:p>
            <a:r>
              <a:rPr lang="de-CH" dirty="0" smtClean="0"/>
              <a:t>Vertriebs-Massnahmen Senderumstellung 06. Mai</a:t>
            </a:r>
            <a:endParaRPr lang="de-CH" dirty="0"/>
          </a:p>
        </p:txBody>
      </p:sp>
      <p:sp>
        <p:nvSpPr>
          <p:cNvPr id="3" name="Foliennummernplatzhalter 2"/>
          <p:cNvSpPr>
            <a:spLocks noGrp="1"/>
          </p:cNvSpPr>
          <p:nvPr>
            <p:ph type="sldNum" sz="quarter" idx="4"/>
          </p:nvPr>
        </p:nvSpPr>
        <p:spPr/>
        <p:txBody>
          <a:bodyPr/>
          <a:lstStyle/>
          <a:p>
            <a:pPr>
              <a:defRPr/>
            </a:pPr>
            <a:fld id="{F818F034-3ED1-44CB-BAE4-E1467A962864}" type="slidenum">
              <a:rPr lang="de-CH" smtClean="0"/>
              <a:pPr>
                <a:defRPr/>
              </a:pPr>
              <a:t>54</a:t>
            </a:fld>
            <a:endParaRPr lang="de-CH" dirty="0"/>
          </a:p>
        </p:txBody>
      </p:sp>
      <p:sp>
        <p:nvSpPr>
          <p:cNvPr id="35" name="Textplatzhalter 1"/>
          <p:cNvSpPr>
            <a:spLocks noGrp="1"/>
          </p:cNvSpPr>
          <p:nvPr>
            <p:ph type="body" sz="quarter" idx="25"/>
          </p:nvPr>
        </p:nvSpPr>
        <p:spPr>
          <a:xfrm>
            <a:off x="3923928" y="44624"/>
            <a:ext cx="4787875" cy="404813"/>
          </a:xfrm>
        </p:spPr>
        <p:txBody>
          <a:bodyPr/>
          <a:lstStyle/>
          <a:p>
            <a:r>
              <a:rPr lang="de-CH" dirty="0" smtClean="0"/>
              <a:t>Grosse Senderumstellung</a:t>
            </a:r>
            <a:endParaRPr lang="de-CH" dirty="0"/>
          </a:p>
        </p:txBody>
      </p:sp>
      <p:sp>
        <p:nvSpPr>
          <p:cNvPr id="36" name="Textplatzhalter 2"/>
          <p:cNvSpPr>
            <a:spLocks noGrp="1"/>
          </p:cNvSpPr>
          <p:nvPr>
            <p:ph type="body" sz="quarter" idx="15"/>
          </p:nvPr>
        </p:nvSpPr>
        <p:spPr>
          <a:xfrm>
            <a:off x="3923928" y="449288"/>
            <a:ext cx="4787875" cy="404813"/>
          </a:xfrm>
        </p:spPr>
        <p:txBody>
          <a:bodyPr/>
          <a:lstStyle/>
          <a:p>
            <a:r>
              <a:rPr lang="de-CH" dirty="0" smtClean="0"/>
              <a:t>Vertrieb und Kundendienst</a:t>
            </a:r>
            <a:endParaRPr lang="de-CH" dirty="0"/>
          </a:p>
        </p:txBody>
      </p:sp>
      <p:graphicFrame>
        <p:nvGraphicFramePr>
          <p:cNvPr id="9" name="Tabelle 8"/>
          <p:cNvGraphicFramePr>
            <a:graphicFrameLocks noGrp="1"/>
          </p:cNvGraphicFramePr>
          <p:nvPr>
            <p:extLst>
              <p:ext uri="{D42A27DB-BD31-4B8C-83A1-F6EECF244321}">
                <p14:modId xmlns:p14="http://schemas.microsoft.com/office/powerpoint/2010/main" val="90202995"/>
              </p:ext>
            </p:extLst>
          </p:nvPr>
        </p:nvGraphicFramePr>
        <p:xfrm>
          <a:off x="539552" y="2132857"/>
          <a:ext cx="7992888" cy="4228928"/>
        </p:xfrm>
        <a:graphic>
          <a:graphicData uri="http://schemas.openxmlformats.org/drawingml/2006/table">
            <a:tbl>
              <a:tblPr firstRow="1" bandRow="1">
                <a:tableStyleId>{5C22544A-7EE6-4342-B048-85BDC9FD1C3A}</a:tableStyleId>
              </a:tblPr>
              <a:tblGrid>
                <a:gridCol w="2232248"/>
                <a:gridCol w="1080120"/>
                <a:gridCol w="4680520"/>
              </a:tblGrid>
              <a:tr h="388448">
                <a:tc>
                  <a:txBody>
                    <a:bodyPr/>
                    <a:lstStyle/>
                    <a:p>
                      <a:r>
                        <a:rPr lang="de-CH" sz="1200" dirty="0" smtClean="0"/>
                        <a:t>Massnahme</a:t>
                      </a:r>
                      <a:endParaRPr lang="de-CH" sz="1200" dirty="0"/>
                    </a:p>
                  </a:txBody>
                  <a:tcPr/>
                </a:tc>
                <a:tc>
                  <a:txBody>
                    <a:bodyPr/>
                    <a:lstStyle/>
                    <a:p>
                      <a:r>
                        <a:rPr lang="de-CH" sz="1200" dirty="0" smtClean="0"/>
                        <a:t>Zielgruppe</a:t>
                      </a:r>
                      <a:endParaRPr lang="de-CH" sz="1200" dirty="0"/>
                    </a:p>
                  </a:txBody>
                  <a:tcPr/>
                </a:tc>
                <a:tc>
                  <a:txBody>
                    <a:bodyPr/>
                    <a:lstStyle/>
                    <a:p>
                      <a:pPr algn="l"/>
                      <a:r>
                        <a:rPr lang="de-CH" sz="1200" dirty="0" smtClean="0"/>
                        <a:t>Details</a:t>
                      </a:r>
                      <a:endParaRPr lang="de-CH" sz="1200" dirty="0"/>
                    </a:p>
                  </a:txBody>
                  <a:tcPr/>
                </a:tc>
              </a:tr>
              <a:tr h="331631">
                <a:tc>
                  <a:txBody>
                    <a:bodyPr/>
                    <a:lstStyle/>
                    <a:p>
                      <a:r>
                        <a:rPr lang="de-CH" sz="1200" b="1" dirty="0" smtClean="0"/>
                        <a:t>Kunden-Events</a:t>
                      </a:r>
                      <a:endParaRPr lang="de-CH" sz="1200" b="1" dirty="0"/>
                    </a:p>
                  </a:txBody>
                  <a:tcPr/>
                </a:tc>
                <a:tc>
                  <a:txBody>
                    <a:bodyPr/>
                    <a:lstStyle/>
                    <a:p>
                      <a:r>
                        <a:rPr lang="de-CH" sz="1200" dirty="0" smtClean="0"/>
                        <a:t>Endkunde</a:t>
                      </a:r>
                      <a:endParaRPr lang="de-CH" sz="1200" dirty="0"/>
                    </a:p>
                  </a:txBody>
                  <a:tcPr/>
                </a:tc>
                <a:tc>
                  <a:txBody>
                    <a:bodyPr/>
                    <a:lstStyle/>
                    <a:p>
                      <a:pPr algn="l"/>
                      <a:r>
                        <a:rPr lang="de-CH" sz="1200" dirty="0" smtClean="0"/>
                        <a:t>Info-Events</a:t>
                      </a:r>
                      <a:r>
                        <a:rPr lang="de-CH" sz="1200" baseline="0" dirty="0" smtClean="0"/>
                        <a:t> mit KNU, Mithilfe der Fachhändler, Unterstützt durch Finecom</a:t>
                      </a:r>
                      <a:endParaRPr lang="de-CH" sz="1200" dirty="0"/>
                    </a:p>
                  </a:txBody>
                  <a:tcPr/>
                </a:tc>
              </a:tr>
              <a:tr h="288032">
                <a:tc>
                  <a:txBody>
                    <a:bodyPr/>
                    <a:lstStyle/>
                    <a:p>
                      <a:r>
                        <a:rPr lang="de-CH" sz="1200" b="1" dirty="0" smtClean="0"/>
                        <a:t>Fachhandel</a:t>
                      </a:r>
                      <a:r>
                        <a:rPr lang="de-CH" sz="1200" b="1" baseline="0" dirty="0" smtClean="0"/>
                        <a:t> – STB Abgabe Station</a:t>
                      </a:r>
                      <a:endParaRPr lang="de-CH" sz="1200" b="1" dirty="0"/>
                    </a:p>
                  </a:txBody>
                  <a:tcPr/>
                </a:tc>
                <a:tc>
                  <a:txBody>
                    <a:bodyPr/>
                    <a:lstStyle/>
                    <a:p>
                      <a:r>
                        <a:rPr lang="de-CH" sz="1200" dirty="0" smtClean="0"/>
                        <a:t>Endkunde</a:t>
                      </a:r>
                      <a:endParaRPr lang="de-CH" sz="1200" dirty="0"/>
                    </a:p>
                  </a:txBody>
                  <a:tcPr/>
                </a:tc>
                <a:tc>
                  <a:txBody>
                    <a:bodyPr/>
                    <a:lstStyle/>
                    <a:p>
                      <a:pPr algn="l"/>
                      <a:r>
                        <a:rPr lang="de-CH" sz="1200" dirty="0" smtClean="0"/>
                        <a:t>Fachhandler erhält vom KNU Konsignationslager</a:t>
                      </a:r>
                      <a:r>
                        <a:rPr lang="de-CH" sz="1200" baseline="0" dirty="0" smtClean="0"/>
                        <a:t> von STB, CI-Module und </a:t>
                      </a:r>
                      <a:r>
                        <a:rPr lang="de-CH" sz="1200" baseline="0" dirty="0" err="1" smtClean="0"/>
                        <a:t>SmartCards</a:t>
                      </a:r>
                      <a:r>
                        <a:rPr lang="de-CH" sz="1200" baseline="0" dirty="0" smtClean="0"/>
                        <a:t>. Fachhändler gibt Hardware zum Aktionspreis ab, Abrechnung mit KNU nach </a:t>
                      </a:r>
                      <a:r>
                        <a:rPr lang="de-CH" sz="1200" baseline="0" dirty="0" err="1" smtClean="0"/>
                        <a:t>BigBang</a:t>
                      </a:r>
                      <a:r>
                        <a:rPr lang="de-CH" sz="1200" baseline="0" dirty="0" smtClean="0"/>
                        <a:t>. </a:t>
                      </a:r>
                      <a:br>
                        <a:rPr lang="de-CH" sz="1200" baseline="0" dirty="0" smtClean="0"/>
                      </a:br>
                      <a:r>
                        <a:rPr lang="de-CH" sz="1200" baseline="0" dirty="0" smtClean="0"/>
                        <a:t>Netto-Marge STB/SC:    CHF 39.00</a:t>
                      </a:r>
                      <a:br>
                        <a:rPr lang="de-CH" sz="1200" baseline="0" dirty="0" smtClean="0"/>
                      </a:br>
                      <a:r>
                        <a:rPr lang="de-CH" sz="1200" baseline="0" dirty="0" smtClean="0"/>
                        <a:t>Netto-Marge Modul/CS: CHF 17.00</a:t>
                      </a:r>
                      <a:endParaRPr lang="de-CH" sz="1200" dirty="0"/>
                    </a:p>
                  </a:txBody>
                  <a:tcPr/>
                </a:tc>
              </a:tr>
              <a:tr h="288700">
                <a:tc>
                  <a:txBody>
                    <a:bodyPr/>
                    <a:lstStyle/>
                    <a:p>
                      <a:r>
                        <a:rPr lang="de-CH" sz="1200" b="1" dirty="0" smtClean="0"/>
                        <a:t>Service Support</a:t>
                      </a:r>
                      <a:endParaRPr lang="de-CH" sz="1200" b="1" dirty="0"/>
                    </a:p>
                  </a:txBody>
                  <a:tcPr/>
                </a:tc>
                <a:tc>
                  <a:txBody>
                    <a:bodyPr/>
                    <a:lstStyle/>
                    <a:p>
                      <a:r>
                        <a:rPr lang="de-CH" sz="1200" dirty="0" smtClean="0"/>
                        <a:t>Endkunde</a:t>
                      </a:r>
                      <a:endParaRPr lang="de-CH" sz="1200" dirty="0"/>
                    </a:p>
                  </a:txBody>
                  <a:tcPr/>
                </a:tc>
                <a:tc>
                  <a:txBody>
                    <a:bodyPr/>
                    <a:lstStyle/>
                    <a:p>
                      <a:pPr algn="l"/>
                      <a:r>
                        <a:rPr lang="de-CH" sz="1200" dirty="0" smtClean="0"/>
                        <a:t>Den Fachhändler wird empfohlen, den Supportservice zu einem Einheitspreis anzubieten.</a:t>
                      </a:r>
                    </a:p>
                    <a:p>
                      <a:endParaRPr lang="de-CH" sz="1200" kern="1200" dirty="0" smtClean="0">
                        <a:solidFill>
                          <a:schemeClr val="dk1"/>
                        </a:solidFill>
                        <a:effectLst/>
                        <a:latin typeface="+mn-lt"/>
                        <a:ea typeface="+mn-ea"/>
                        <a:cs typeface="+mn-cs"/>
                      </a:endParaRPr>
                    </a:p>
                    <a:p>
                      <a:r>
                        <a:rPr lang="de-CH" sz="1200" kern="1200" dirty="0" smtClean="0">
                          <a:solidFill>
                            <a:schemeClr val="dk1"/>
                          </a:solidFill>
                          <a:effectLst/>
                          <a:latin typeface="+mn-lt"/>
                          <a:ea typeface="+mn-ea"/>
                          <a:cs typeface="+mn-cs"/>
                        </a:rPr>
                        <a:t>Sendersuchlauf ohne Extras: </a:t>
                      </a:r>
                    </a:p>
                    <a:p>
                      <a:pPr lvl="0"/>
                      <a:r>
                        <a:rPr lang="de-CH" sz="1200" kern="1200" dirty="0" smtClean="0">
                          <a:solidFill>
                            <a:schemeClr val="dk1"/>
                          </a:solidFill>
                          <a:effectLst/>
                          <a:latin typeface="+mn-lt"/>
                          <a:ea typeface="+mn-ea"/>
                          <a:cs typeface="+mn-cs"/>
                        </a:rPr>
                        <a:t>CHF 70.- auf 1. Gerät, CHF 35.- pro weiteres Endgerät</a:t>
                      </a:r>
                    </a:p>
                    <a:p>
                      <a:pPr lvl="0"/>
                      <a:r>
                        <a:rPr lang="de-CH" sz="1200" kern="1200" dirty="0" smtClean="0">
                          <a:solidFill>
                            <a:schemeClr val="dk1"/>
                          </a:solidFill>
                          <a:effectLst/>
                          <a:latin typeface="+mn-lt"/>
                          <a:ea typeface="+mn-ea"/>
                          <a:cs typeface="+mn-cs"/>
                        </a:rPr>
                        <a:t>Favoritenlisten, persönliche Senderlisten, Software etc. nach Absprache</a:t>
                      </a:r>
                    </a:p>
                    <a:p>
                      <a:r>
                        <a:rPr lang="de-CH" sz="1200" kern="1200" dirty="0" smtClean="0">
                          <a:solidFill>
                            <a:schemeClr val="dk1"/>
                          </a:solidFill>
                          <a:effectLst/>
                          <a:latin typeface="+mn-lt"/>
                          <a:ea typeface="+mn-ea"/>
                          <a:cs typeface="+mn-cs"/>
                        </a:rPr>
                        <a:t> </a:t>
                      </a:r>
                    </a:p>
                    <a:p>
                      <a:r>
                        <a:rPr lang="de-CH" sz="1200" kern="1200" dirty="0" smtClean="0">
                          <a:solidFill>
                            <a:schemeClr val="dk1"/>
                          </a:solidFill>
                          <a:effectLst/>
                          <a:latin typeface="+mn-lt"/>
                          <a:ea typeface="+mn-ea"/>
                          <a:cs typeface="+mn-cs"/>
                        </a:rPr>
                        <a:t>Eine Liste mit den teilnehmenden Vertriebspartnern wird auch dem Finecom Helpdesk zur Verfügung gestellt. </a:t>
                      </a:r>
                      <a:endParaRPr lang="de-CH" sz="1200" dirty="0"/>
                    </a:p>
                  </a:txBody>
                  <a:tcPr/>
                </a:tc>
              </a:tr>
              <a:tr h="288700">
                <a:tc>
                  <a:txBody>
                    <a:bodyPr/>
                    <a:lstStyle/>
                    <a:p>
                      <a:r>
                        <a:rPr lang="de-CH" sz="1200" b="1" dirty="0" smtClean="0"/>
                        <a:t>POS-Gadgets</a:t>
                      </a:r>
                      <a:endParaRPr lang="de-CH" sz="1200" b="1" dirty="0"/>
                    </a:p>
                  </a:txBody>
                  <a:tcPr/>
                </a:tc>
                <a:tc>
                  <a:txBody>
                    <a:bodyPr/>
                    <a:lstStyle/>
                    <a:p>
                      <a:r>
                        <a:rPr lang="de-CH" sz="1200" dirty="0" smtClean="0"/>
                        <a:t>Endkunde</a:t>
                      </a:r>
                      <a:endParaRPr lang="de-CH" sz="1200" dirty="0"/>
                    </a:p>
                  </a:txBody>
                  <a:tcPr/>
                </a:tc>
                <a:tc>
                  <a:txBody>
                    <a:bodyPr/>
                    <a:lstStyle/>
                    <a:p>
                      <a:pPr algn="l"/>
                      <a:r>
                        <a:rPr lang="de-CH" sz="1200" dirty="0" smtClean="0"/>
                        <a:t>Bei</a:t>
                      </a:r>
                      <a:r>
                        <a:rPr lang="de-CH" sz="1200" baseline="0" dirty="0" smtClean="0"/>
                        <a:t> jeder Betreuung am POS eine Tafel Schokolade mit «Danke für Ihre Geduld» abgeben.</a:t>
                      </a:r>
                      <a:endParaRPr lang="de-CH" sz="1200" dirty="0"/>
                    </a:p>
                  </a:txBody>
                  <a:tcPr/>
                </a:tc>
              </a:tr>
            </a:tbl>
          </a:graphicData>
        </a:graphic>
      </p:graphicFrame>
      <p:sp>
        <p:nvSpPr>
          <p:cNvPr id="4" name="Textplatzhalter 3"/>
          <p:cNvSpPr>
            <a:spLocks noGrp="1"/>
          </p:cNvSpPr>
          <p:nvPr>
            <p:ph type="body" sz="quarter" idx="26"/>
          </p:nvPr>
        </p:nvSpPr>
        <p:spPr/>
        <p:txBody>
          <a:bodyPr/>
          <a:lstStyle/>
          <a:p>
            <a:r>
              <a:rPr lang="de-CH" dirty="0" smtClean="0"/>
              <a:t>Vertrieb</a:t>
            </a:r>
            <a:endParaRPr lang="de-CH" dirty="0"/>
          </a:p>
        </p:txBody>
      </p:sp>
    </p:spTree>
    <p:extLst>
      <p:ext uri="{BB962C8B-B14F-4D97-AF65-F5344CB8AC3E}">
        <p14:creationId xmlns:p14="http://schemas.microsoft.com/office/powerpoint/2010/main" val="250380344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27"/>
          </p:nvPr>
        </p:nvSpPr>
        <p:spPr>
          <a:xfrm>
            <a:off x="395485" y="2060848"/>
            <a:ext cx="8208963" cy="4032448"/>
          </a:xfrm>
        </p:spPr>
        <p:txBody>
          <a:bodyPr/>
          <a:lstStyle/>
          <a:p>
            <a:r>
              <a:rPr lang="de-CH" dirty="0" smtClean="0"/>
              <a:t> </a:t>
            </a:r>
            <a:endParaRPr lang="de-CH" dirty="0"/>
          </a:p>
        </p:txBody>
      </p:sp>
      <p:sp>
        <p:nvSpPr>
          <p:cNvPr id="8" name="Textplatzhalter 7"/>
          <p:cNvSpPr>
            <a:spLocks noGrp="1"/>
          </p:cNvSpPr>
          <p:nvPr>
            <p:ph type="body" sz="quarter" idx="28"/>
          </p:nvPr>
        </p:nvSpPr>
        <p:spPr/>
        <p:txBody>
          <a:bodyPr/>
          <a:lstStyle/>
          <a:p>
            <a:r>
              <a:rPr lang="de-CH" dirty="0" smtClean="0"/>
              <a:t>Kundendienst-Massnahmen Senderumstellung 06. Mai</a:t>
            </a:r>
            <a:endParaRPr lang="de-CH" dirty="0"/>
          </a:p>
        </p:txBody>
      </p:sp>
      <p:sp>
        <p:nvSpPr>
          <p:cNvPr id="3" name="Foliennummernplatzhalter 2"/>
          <p:cNvSpPr>
            <a:spLocks noGrp="1"/>
          </p:cNvSpPr>
          <p:nvPr>
            <p:ph type="sldNum" sz="quarter" idx="4"/>
          </p:nvPr>
        </p:nvSpPr>
        <p:spPr/>
        <p:txBody>
          <a:bodyPr/>
          <a:lstStyle/>
          <a:p>
            <a:pPr>
              <a:defRPr/>
            </a:pPr>
            <a:fld id="{F818F034-3ED1-44CB-BAE4-E1467A962864}" type="slidenum">
              <a:rPr lang="de-CH" smtClean="0"/>
              <a:pPr>
                <a:defRPr/>
              </a:pPr>
              <a:t>55</a:t>
            </a:fld>
            <a:endParaRPr lang="de-CH" dirty="0"/>
          </a:p>
        </p:txBody>
      </p:sp>
      <p:sp>
        <p:nvSpPr>
          <p:cNvPr id="35" name="Textplatzhalter 1"/>
          <p:cNvSpPr>
            <a:spLocks noGrp="1"/>
          </p:cNvSpPr>
          <p:nvPr>
            <p:ph type="body" sz="quarter" idx="25"/>
          </p:nvPr>
        </p:nvSpPr>
        <p:spPr>
          <a:xfrm>
            <a:off x="3923928" y="44624"/>
            <a:ext cx="4787875" cy="404813"/>
          </a:xfrm>
        </p:spPr>
        <p:txBody>
          <a:bodyPr/>
          <a:lstStyle/>
          <a:p>
            <a:r>
              <a:rPr lang="de-CH" dirty="0" smtClean="0"/>
              <a:t>Grosse Senderumstellung</a:t>
            </a:r>
            <a:endParaRPr lang="de-CH" dirty="0"/>
          </a:p>
        </p:txBody>
      </p:sp>
      <p:sp>
        <p:nvSpPr>
          <p:cNvPr id="36" name="Textplatzhalter 2"/>
          <p:cNvSpPr>
            <a:spLocks noGrp="1"/>
          </p:cNvSpPr>
          <p:nvPr>
            <p:ph type="body" sz="quarter" idx="15"/>
          </p:nvPr>
        </p:nvSpPr>
        <p:spPr>
          <a:xfrm>
            <a:off x="3923928" y="449288"/>
            <a:ext cx="4787875" cy="404813"/>
          </a:xfrm>
        </p:spPr>
        <p:txBody>
          <a:bodyPr/>
          <a:lstStyle/>
          <a:p>
            <a:r>
              <a:rPr lang="de-CH" dirty="0" smtClean="0"/>
              <a:t>Vertrieb und Kundendienst</a:t>
            </a:r>
            <a:endParaRPr lang="de-CH" dirty="0"/>
          </a:p>
        </p:txBody>
      </p:sp>
      <p:graphicFrame>
        <p:nvGraphicFramePr>
          <p:cNvPr id="4" name="Tabelle 3"/>
          <p:cNvGraphicFramePr>
            <a:graphicFrameLocks noGrp="1"/>
          </p:cNvGraphicFramePr>
          <p:nvPr>
            <p:extLst>
              <p:ext uri="{D42A27DB-BD31-4B8C-83A1-F6EECF244321}">
                <p14:modId xmlns:p14="http://schemas.microsoft.com/office/powerpoint/2010/main" val="2322948179"/>
              </p:ext>
            </p:extLst>
          </p:nvPr>
        </p:nvGraphicFramePr>
        <p:xfrm>
          <a:off x="467544" y="2132857"/>
          <a:ext cx="8064896" cy="2049169"/>
        </p:xfrm>
        <a:graphic>
          <a:graphicData uri="http://schemas.openxmlformats.org/drawingml/2006/table">
            <a:tbl>
              <a:tblPr firstRow="1" bandRow="1">
                <a:tableStyleId>{5C22544A-7EE6-4342-B048-85BDC9FD1C3A}</a:tableStyleId>
              </a:tblPr>
              <a:tblGrid>
                <a:gridCol w="2376264"/>
                <a:gridCol w="5688632"/>
              </a:tblGrid>
              <a:tr h="388448">
                <a:tc>
                  <a:txBody>
                    <a:bodyPr/>
                    <a:lstStyle/>
                    <a:p>
                      <a:r>
                        <a:rPr lang="de-CH" sz="1200" dirty="0" smtClean="0"/>
                        <a:t>Massnahme</a:t>
                      </a:r>
                      <a:endParaRPr lang="de-CH" sz="1200" dirty="0"/>
                    </a:p>
                  </a:txBody>
                  <a:tcPr/>
                </a:tc>
                <a:tc>
                  <a:txBody>
                    <a:bodyPr/>
                    <a:lstStyle/>
                    <a:p>
                      <a:r>
                        <a:rPr lang="de-CH" sz="1200" dirty="0" smtClean="0"/>
                        <a:t>Details</a:t>
                      </a:r>
                      <a:endParaRPr lang="de-CH" sz="1200" dirty="0"/>
                    </a:p>
                  </a:txBody>
                  <a:tcPr/>
                </a:tc>
              </a:tr>
              <a:tr h="563441">
                <a:tc>
                  <a:txBody>
                    <a:bodyPr/>
                    <a:lstStyle/>
                    <a:p>
                      <a:r>
                        <a:rPr lang="de-CH" sz="1200" b="1" dirty="0" smtClean="0"/>
                        <a:t>Einbindung</a:t>
                      </a:r>
                      <a:r>
                        <a:rPr lang="de-CH" sz="1200" b="1" baseline="0" dirty="0" smtClean="0"/>
                        <a:t> Service-Partner ins Ticket-System</a:t>
                      </a:r>
                      <a:endParaRPr lang="de-CH" sz="1200" b="1" dirty="0"/>
                    </a:p>
                  </a:txBody>
                  <a:tcPr/>
                </a:tc>
                <a:tc>
                  <a:txBody>
                    <a:bodyPr/>
                    <a:lstStyle/>
                    <a:p>
                      <a:r>
                        <a:rPr lang="de-CH" sz="1200" dirty="0" smtClean="0"/>
                        <a:t>Ziel: Der Kunde wird niemals im Prozess sich selber überlassen. Helpdesk anfragen</a:t>
                      </a:r>
                      <a:r>
                        <a:rPr lang="de-CH" sz="1200" baseline="0" dirty="0" smtClean="0"/>
                        <a:t> für eine Service weiterleiten.</a:t>
                      </a:r>
                      <a:endParaRPr lang="de-CH" sz="1200" dirty="0"/>
                    </a:p>
                  </a:txBody>
                  <a:tcPr/>
                </a:tc>
              </a:tr>
              <a:tr h="250484">
                <a:tc>
                  <a:txBody>
                    <a:bodyPr/>
                    <a:lstStyle/>
                    <a:p>
                      <a:r>
                        <a:rPr lang="de-CH" sz="1200" b="1" dirty="0" smtClean="0"/>
                        <a:t>Integration Telefonleitsystem</a:t>
                      </a:r>
                      <a:endParaRPr lang="de-CH" sz="1200" b="1" dirty="0"/>
                    </a:p>
                  </a:txBody>
                  <a:tcPr/>
                </a:tc>
                <a:tc>
                  <a:txBody>
                    <a:bodyPr/>
                    <a:lstStyle/>
                    <a:p>
                      <a:r>
                        <a:rPr lang="de-CH" sz="1200" dirty="0" smtClean="0"/>
                        <a:t>Mit einer Software die Durchleitung schon beim Anruf leiten und bei Abnahme Anruf sichergestellt zu haben, dass Kunde ein Anliegen zur Senderumstellung hat.</a:t>
                      </a:r>
                      <a:endParaRPr lang="de-CH" sz="1200" dirty="0"/>
                    </a:p>
                  </a:txBody>
                  <a:tcPr/>
                </a:tc>
              </a:tr>
              <a:tr h="405678">
                <a:tc>
                  <a:txBody>
                    <a:bodyPr/>
                    <a:lstStyle/>
                    <a:p>
                      <a:r>
                        <a:rPr lang="de-CH" sz="1200" b="1" baseline="0" dirty="0" smtClean="0"/>
                        <a:t>Befristete Erweiterung Personal</a:t>
                      </a:r>
                    </a:p>
                  </a:txBody>
                  <a:tcPr/>
                </a:tc>
                <a:tc>
                  <a:txBody>
                    <a:bodyPr/>
                    <a:lstStyle/>
                    <a:p>
                      <a:r>
                        <a:rPr lang="de-CH" sz="1200" dirty="0" smtClean="0"/>
                        <a:t>Peak-Zeiten abfedern mit zusätzlichem Personal. Öffnungszeiten temporär erweitern.</a:t>
                      </a:r>
                      <a:endParaRPr lang="de-CH" sz="1200" dirty="0"/>
                    </a:p>
                  </a:txBody>
                  <a:tcPr/>
                </a:tc>
              </a:tr>
            </a:tbl>
          </a:graphicData>
        </a:graphic>
      </p:graphicFrame>
      <p:sp>
        <p:nvSpPr>
          <p:cNvPr id="11" name="Textplatzhalter 3"/>
          <p:cNvSpPr>
            <a:spLocks noGrp="1"/>
          </p:cNvSpPr>
          <p:nvPr>
            <p:ph type="body" sz="quarter" idx="26"/>
          </p:nvPr>
        </p:nvSpPr>
        <p:spPr>
          <a:xfrm>
            <a:off x="323528" y="1052736"/>
            <a:ext cx="8280920" cy="504825"/>
          </a:xfrm>
        </p:spPr>
        <p:txBody>
          <a:bodyPr/>
          <a:lstStyle/>
          <a:p>
            <a:r>
              <a:rPr lang="de-CH" dirty="0" smtClean="0"/>
              <a:t>Kundendienst</a:t>
            </a:r>
            <a:endParaRPr lang="de-CH" dirty="0"/>
          </a:p>
        </p:txBody>
      </p:sp>
    </p:spTree>
    <p:extLst>
      <p:ext uri="{BB962C8B-B14F-4D97-AF65-F5344CB8AC3E}">
        <p14:creationId xmlns:p14="http://schemas.microsoft.com/office/powerpoint/2010/main" val="213991294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smtClean="0"/>
              <a:t>Zeitplan Tag X</a:t>
            </a:r>
            <a:endParaRPr lang="de-CH" dirty="0"/>
          </a:p>
        </p:txBody>
      </p:sp>
      <p:sp>
        <p:nvSpPr>
          <p:cNvPr id="4" name="Textplatzhalter 3"/>
          <p:cNvSpPr>
            <a:spLocks noGrp="1"/>
          </p:cNvSpPr>
          <p:nvPr>
            <p:ph type="body" sz="quarter" idx="26"/>
          </p:nvPr>
        </p:nvSpPr>
        <p:spPr/>
        <p:txBody>
          <a:bodyPr/>
          <a:lstStyle/>
          <a:p>
            <a:r>
              <a:rPr lang="de-CH" smtClean="0"/>
              <a:t>Technischer Ablauf</a:t>
            </a:r>
            <a:endParaRPr lang="de-CH" dirty="0"/>
          </a:p>
        </p:txBody>
      </p:sp>
      <p:sp>
        <p:nvSpPr>
          <p:cNvPr id="5" name="Textplatzhalter 4"/>
          <p:cNvSpPr>
            <a:spLocks noGrp="1"/>
          </p:cNvSpPr>
          <p:nvPr>
            <p:ph type="body" sz="quarter" idx="27"/>
          </p:nvPr>
        </p:nvSpPr>
        <p:spPr/>
        <p:txBody>
          <a:bodyPr/>
          <a:lstStyle/>
          <a:p>
            <a:pPr>
              <a:spcAft>
                <a:spcPts val="1200"/>
              </a:spcAft>
              <a:buFont typeface="Wingdings" panose="05000000000000000000" pitchFamily="2" charset="2"/>
              <a:buChar char="Ø"/>
            </a:pPr>
            <a:r>
              <a:rPr lang="de-CH" dirty="0" smtClean="0"/>
              <a:t>2.00:	START DCG-TECHNIK</a:t>
            </a:r>
          </a:p>
          <a:p>
            <a:pPr>
              <a:spcAft>
                <a:spcPts val="1200"/>
              </a:spcAft>
              <a:buFont typeface="Wingdings" panose="05000000000000000000" pitchFamily="2" charset="2"/>
              <a:buChar char="Ø"/>
            </a:pPr>
            <a:r>
              <a:rPr lang="de-CH" dirty="0" smtClean="0"/>
              <a:t>3.00:	PLAYOUT Software Update KAON</a:t>
            </a:r>
          </a:p>
          <a:p>
            <a:pPr>
              <a:spcAft>
                <a:spcPts val="1200"/>
              </a:spcAft>
              <a:buFont typeface="Wingdings" panose="05000000000000000000" pitchFamily="2" charset="2"/>
              <a:buChar char="Ø"/>
            </a:pPr>
            <a:r>
              <a:rPr lang="de-CH" dirty="0" smtClean="0"/>
              <a:t>5.00:	Aktivierung Channel Upgrade (-&gt; neue Sender, usw.)</a:t>
            </a:r>
          </a:p>
          <a:p>
            <a:pPr>
              <a:spcAft>
                <a:spcPts val="1200"/>
              </a:spcAft>
              <a:buFont typeface="Wingdings" panose="05000000000000000000" pitchFamily="2" charset="2"/>
              <a:buChar char="Ø"/>
            </a:pPr>
            <a:r>
              <a:rPr lang="de-CH" dirty="0" smtClean="0"/>
              <a:t>10.00:	Ende Umstellung technische Arbeiten</a:t>
            </a:r>
            <a:endParaRPr lang="de-CH" dirty="0"/>
          </a:p>
        </p:txBody>
      </p:sp>
      <p:sp>
        <p:nvSpPr>
          <p:cNvPr id="6" name="Textplatzhalter 5"/>
          <p:cNvSpPr>
            <a:spLocks noGrp="1"/>
          </p:cNvSpPr>
          <p:nvPr>
            <p:ph type="body" sz="quarter" idx="28"/>
          </p:nvPr>
        </p:nvSpPr>
        <p:spPr/>
        <p:txBody>
          <a:bodyPr/>
          <a:lstStyle/>
          <a:p>
            <a:r>
              <a:rPr lang="de-CH" dirty="0" smtClean="0"/>
              <a:t>Zeitplan 6.5.</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56</a:t>
            </a:fld>
            <a:endParaRPr lang="de-CH" dirty="0"/>
          </a:p>
        </p:txBody>
      </p:sp>
    </p:spTree>
    <p:extLst>
      <p:ext uri="{BB962C8B-B14F-4D97-AF65-F5344CB8AC3E}">
        <p14:creationId xmlns:p14="http://schemas.microsoft.com/office/powerpoint/2010/main" val="341822145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platzhalter 1"/>
          <p:cNvSpPr>
            <a:spLocks noGrp="1"/>
          </p:cNvSpPr>
          <p:nvPr>
            <p:ph type="body" sz="quarter" idx="25"/>
          </p:nvPr>
        </p:nvSpPr>
        <p:spPr/>
        <p:txBody>
          <a:bodyPr/>
          <a:lstStyle/>
          <a:p>
            <a:r>
              <a:rPr lang="de-CH" dirty="0" smtClean="0"/>
              <a:t>Grosse Senderumstellung</a:t>
            </a:r>
            <a:endParaRPr lang="de-CH" dirty="0"/>
          </a:p>
        </p:txBody>
      </p:sp>
      <p:sp>
        <p:nvSpPr>
          <p:cNvPr id="11" name="Textplatzhalter 2"/>
          <p:cNvSpPr>
            <a:spLocks noGrp="1"/>
          </p:cNvSpPr>
          <p:nvPr>
            <p:ph type="body" sz="quarter" idx="15"/>
          </p:nvPr>
        </p:nvSpPr>
        <p:spPr/>
        <p:txBody>
          <a:bodyPr/>
          <a:lstStyle/>
          <a:p>
            <a:r>
              <a:rPr lang="de-CH" dirty="0" smtClean="0"/>
              <a:t>Übersicht</a:t>
            </a:r>
            <a:endParaRPr lang="de-CH" dirty="0"/>
          </a:p>
        </p:txBody>
      </p:sp>
      <p:sp>
        <p:nvSpPr>
          <p:cNvPr id="4" name="Textplatzhalter 3"/>
          <p:cNvSpPr>
            <a:spLocks noGrp="1"/>
          </p:cNvSpPr>
          <p:nvPr>
            <p:ph type="body" sz="quarter" idx="26"/>
          </p:nvPr>
        </p:nvSpPr>
        <p:spPr/>
        <p:txBody>
          <a:bodyPr/>
          <a:lstStyle/>
          <a:p>
            <a:r>
              <a:rPr lang="de-CH" dirty="0" smtClean="0"/>
              <a:t>Was ist der Nutzen?</a:t>
            </a:r>
          </a:p>
        </p:txBody>
      </p:sp>
      <p:sp>
        <p:nvSpPr>
          <p:cNvPr id="5" name="Textplatzhalter 4"/>
          <p:cNvSpPr>
            <a:spLocks noGrp="1"/>
          </p:cNvSpPr>
          <p:nvPr>
            <p:ph type="body" sz="quarter" idx="27"/>
          </p:nvPr>
        </p:nvSpPr>
        <p:spPr/>
        <p:txBody>
          <a:bodyPr numCol="2"/>
          <a:lstStyle/>
          <a:p>
            <a:pPr marL="0" indent="0">
              <a:spcAft>
                <a:spcPts val="600"/>
              </a:spcAft>
            </a:pPr>
            <a:r>
              <a:rPr lang="de-CH" sz="1600" b="1" dirty="0"/>
              <a:t>Kurzfristig</a:t>
            </a:r>
          </a:p>
          <a:p>
            <a:pPr marL="0" indent="0">
              <a:spcAft>
                <a:spcPts val="600"/>
              </a:spcAft>
            </a:pPr>
            <a:r>
              <a:rPr lang="de-CH" sz="1600" dirty="0"/>
              <a:t>Benutzerfreundliche Senderreihenfolge</a:t>
            </a:r>
          </a:p>
          <a:p>
            <a:pPr marL="0" indent="0">
              <a:spcAft>
                <a:spcPts val="600"/>
              </a:spcAft>
            </a:pPr>
            <a:r>
              <a:rPr lang="de-CH" sz="1600" dirty="0"/>
              <a:t>Wegfall von </a:t>
            </a:r>
            <a:r>
              <a:rPr lang="de-CH" sz="1600" dirty="0" err="1"/>
              <a:t>Doppelspurigkeiten</a:t>
            </a:r>
            <a:endParaRPr lang="de-CH" sz="1600" dirty="0"/>
          </a:p>
          <a:p>
            <a:pPr marL="0" indent="0">
              <a:spcAft>
                <a:spcPts val="600"/>
              </a:spcAft>
            </a:pPr>
            <a:r>
              <a:rPr lang="de-CH" sz="1600" dirty="0"/>
              <a:t>Keine Unterbrüche beim Zappen (Pay-TV)</a:t>
            </a:r>
          </a:p>
          <a:p>
            <a:pPr marL="0" indent="0">
              <a:spcAft>
                <a:spcPts val="600"/>
              </a:spcAft>
            </a:pPr>
            <a:r>
              <a:rPr lang="de-CH" sz="1600" dirty="0"/>
              <a:t>Mehr HD-Sender</a:t>
            </a:r>
          </a:p>
          <a:p>
            <a:pPr marL="0" indent="0">
              <a:spcAft>
                <a:spcPts val="600"/>
              </a:spcAft>
            </a:pPr>
            <a:r>
              <a:rPr lang="de-CH" sz="1600" dirty="0"/>
              <a:t>Attraktiveres Pay-TV-Angebot</a:t>
            </a:r>
          </a:p>
          <a:p>
            <a:pPr marL="0" indent="0">
              <a:spcAft>
                <a:spcPts val="600"/>
              </a:spcAft>
            </a:pPr>
            <a:r>
              <a:rPr lang="de-CH" sz="1600" dirty="0"/>
              <a:t>Regionalsender überall</a:t>
            </a:r>
          </a:p>
          <a:p>
            <a:pPr marL="0" indent="0">
              <a:spcAft>
                <a:spcPts val="600"/>
              </a:spcAft>
            </a:pPr>
            <a:endParaRPr lang="de-CH" sz="1600" dirty="0"/>
          </a:p>
          <a:p>
            <a:pPr marL="0" indent="0">
              <a:spcAft>
                <a:spcPts val="600"/>
              </a:spcAft>
            </a:pPr>
            <a:endParaRPr lang="de-CH" sz="1600" dirty="0"/>
          </a:p>
          <a:p>
            <a:pPr marL="0" indent="0">
              <a:spcAft>
                <a:spcPts val="600"/>
              </a:spcAft>
            </a:pPr>
            <a:endParaRPr lang="de-CH" sz="1600" dirty="0"/>
          </a:p>
          <a:p>
            <a:pPr marL="0" indent="0">
              <a:spcAft>
                <a:spcPts val="600"/>
              </a:spcAft>
            </a:pPr>
            <a:r>
              <a:rPr lang="de-CH" sz="1600" b="1" dirty="0"/>
              <a:t>Mittel-/Langfristig</a:t>
            </a:r>
          </a:p>
          <a:p>
            <a:pPr marL="0" indent="0">
              <a:spcAft>
                <a:spcPts val="600"/>
              </a:spcAft>
            </a:pPr>
            <a:r>
              <a:rPr lang="de-CH" sz="1600" dirty="0"/>
              <a:t>Replay in HD</a:t>
            </a:r>
          </a:p>
          <a:p>
            <a:pPr marL="0" indent="0">
              <a:spcAft>
                <a:spcPts val="600"/>
              </a:spcAft>
            </a:pPr>
            <a:r>
              <a:rPr lang="de-CH" sz="1600" dirty="0"/>
              <a:t>Mehr Internetbandbreiten</a:t>
            </a:r>
          </a:p>
          <a:p>
            <a:pPr marL="0" indent="0">
              <a:spcAft>
                <a:spcPts val="600"/>
              </a:spcAft>
            </a:pPr>
            <a:r>
              <a:rPr lang="de-CH" sz="1600" dirty="0"/>
              <a:t>Neue Dienste (Cloud Services, OTT etc.)</a:t>
            </a:r>
          </a:p>
          <a:p>
            <a:pPr marL="0" indent="0">
              <a:spcAft>
                <a:spcPts val="600"/>
              </a:spcAft>
            </a:pPr>
            <a:r>
              <a:rPr lang="de-CH" sz="1600" dirty="0"/>
              <a:t>Interaktives TV </a:t>
            </a:r>
          </a:p>
          <a:p>
            <a:pPr marL="0" indent="0">
              <a:spcAft>
                <a:spcPts val="600"/>
              </a:spcAft>
            </a:pPr>
            <a:r>
              <a:rPr lang="de-CH" sz="1600" dirty="0"/>
              <a:t>Nur noch HD-Sender</a:t>
            </a:r>
          </a:p>
        </p:txBody>
      </p:sp>
      <p:sp>
        <p:nvSpPr>
          <p:cNvPr id="6" name="Textplatzhalter 5"/>
          <p:cNvSpPr>
            <a:spLocks noGrp="1"/>
          </p:cNvSpPr>
          <p:nvPr>
            <p:ph type="body" sz="quarter" idx="28"/>
          </p:nvPr>
        </p:nvSpPr>
        <p:spPr/>
        <p:txBody>
          <a:bodyPr/>
          <a:lstStyle/>
          <a:p>
            <a:r>
              <a:rPr lang="de-CH" dirty="0" smtClean="0"/>
              <a:t>Nutzen der Umstellung</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6</a:t>
            </a:fld>
            <a:endParaRPr lang="de-CH" dirty="0">
              <a:solidFill>
                <a:srgbClr val="000000"/>
              </a:solidFill>
            </a:endParaRPr>
          </a:p>
        </p:txBody>
      </p:sp>
    </p:spTree>
    <p:extLst>
      <p:ext uri="{BB962C8B-B14F-4D97-AF65-F5344CB8AC3E}">
        <p14:creationId xmlns:p14="http://schemas.microsoft.com/office/powerpoint/2010/main" val="41026534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platzhalter 1"/>
          <p:cNvSpPr>
            <a:spLocks noGrp="1"/>
          </p:cNvSpPr>
          <p:nvPr>
            <p:ph type="body" sz="quarter" idx="25"/>
          </p:nvPr>
        </p:nvSpPr>
        <p:spPr/>
        <p:txBody>
          <a:bodyPr/>
          <a:lstStyle/>
          <a:p>
            <a:r>
              <a:rPr lang="de-CH" dirty="0" smtClean="0"/>
              <a:t>Grosse Senderumstellung</a:t>
            </a:r>
            <a:endParaRPr lang="de-CH" dirty="0"/>
          </a:p>
        </p:txBody>
      </p:sp>
      <p:sp>
        <p:nvSpPr>
          <p:cNvPr id="25" name="Textplatzhalter 2"/>
          <p:cNvSpPr>
            <a:spLocks noGrp="1"/>
          </p:cNvSpPr>
          <p:nvPr>
            <p:ph type="body" sz="quarter" idx="15"/>
          </p:nvPr>
        </p:nvSpPr>
        <p:spPr/>
        <p:txBody>
          <a:bodyPr/>
          <a:lstStyle/>
          <a:p>
            <a:r>
              <a:rPr lang="de-CH" dirty="0" smtClean="0"/>
              <a:t>1. Neue Sendersortierung</a:t>
            </a:r>
            <a:endParaRPr lang="de-CH" dirty="0"/>
          </a:p>
        </p:txBody>
      </p:sp>
      <p:sp>
        <p:nvSpPr>
          <p:cNvPr id="4" name="Textplatzhalter 3"/>
          <p:cNvSpPr>
            <a:spLocks noGrp="1"/>
          </p:cNvSpPr>
          <p:nvPr>
            <p:ph type="body" sz="quarter" idx="26"/>
          </p:nvPr>
        </p:nvSpPr>
        <p:spPr/>
        <p:txBody>
          <a:bodyPr/>
          <a:lstStyle/>
          <a:p>
            <a:r>
              <a:rPr lang="de-CH" dirty="0" smtClean="0"/>
              <a:t>Klassifizierung Kundengruppen Digital TV</a:t>
            </a:r>
            <a:endParaRPr lang="de-CH" dirty="0"/>
          </a:p>
        </p:txBody>
      </p:sp>
      <p:sp>
        <p:nvSpPr>
          <p:cNvPr id="29" name="Textplatzhalter 28"/>
          <p:cNvSpPr>
            <a:spLocks noGrp="1"/>
          </p:cNvSpPr>
          <p:nvPr>
            <p:ph type="body" sz="quarter" idx="27"/>
          </p:nvPr>
        </p:nvSpPr>
        <p:spPr>
          <a:xfrm>
            <a:off x="395485" y="2132856"/>
            <a:ext cx="8280971" cy="3816424"/>
          </a:xfrm>
        </p:spPr>
        <p:txBody>
          <a:bodyPr/>
          <a:lstStyle/>
          <a:p>
            <a:r>
              <a:rPr lang="de-CH" dirty="0" smtClean="0"/>
              <a:t> </a:t>
            </a:r>
            <a:endParaRPr lang="de-CH" dirty="0"/>
          </a:p>
        </p:txBody>
      </p:sp>
      <p:sp>
        <p:nvSpPr>
          <p:cNvPr id="6" name="Textplatzhalter 5"/>
          <p:cNvSpPr>
            <a:spLocks noGrp="1"/>
          </p:cNvSpPr>
          <p:nvPr>
            <p:ph type="body" sz="quarter" idx="28"/>
          </p:nvPr>
        </p:nvSpPr>
        <p:spPr/>
        <p:txBody>
          <a:bodyPr/>
          <a:lstStyle/>
          <a:p>
            <a:r>
              <a:rPr lang="de-CH" dirty="0" smtClean="0"/>
              <a:t>Quantitative Auswirkungen (Sendersuchlauf)</a:t>
            </a:r>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solidFill>
                  <a:srgbClr val="000000"/>
                </a:solidFill>
              </a:rPr>
              <a:pPr>
                <a:defRPr/>
              </a:pPr>
              <a:t>7</a:t>
            </a:fld>
            <a:endParaRPr lang="de-CH" dirty="0">
              <a:solidFill>
                <a:srgbClr val="000000"/>
              </a:solidFill>
            </a:endParaRPr>
          </a:p>
        </p:txBody>
      </p:sp>
      <p:graphicFrame>
        <p:nvGraphicFramePr>
          <p:cNvPr id="30" name="Diagramm 29"/>
          <p:cNvGraphicFramePr/>
          <p:nvPr>
            <p:extLst>
              <p:ext uri="{D42A27DB-BD31-4B8C-83A1-F6EECF244321}">
                <p14:modId xmlns:p14="http://schemas.microsoft.com/office/powerpoint/2010/main" val="1580998765"/>
              </p:ext>
            </p:extLst>
          </p:nvPr>
        </p:nvGraphicFramePr>
        <p:xfrm>
          <a:off x="755576" y="1340768"/>
          <a:ext cx="7272808" cy="46805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7" name="Textfeld 66"/>
          <p:cNvSpPr txBox="1"/>
          <p:nvPr/>
        </p:nvSpPr>
        <p:spPr>
          <a:xfrm>
            <a:off x="827583" y="5300262"/>
            <a:ext cx="774645" cy="307777"/>
          </a:xfrm>
          <a:prstGeom prst="rect">
            <a:avLst/>
          </a:prstGeom>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de-CH" sz="1400" b="1" dirty="0" smtClean="0">
                <a:solidFill>
                  <a:srgbClr val="000000"/>
                </a:solidFill>
              </a:rPr>
              <a:t>18k</a:t>
            </a:r>
            <a:endParaRPr lang="de-CH" sz="1400" b="1" dirty="0">
              <a:solidFill>
                <a:srgbClr val="000000"/>
              </a:solidFill>
            </a:endParaRPr>
          </a:p>
        </p:txBody>
      </p:sp>
      <p:sp>
        <p:nvSpPr>
          <p:cNvPr id="68" name="Textfeld 67"/>
          <p:cNvSpPr txBox="1"/>
          <p:nvPr/>
        </p:nvSpPr>
        <p:spPr>
          <a:xfrm>
            <a:off x="1835695" y="5300261"/>
            <a:ext cx="774645" cy="307777"/>
          </a:xfrm>
          <a:prstGeom prst="rect">
            <a:avLst/>
          </a:prstGeom>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de-CH" sz="1400" b="1" dirty="0" smtClean="0">
                <a:solidFill>
                  <a:srgbClr val="000000"/>
                </a:solidFill>
              </a:rPr>
              <a:t>20k</a:t>
            </a:r>
            <a:endParaRPr lang="de-CH" sz="1400" b="1" dirty="0">
              <a:solidFill>
                <a:srgbClr val="000000"/>
              </a:solidFill>
            </a:endParaRPr>
          </a:p>
        </p:txBody>
      </p:sp>
      <p:sp>
        <p:nvSpPr>
          <p:cNvPr id="69" name="Textfeld 68"/>
          <p:cNvSpPr txBox="1"/>
          <p:nvPr/>
        </p:nvSpPr>
        <p:spPr>
          <a:xfrm>
            <a:off x="2843807" y="5293257"/>
            <a:ext cx="774645" cy="307777"/>
          </a:xfrm>
          <a:prstGeom prst="rect">
            <a:avLst/>
          </a:prstGeom>
          <a:ln>
            <a:solidFill>
              <a:srgbClr val="FF0000"/>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de-CH" sz="1400" b="1" dirty="0" smtClean="0">
                <a:solidFill>
                  <a:srgbClr val="000000"/>
                </a:solidFill>
              </a:rPr>
              <a:t>12k</a:t>
            </a:r>
            <a:endParaRPr lang="de-CH" sz="1400" b="1" dirty="0">
              <a:solidFill>
                <a:srgbClr val="000000"/>
              </a:solidFill>
            </a:endParaRPr>
          </a:p>
        </p:txBody>
      </p:sp>
      <p:sp>
        <p:nvSpPr>
          <p:cNvPr id="70" name="Textfeld 69"/>
          <p:cNvSpPr txBox="1"/>
          <p:nvPr/>
        </p:nvSpPr>
        <p:spPr>
          <a:xfrm>
            <a:off x="3923927" y="5301208"/>
            <a:ext cx="774645" cy="307777"/>
          </a:xfrm>
          <a:prstGeom prst="rect">
            <a:avLst/>
          </a:prstGeom>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de-CH" sz="1400" b="1" dirty="0" smtClean="0">
                <a:solidFill>
                  <a:srgbClr val="000000"/>
                </a:solidFill>
              </a:rPr>
              <a:t>50k</a:t>
            </a:r>
            <a:endParaRPr lang="de-CH" sz="1400" b="1" dirty="0">
              <a:solidFill>
                <a:srgbClr val="000000"/>
              </a:solidFill>
            </a:endParaRPr>
          </a:p>
        </p:txBody>
      </p:sp>
      <p:sp>
        <p:nvSpPr>
          <p:cNvPr id="71" name="Textfeld 70"/>
          <p:cNvSpPr txBox="1"/>
          <p:nvPr/>
        </p:nvSpPr>
        <p:spPr>
          <a:xfrm>
            <a:off x="4932039" y="5293256"/>
            <a:ext cx="774645" cy="307777"/>
          </a:xfrm>
          <a:prstGeom prst="rect">
            <a:avLst/>
          </a:prstGeom>
          <a:ln>
            <a:solidFill>
              <a:srgbClr val="FF0000"/>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de-CH" sz="1400" b="1" dirty="0" smtClean="0">
                <a:solidFill>
                  <a:srgbClr val="000000"/>
                </a:solidFill>
              </a:rPr>
              <a:t>10k</a:t>
            </a:r>
            <a:endParaRPr lang="de-CH" sz="1400" b="1" dirty="0">
              <a:solidFill>
                <a:srgbClr val="000000"/>
              </a:solidFill>
            </a:endParaRPr>
          </a:p>
        </p:txBody>
      </p:sp>
      <p:sp>
        <p:nvSpPr>
          <p:cNvPr id="72" name="Textfeld 71"/>
          <p:cNvSpPr txBox="1"/>
          <p:nvPr/>
        </p:nvSpPr>
        <p:spPr>
          <a:xfrm>
            <a:off x="5940151" y="5293255"/>
            <a:ext cx="774645" cy="307777"/>
          </a:xfrm>
          <a:prstGeom prst="rect">
            <a:avLst/>
          </a:prstGeom>
          <a:ln>
            <a:solidFill>
              <a:srgbClr val="FF0000"/>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de-CH" sz="1400" b="1" dirty="0" smtClean="0">
                <a:solidFill>
                  <a:srgbClr val="000000"/>
                </a:solidFill>
              </a:rPr>
              <a:t>18k</a:t>
            </a:r>
            <a:endParaRPr lang="de-CH" sz="1400" b="1" dirty="0">
              <a:solidFill>
                <a:srgbClr val="000000"/>
              </a:solidFill>
            </a:endParaRPr>
          </a:p>
        </p:txBody>
      </p:sp>
      <p:sp>
        <p:nvSpPr>
          <p:cNvPr id="73" name="Textfeld 72"/>
          <p:cNvSpPr txBox="1"/>
          <p:nvPr/>
        </p:nvSpPr>
        <p:spPr>
          <a:xfrm>
            <a:off x="7092279" y="5301208"/>
            <a:ext cx="774645" cy="307777"/>
          </a:xfrm>
          <a:prstGeom prst="rect">
            <a:avLst/>
          </a:prstGeom>
          <a:ln w="28575">
            <a:solidFill>
              <a:srgbClr val="FF0000"/>
            </a:solidFill>
          </a:ln>
        </p:spPr>
        <p:style>
          <a:lnRef idx="3">
            <a:schemeClr val="lt1"/>
          </a:lnRef>
          <a:fillRef idx="1">
            <a:schemeClr val="accent5"/>
          </a:fillRef>
          <a:effectRef idx="1">
            <a:schemeClr val="accent5"/>
          </a:effectRef>
          <a:fontRef idx="minor">
            <a:schemeClr val="lt1"/>
          </a:fontRef>
        </p:style>
        <p:txBody>
          <a:bodyPr wrap="square" rtlCol="0">
            <a:spAutoFit/>
          </a:bodyPr>
          <a:lstStyle/>
          <a:p>
            <a:pPr algn="ctr"/>
            <a:r>
              <a:rPr lang="de-CH" sz="1400" b="1" dirty="0" smtClean="0">
                <a:solidFill>
                  <a:srgbClr val="000000"/>
                </a:solidFill>
              </a:rPr>
              <a:t>60k</a:t>
            </a:r>
            <a:endParaRPr lang="de-CH" sz="1400" b="1" dirty="0">
              <a:solidFill>
                <a:srgbClr val="000000"/>
              </a:solidFill>
            </a:endParaRPr>
          </a:p>
        </p:txBody>
      </p:sp>
      <p:sp>
        <p:nvSpPr>
          <p:cNvPr id="74" name="Textfeld 73"/>
          <p:cNvSpPr txBox="1"/>
          <p:nvPr/>
        </p:nvSpPr>
        <p:spPr>
          <a:xfrm>
            <a:off x="3054781" y="5615690"/>
            <a:ext cx="352698" cy="369332"/>
          </a:xfrm>
          <a:prstGeom prst="rect">
            <a:avLst/>
          </a:prstGeom>
          <a:noFill/>
        </p:spPr>
        <p:txBody>
          <a:bodyPr wrap="square" rtlCol="0">
            <a:spAutoFit/>
          </a:bodyPr>
          <a:lstStyle/>
          <a:p>
            <a:r>
              <a:rPr lang="de-CH" dirty="0" smtClean="0">
                <a:solidFill>
                  <a:srgbClr val="000000"/>
                </a:solidFill>
                <a:sym typeface="Wingdings"/>
              </a:rPr>
              <a:t></a:t>
            </a:r>
            <a:endParaRPr lang="de-CH" dirty="0">
              <a:solidFill>
                <a:srgbClr val="000000"/>
              </a:solidFill>
            </a:endParaRPr>
          </a:p>
        </p:txBody>
      </p:sp>
      <p:sp>
        <p:nvSpPr>
          <p:cNvPr id="75" name="Textfeld 74"/>
          <p:cNvSpPr txBox="1"/>
          <p:nvPr/>
        </p:nvSpPr>
        <p:spPr>
          <a:xfrm>
            <a:off x="5143013" y="5615690"/>
            <a:ext cx="352698" cy="369332"/>
          </a:xfrm>
          <a:prstGeom prst="rect">
            <a:avLst/>
          </a:prstGeom>
          <a:noFill/>
        </p:spPr>
        <p:txBody>
          <a:bodyPr wrap="square" rtlCol="0">
            <a:spAutoFit/>
          </a:bodyPr>
          <a:lstStyle/>
          <a:p>
            <a:r>
              <a:rPr lang="de-CH" dirty="0" smtClean="0">
                <a:solidFill>
                  <a:srgbClr val="000000"/>
                </a:solidFill>
                <a:sym typeface="Wingdings"/>
              </a:rPr>
              <a:t></a:t>
            </a:r>
            <a:endParaRPr lang="de-CH" dirty="0">
              <a:solidFill>
                <a:srgbClr val="000000"/>
              </a:solidFill>
            </a:endParaRPr>
          </a:p>
        </p:txBody>
      </p:sp>
      <p:sp>
        <p:nvSpPr>
          <p:cNvPr id="76" name="Textfeld 75"/>
          <p:cNvSpPr txBox="1"/>
          <p:nvPr/>
        </p:nvSpPr>
        <p:spPr>
          <a:xfrm>
            <a:off x="6151125" y="5615690"/>
            <a:ext cx="352698" cy="369332"/>
          </a:xfrm>
          <a:prstGeom prst="rect">
            <a:avLst/>
          </a:prstGeom>
          <a:noFill/>
        </p:spPr>
        <p:txBody>
          <a:bodyPr wrap="square" rtlCol="0">
            <a:spAutoFit/>
          </a:bodyPr>
          <a:lstStyle/>
          <a:p>
            <a:r>
              <a:rPr lang="de-CH" dirty="0" smtClean="0">
                <a:solidFill>
                  <a:srgbClr val="000000"/>
                </a:solidFill>
                <a:sym typeface="Wingdings"/>
              </a:rPr>
              <a:t></a:t>
            </a:r>
            <a:endParaRPr lang="de-CH" dirty="0">
              <a:solidFill>
                <a:srgbClr val="000000"/>
              </a:solidFill>
            </a:endParaRPr>
          </a:p>
        </p:txBody>
      </p:sp>
      <p:sp>
        <p:nvSpPr>
          <p:cNvPr id="77" name="Textfeld 76"/>
          <p:cNvSpPr txBox="1"/>
          <p:nvPr/>
        </p:nvSpPr>
        <p:spPr>
          <a:xfrm>
            <a:off x="7303253" y="5615690"/>
            <a:ext cx="352698" cy="369332"/>
          </a:xfrm>
          <a:prstGeom prst="rect">
            <a:avLst/>
          </a:prstGeom>
          <a:noFill/>
        </p:spPr>
        <p:txBody>
          <a:bodyPr wrap="square" rtlCol="0">
            <a:spAutoFit/>
          </a:bodyPr>
          <a:lstStyle/>
          <a:p>
            <a:r>
              <a:rPr lang="de-CH" dirty="0" smtClean="0">
                <a:solidFill>
                  <a:srgbClr val="000000"/>
                </a:solidFill>
                <a:sym typeface="Wingdings"/>
              </a:rPr>
              <a:t></a:t>
            </a:r>
            <a:endParaRPr lang="de-CH" dirty="0">
              <a:solidFill>
                <a:srgbClr val="000000"/>
              </a:solidFill>
            </a:endParaRPr>
          </a:p>
        </p:txBody>
      </p:sp>
      <p:sp>
        <p:nvSpPr>
          <p:cNvPr id="78" name="Textfeld 77"/>
          <p:cNvSpPr txBox="1"/>
          <p:nvPr/>
        </p:nvSpPr>
        <p:spPr>
          <a:xfrm>
            <a:off x="1038557" y="5615690"/>
            <a:ext cx="352698" cy="369332"/>
          </a:xfrm>
          <a:prstGeom prst="rect">
            <a:avLst/>
          </a:prstGeom>
          <a:noFill/>
        </p:spPr>
        <p:txBody>
          <a:bodyPr wrap="square" rtlCol="0">
            <a:spAutoFit/>
          </a:bodyPr>
          <a:lstStyle/>
          <a:p>
            <a:r>
              <a:rPr lang="de-CH" dirty="0">
                <a:solidFill>
                  <a:srgbClr val="000000"/>
                </a:solidFill>
                <a:sym typeface="Wingdings"/>
              </a:rPr>
              <a:t></a:t>
            </a:r>
            <a:endParaRPr lang="de-CH" dirty="0">
              <a:solidFill>
                <a:srgbClr val="000000"/>
              </a:solidFill>
            </a:endParaRPr>
          </a:p>
        </p:txBody>
      </p:sp>
      <p:sp>
        <p:nvSpPr>
          <p:cNvPr id="79" name="Textfeld 78"/>
          <p:cNvSpPr txBox="1"/>
          <p:nvPr/>
        </p:nvSpPr>
        <p:spPr>
          <a:xfrm>
            <a:off x="2046669" y="5615690"/>
            <a:ext cx="352698" cy="369332"/>
          </a:xfrm>
          <a:prstGeom prst="rect">
            <a:avLst/>
          </a:prstGeom>
          <a:noFill/>
        </p:spPr>
        <p:txBody>
          <a:bodyPr wrap="square" rtlCol="0">
            <a:spAutoFit/>
          </a:bodyPr>
          <a:lstStyle/>
          <a:p>
            <a:r>
              <a:rPr lang="de-CH" dirty="0">
                <a:solidFill>
                  <a:srgbClr val="000000"/>
                </a:solidFill>
                <a:sym typeface="Wingdings"/>
              </a:rPr>
              <a:t></a:t>
            </a:r>
            <a:endParaRPr lang="de-CH" dirty="0">
              <a:solidFill>
                <a:srgbClr val="000000"/>
              </a:solidFill>
            </a:endParaRPr>
          </a:p>
        </p:txBody>
      </p:sp>
      <p:sp>
        <p:nvSpPr>
          <p:cNvPr id="80" name="Textfeld 79"/>
          <p:cNvSpPr txBox="1"/>
          <p:nvPr/>
        </p:nvSpPr>
        <p:spPr>
          <a:xfrm>
            <a:off x="4134901" y="5620074"/>
            <a:ext cx="352698" cy="369332"/>
          </a:xfrm>
          <a:prstGeom prst="rect">
            <a:avLst/>
          </a:prstGeom>
          <a:noFill/>
        </p:spPr>
        <p:txBody>
          <a:bodyPr wrap="square" rtlCol="0">
            <a:spAutoFit/>
          </a:bodyPr>
          <a:lstStyle/>
          <a:p>
            <a:r>
              <a:rPr lang="de-CH" dirty="0">
                <a:solidFill>
                  <a:srgbClr val="000000"/>
                </a:solidFill>
                <a:sym typeface="Wingdings"/>
              </a:rPr>
              <a:t></a:t>
            </a:r>
            <a:endParaRPr lang="de-CH" dirty="0">
              <a:solidFill>
                <a:srgbClr val="000000"/>
              </a:solidFill>
            </a:endParaRPr>
          </a:p>
        </p:txBody>
      </p:sp>
      <p:sp>
        <p:nvSpPr>
          <p:cNvPr id="81" name="Textfeld 80"/>
          <p:cNvSpPr txBox="1"/>
          <p:nvPr/>
        </p:nvSpPr>
        <p:spPr>
          <a:xfrm>
            <a:off x="3198940" y="6201308"/>
            <a:ext cx="2999264" cy="338554"/>
          </a:xfrm>
          <a:prstGeom prst="rect">
            <a:avLst/>
          </a:prstGeom>
          <a:noFill/>
        </p:spPr>
        <p:txBody>
          <a:bodyPr wrap="square" rtlCol="0">
            <a:spAutoFit/>
          </a:bodyPr>
          <a:lstStyle/>
          <a:p>
            <a:pPr algn="ctr"/>
            <a:r>
              <a:rPr lang="de-CH" sz="1600" dirty="0" smtClean="0">
                <a:solidFill>
                  <a:srgbClr val="000000"/>
                </a:solidFill>
              </a:rPr>
              <a:t>Ø 1.6 TV-Geräte</a:t>
            </a:r>
            <a:endParaRPr lang="de-CH" sz="1600" dirty="0">
              <a:solidFill>
                <a:srgbClr val="000000"/>
              </a:solidFill>
            </a:endParaRPr>
          </a:p>
        </p:txBody>
      </p:sp>
      <p:pic>
        <p:nvPicPr>
          <p:cNvPr id="26" name="Picture 3" descr="O:\Marketing\QuickLine\2012\Product&amp;Price\Marktforschung\QL Kundenumfrage 12\Handlungsempfehlungen\postit.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rot="1340574">
            <a:off x="7594261" y="1032654"/>
            <a:ext cx="1335293" cy="1585096"/>
          </a:xfrm>
          <a:prstGeom prst="rect">
            <a:avLst/>
          </a:prstGeom>
          <a:noFill/>
          <a:extLst>
            <a:ext uri="{909E8E84-426E-40DD-AFC4-6F175D3DCCD1}">
              <a14:hiddenFill xmlns:a14="http://schemas.microsoft.com/office/drawing/2010/main">
                <a:solidFill>
                  <a:srgbClr val="FFFFFF"/>
                </a:solidFill>
              </a14:hiddenFill>
            </a:ext>
          </a:extLst>
        </p:spPr>
      </p:pic>
      <p:sp>
        <p:nvSpPr>
          <p:cNvPr id="27" name="Rechteck 26"/>
          <p:cNvSpPr/>
          <p:nvPr/>
        </p:nvSpPr>
        <p:spPr>
          <a:xfrm rot="1312040">
            <a:off x="7536816" y="1267401"/>
            <a:ext cx="1298992" cy="1293268"/>
          </a:xfrm>
          <a:prstGeom prst="rect">
            <a:avLst/>
          </a:prstGeom>
          <a:noFill/>
        </p:spPr>
        <p:style>
          <a:lnRef idx="0">
            <a:schemeClr val="accent1"/>
          </a:lnRef>
          <a:fillRef idx="3">
            <a:schemeClr val="accent1"/>
          </a:fillRef>
          <a:effectRef idx="3">
            <a:schemeClr val="accent1"/>
          </a:effectRef>
          <a:fontRef idx="minor">
            <a:schemeClr val="lt1"/>
          </a:fontRef>
        </p:style>
        <p:txBody>
          <a:bodyPr rtlCol="0" anchor="t" anchorCtr="0"/>
          <a:lstStyle/>
          <a:p>
            <a:pPr>
              <a:spcAft>
                <a:spcPts val="600"/>
              </a:spcAft>
            </a:pPr>
            <a:r>
              <a:rPr lang="de-CH" sz="1200" b="1" dirty="0" smtClean="0">
                <a:solidFill>
                  <a:schemeClr val="tx1"/>
                </a:solidFill>
              </a:rPr>
              <a:t>Anzahl Haus-halte: 350’000</a:t>
            </a:r>
          </a:p>
          <a:p>
            <a:pPr>
              <a:spcAft>
                <a:spcPts val="0"/>
              </a:spcAft>
            </a:pPr>
            <a:r>
              <a:rPr lang="de-CH" sz="1200" b="1" dirty="0" smtClean="0">
                <a:solidFill>
                  <a:schemeClr val="tx1"/>
                </a:solidFill>
              </a:rPr>
              <a:t>Digitalisierung:</a:t>
            </a:r>
          </a:p>
          <a:p>
            <a:pPr>
              <a:spcAft>
                <a:spcPts val="600"/>
              </a:spcAft>
            </a:pPr>
            <a:r>
              <a:rPr lang="de-CH" sz="1200" b="1" dirty="0" smtClean="0">
                <a:solidFill>
                  <a:schemeClr val="tx1"/>
                </a:solidFill>
              </a:rPr>
              <a:t>80%:</a:t>
            </a:r>
          </a:p>
          <a:p>
            <a:pPr>
              <a:spcAft>
                <a:spcPts val="600"/>
              </a:spcAft>
            </a:pPr>
            <a:r>
              <a:rPr lang="de-CH" sz="1200" b="1" dirty="0" smtClean="0">
                <a:solidFill>
                  <a:schemeClr val="tx1"/>
                </a:solidFill>
              </a:rPr>
              <a:t>Swisscom TV: 100’000</a:t>
            </a:r>
          </a:p>
          <a:p>
            <a:endParaRPr lang="de-CH" sz="1200" b="1" dirty="0" smtClean="0">
              <a:solidFill>
                <a:schemeClr val="tx1"/>
              </a:solidFill>
            </a:endParaRPr>
          </a:p>
        </p:txBody>
      </p:sp>
      <p:sp>
        <p:nvSpPr>
          <p:cNvPr id="2" name="Rechteck 1"/>
          <p:cNvSpPr/>
          <p:nvPr/>
        </p:nvSpPr>
        <p:spPr>
          <a:xfrm>
            <a:off x="395536" y="6053808"/>
            <a:ext cx="643021" cy="216024"/>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28" name="Rechteck 27"/>
          <p:cNvSpPr/>
          <p:nvPr/>
        </p:nvSpPr>
        <p:spPr>
          <a:xfrm>
            <a:off x="395535" y="6431850"/>
            <a:ext cx="643021" cy="216024"/>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p>
        </p:txBody>
      </p:sp>
      <p:sp>
        <p:nvSpPr>
          <p:cNvPr id="3" name="Textfeld 2"/>
          <p:cNvSpPr txBox="1"/>
          <p:nvPr/>
        </p:nvSpPr>
        <p:spPr>
          <a:xfrm>
            <a:off x="1038557" y="6031015"/>
            <a:ext cx="1571783" cy="261610"/>
          </a:xfrm>
          <a:prstGeom prst="rect">
            <a:avLst/>
          </a:prstGeom>
          <a:noFill/>
        </p:spPr>
        <p:txBody>
          <a:bodyPr wrap="square" rtlCol="0">
            <a:spAutoFit/>
          </a:bodyPr>
          <a:lstStyle/>
          <a:p>
            <a:r>
              <a:rPr lang="de-CH" sz="1100" dirty="0" smtClean="0"/>
              <a:t>«</a:t>
            </a:r>
            <a:r>
              <a:rPr lang="de-CH" sz="1100" dirty="0" err="1" smtClean="0"/>
              <a:t>Homechanneling</a:t>
            </a:r>
            <a:r>
              <a:rPr lang="de-CH" sz="1100" dirty="0" smtClean="0"/>
              <a:t>»</a:t>
            </a:r>
            <a:endParaRPr lang="de-CH" sz="1100" dirty="0"/>
          </a:p>
        </p:txBody>
      </p:sp>
      <p:sp>
        <p:nvSpPr>
          <p:cNvPr id="31" name="Textfeld 30"/>
          <p:cNvSpPr txBox="1"/>
          <p:nvPr/>
        </p:nvSpPr>
        <p:spPr>
          <a:xfrm>
            <a:off x="1038557" y="6409057"/>
            <a:ext cx="1661235" cy="261610"/>
          </a:xfrm>
          <a:prstGeom prst="rect">
            <a:avLst/>
          </a:prstGeom>
          <a:noFill/>
        </p:spPr>
        <p:txBody>
          <a:bodyPr wrap="square" rtlCol="0">
            <a:spAutoFit/>
          </a:bodyPr>
          <a:lstStyle/>
          <a:p>
            <a:r>
              <a:rPr lang="de-CH" sz="1100" dirty="0" smtClean="0"/>
              <a:t>Manueller Suchlauf</a:t>
            </a:r>
            <a:endParaRPr lang="de-CH" sz="1100" dirty="0"/>
          </a:p>
        </p:txBody>
      </p:sp>
      <p:sp>
        <p:nvSpPr>
          <p:cNvPr id="5" name="Ellipse 4"/>
          <p:cNvSpPr/>
          <p:nvPr/>
        </p:nvSpPr>
        <p:spPr>
          <a:xfrm>
            <a:off x="3534051" y="6135905"/>
            <a:ext cx="2172633" cy="469359"/>
          </a:xfrm>
          <a:prstGeom prst="ellipse">
            <a:avLst/>
          </a:prstGeom>
          <a:noFill/>
          <a:ln>
            <a:solidFill>
              <a:srgbClr val="E306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CH">
              <a:solidFill>
                <a:schemeClr val="bg1"/>
              </a:solidFill>
            </a:endParaRPr>
          </a:p>
        </p:txBody>
      </p:sp>
    </p:spTree>
    <p:extLst>
      <p:ext uri="{BB962C8B-B14F-4D97-AF65-F5344CB8AC3E}">
        <p14:creationId xmlns:p14="http://schemas.microsoft.com/office/powerpoint/2010/main" val="1593352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25"/>
          </p:nvPr>
        </p:nvSpPr>
        <p:spPr/>
        <p:txBody>
          <a:bodyPr/>
          <a:lstStyle/>
          <a:p>
            <a:r>
              <a:rPr lang="de-CH" dirty="0" smtClean="0"/>
              <a:t>Grosse Senderumstellung</a:t>
            </a:r>
            <a:endParaRPr lang="de-CH" dirty="0"/>
          </a:p>
        </p:txBody>
      </p:sp>
      <p:sp>
        <p:nvSpPr>
          <p:cNvPr id="3" name="Textplatzhalter 2"/>
          <p:cNvSpPr>
            <a:spLocks noGrp="1"/>
          </p:cNvSpPr>
          <p:nvPr>
            <p:ph type="body" sz="quarter" idx="15"/>
          </p:nvPr>
        </p:nvSpPr>
        <p:spPr/>
        <p:txBody>
          <a:bodyPr/>
          <a:lstStyle/>
          <a:p>
            <a:r>
              <a:rPr lang="de-CH" dirty="0"/>
              <a:t>1. Neue Sendersortierung</a:t>
            </a:r>
          </a:p>
          <a:p>
            <a:endParaRPr lang="de-CH" dirty="0"/>
          </a:p>
        </p:txBody>
      </p:sp>
      <p:sp>
        <p:nvSpPr>
          <p:cNvPr id="7" name="Foliennummernplatzhalter 6"/>
          <p:cNvSpPr>
            <a:spLocks noGrp="1"/>
          </p:cNvSpPr>
          <p:nvPr>
            <p:ph type="sldNum" sz="quarter" idx="4"/>
          </p:nvPr>
        </p:nvSpPr>
        <p:spPr/>
        <p:txBody>
          <a:bodyPr/>
          <a:lstStyle/>
          <a:p>
            <a:pPr>
              <a:defRPr/>
            </a:pPr>
            <a:fld id="{F818F034-3ED1-44CB-BAE4-E1467A962864}" type="slidenum">
              <a:rPr lang="de-CH" smtClean="0"/>
              <a:pPr>
                <a:defRPr/>
              </a:pPr>
              <a:t>8</a:t>
            </a:fld>
            <a:endParaRPr lang="de-CH" dirty="0"/>
          </a:p>
        </p:txBody>
      </p:sp>
      <p:sp>
        <p:nvSpPr>
          <p:cNvPr id="8" name="Textplatzhalter 7"/>
          <p:cNvSpPr>
            <a:spLocks noGrp="1"/>
          </p:cNvSpPr>
          <p:nvPr>
            <p:ph type="body" sz="quarter" idx="26"/>
          </p:nvPr>
        </p:nvSpPr>
        <p:spPr>
          <a:xfrm>
            <a:off x="395485" y="908050"/>
            <a:ext cx="8208963" cy="5257254"/>
          </a:xfrm>
        </p:spPr>
        <p:txBody>
          <a:bodyPr/>
          <a:lstStyle/>
          <a:p>
            <a:r>
              <a:rPr lang="de-CH" dirty="0" smtClean="0"/>
              <a:t> </a:t>
            </a:r>
            <a:endParaRPr lang="de-CH" dirty="0"/>
          </a:p>
        </p:txBody>
      </p:sp>
      <p:pic>
        <p:nvPicPr>
          <p:cNvPr id="121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5616" y="836712"/>
            <a:ext cx="6520793" cy="53285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85167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sz="quarter" idx="25"/>
          </p:nvPr>
        </p:nvSpPr>
        <p:spPr/>
        <p:txBody>
          <a:bodyPr/>
          <a:lstStyle/>
          <a:p>
            <a:r>
              <a:rPr lang="de-CH" dirty="0" smtClean="0"/>
              <a:t>Grosse Senderumstellung</a:t>
            </a:r>
            <a:endParaRPr lang="de-CH" dirty="0"/>
          </a:p>
          <a:p>
            <a:endParaRPr lang="de-CH" dirty="0"/>
          </a:p>
        </p:txBody>
      </p:sp>
      <p:sp>
        <p:nvSpPr>
          <p:cNvPr id="6" name="Textplatzhalter 5"/>
          <p:cNvSpPr>
            <a:spLocks noGrp="1"/>
          </p:cNvSpPr>
          <p:nvPr>
            <p:ph type="body" sz="quarter" idx="15"/>
          </p:nvPr>
        </p:nvSpPr>
        <p:spPr/>
        <p:txBody>
          <a:bodyPr/>
          <a:lstStyle/>
          <a:p>
            <a:r>
              <a:rPr lang="de-CH" dirty="0" smtClean="0"/>
              <a:t>1. Neue Sendersortierung</a:t>
            </a:r>
            <a:endParaRPr lang="de-CH" dirty="0"/>
          </a:p>
        </p:txBody>
      </p:sp>
      <p:sp>
        <p:nvSpPr>
          <p:cNvPr id="8" name="Textplatzhalter 7"/>
          <p:cNvSpPr>
            <a:spLocks noGrp="1"/>
          </p:cNvSpPr>
          <p:nvPr>
            <p:ph type="body" sz="quarter" idx="26"/>
          </p:nvPr>
        </p:nvSpPr>
        <p:spPr/>
        <p:txBody>
          <a:bodyPr/>
          <a:lstStyle/>
          <a:p>
            <a:r>
              <a:rPr lang="de-CH" dirty="0" smtClean="0"/>
              <a:t>«Neue Sendersortierung»</a:t>
            </a:r>
            <a:endParaRPr lang="de-CH" dirty="0"/>
          </a:p>
        </p:txBody>
      </p:sp>
      <p:sp>
        <p:nvSpPr>
          <p:cNvPr id="9" name="Textplatzhalter 8"/>
          <p:cNvSpPr>
            <a:spLocks noGrp="1"/>
          </p:cNvSpPr>
          <p:nvPr>
            <p:ph type="body" sz="quarter" idx="27"/>
          </p:nvPr>
        </p:nvSpPr>
        <p:spPr/>
        <p:txBody>
          <a:bodyPr/>
          <a:lstStyle/>
          <a:p>
            <a:pPr marL="361950" indent="-361950">
              <a:spcAft>
                <a:spcPts val="0"/>
              </a:spcAft>
              <a:buFont typeface="Wingdings" panose="05000000000000000000" pitchFamily="2" charset="2"/>
              <a:buChar char="Ø"/>
            </a:pPr>
            <a:r>
              <a:rPr lang="de-CH" dirty="0"/>
              <a:t>Regional konzessionierte Sender sind auf Sendeplatz 4 - 8</a:t>
            </a:r>
          </a:p>
          <a:p>
            <a:pPr marL="647700" lvl="1">
              <a:spcAft>
                <a:spcPts val="600"/>
              </a:spcAft>
              <a:buFont typeface="Symbol" panose="05050102010706020507" pitchFamily="18" charset="2"/>
              <a:buChar char="-"/>
            </a:pPr>
            <a:r>
              <a:rPr lang="de-CH" sz="1600" dirty="0"/>
              <a:t>Nicht regional relevante Programme sind auf Sendeplatz 81 - 93</a:t>
            </a:r>
          </a:p>
          <a:p>
            <a:pPr marL="361950" indent="-361950">
              <a:spcAft>
                <a:spcPts val="600"/>
              </a:spcAft>
              <a:buFont typeface="Wingdings" panose="05000000000000000000" pitchFamily="2" charset="2"/>
              <a:buChar char="Ø"/>
            </a:pPr>
            <a:r>
              <a:rPr lang="de-CH" dirty="0"/>
              <a:t>CH-Privatsender wiederfinden sich zwischen Platz </a:t>
            </a:r>
            <a:r>
              <a:rPr lang="de-CH" dirty="0" smtClean="0"/>
              <a:t>9 </a:t>
            </a:r>
            <a:r>
              <a:rPr lang="de-CH" dirty="0"/>
              <a:t>– </a:t>
            </a:r>
            <a:r>
              <a:rPr lang="de-CH" dirty="0" smtClean="0"/>
              <a:t>20</a:t>
            </a:r>
          </a:p>
          <a:p>
            <a:pPr marL="361950" indent="-361950">
              <a:spcAft>
                <a:spcPts val="0"/>
              </a:spcAft>
              <a:buFont typeface="Wingdings" panose="05000000000000000000" pitchFamily="2" charset="2"/>
              <a:buChar char="Ø"/>
            </a:pPr>
            <a:r>
              <a:rPr lang="de-CH" dirty="0" smtClean="0"/>
              <a:t>Wichtige dt. Privatsender RTL und P7S1 sind zwischen 25 - 30</a:t>
            </a:r>
          </a:p>
          <a:p>
            <a:pPr marL="647700" lvl="1">
              <a:spcAft>
                <a:spcPts val="0"/>
              </a:spcAft>
              <a:buFont typeface="Symbol" panose="05050102010706020507" pitchFamily="18" charset="2"/>
              <a:buChar char="-"/>
            </a:pPr>
            <a:r>
              <a:rPr lang="de-CH" sz="1600" dirty="0" smtClean="0"/>
              <a:t>Die verschlüsselten Versionen sind im hinteren Bereich angesiedelt</a:t>
            </a:r>
          </a:p>
          <a:p>
            <a:pPr marL="647700" lvl="1">
              <a:spcAft>
                <a:spcPts val="0"/>
              </a:spcAft>
              <a:buFont typeface="Symbol" panose="05050102010706020507" pitchFamily="18" charset="2"/>
              <a:buChar char="-"/>
            </a:pPr>
            <a:r>
              <a:rPr lang="de-CH" sz="1600" dirty="0" smtClean="0"/>
              <a:t>Sendeplatz 100 - 114</a:t>
            </a:r>
          </a:p>
          <a:p>
            <a:pPr marL="647700" lvl="1">
              <a:spcAft>
                <a:spcPts val="600"/>
              </a:spcAft>
              <a:buFont typeface="Symbol" panose="05050102010706020507" pitchFamily="18" charset="2"/>
              <a:buChar char="-"/>
            </a:pPr>
            <a:r>
              <a:rPr lang="de-CH" sz="1600" dirty="0" smtClean="0"/>
              <a:t>Gleiches Vorgehen wie UPC</a:t>
            </a:r>
          </a:p>
          <a:p>
            <a:pPr marL="361950" indent="-361950">
              <a:spcAft>
                <a:spcPts val="600"/>
              </a:spcAft>
              <a:buFont typeface="Wingdings" panose="05000000000000000000" pitchFamily="2" charset="2"/>
              <a:buChar char="Ø"/>
            </a:pPr>
            <a:r>
              <a:rPr lang="de-CH" dirty="0" smtClean="0"/>
              <a:t>Dritte dt. Programme der ARD (sowie Arte &amp; 3Sat) sind auf 31 - 39</a:t>
            </a:r>
          </a:p>
        </p:txBody>
      </p:sp>
      <p:sp>
        <p:nvSpPr>
          <p:cNvPr id="10" name="Textplatzhalter 9"/>
          <p:cNvSpPr>
            <a:spLocks noGrp="1"/>
          </p:cNvSpPr>
          <p:nvPr>
            <p:ph type="body" sz="quarter" idx="28"/>
          </p:nvPr>
        </p:nvSpPr>
        <p:spPr/>
        <p:txBody>
          <a:bodyPr/>
          <a:lstStyle/>
          <a:p>
            <a:r>
              <a:rPr lang="de-CH" dirty="0" smtClean="0"/>
              <a:t>Wesentliche Änderungen</a:t>
            </a:r>
            <a:endParaRPr lang="de-CH" dirty="0"/>
          </a:p>
        </p:txBody>
      </p:sp>
      <p:sp>
        <p:nvSpPr>
          <p:cNvPr id="4" name="Foliennummernplatzhalter 3"/>
          <p:cNvSpPr>
            <a:spLocks noGrp="1"/>
          </p:cNvSpPr>
          <p:nvPr>
            <p:ph type="sldNum" sz="quarter" idx="4"/>
          </p:nvPr>
        </p:nvSpPr>
        <p:spPr/>
        <p:txBody>
          <a:bodyPr/>
          <a:lstStyle/>
          <a:p>
            <a:pPr>
              <a:defRPr/>
            </a:pPr>
            <a:fld id="{F818F034-3ED1-44CB-BAE4-E1467A962864}" type="slidenum">
              <a:rPr lang="de-CH" smtClean="0"/>
              <a:pPr>
                <a:defRPr/>
              </a:pPr>
              <a:t>9</a:t>
            </a:fld>
            <a:endParaRPr lang="de-CH" dirty="0"/>
          </a:p>
        </p:txBody>
      </p:sp>
      <p:sp>
        <p:nvSpPr>
          <p:cNvPr id="11" name="Rechteck 10"/>
          <p:cNvSpPr/>
          <p:nvPr/>
        </p:nvSpPr>
        <p:spPr>
          <a:xfrm>
            <a:off x="467544" y="5949280"/>
            <a:ext cx="6840760" cy="5760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CH" b="1" dirty="0" smtClean="0"/>
              <a:t>Weitere Details sind der Detailliste zu entnehmen</a:t>
            </a:r>
            <a:endParaRPr lang="de-CH" b="1" dirty="0"/>
          </a:p>
        </p:txBody>
      </p:sp>
    </p:spTree>
    <p:extLst>
      <p:ext uri="{BB962C8B-B14F-4D97-AF65-F5344CB8AC3E}">
        <p14:creationId xmlns:p14="http://schemas.microsoft.com/office/powerpoint/2010/main" val="372072800"/>
      </p:ext>
    </p:extLst>
  </p:cSld>
  <p:clrMapOvr>
    <a:masterClrMapping/>
  </p:clrMapOvr>
  <p:timing>
    <p:tnLst>
      <p:par>
        <p:cTn id="1" dur="indefinite" restart="never" nodeType="tmRoot"/>
      </p:par>
    </p:tnLst>
  </p:timing>
</p:sld>
</file>

<file path=ppt/theme/theme1.xml><?xml version="1.0" encoding="utf-8"?>
<a:theme xmlns:a="http://schemas.openxmlformats.org/drawingml/2006/main" name="QL_Präsentationsvorlage">
  <a:themeElements>
    <a:clrScheme name="QuickLine">
      <a:dk1>
        <a:srgbClr val="000000"/>
      </a:dk1>
      <a:lt1>
        <a:srgbClr val="FFFFFF"/>
      </a:lt1>
      <a:dk2>
        <a:srgbClr val="000000"/>
      </a:dk2>
      <a:lt2>
        <a:srgbClr val="808080"/>
      </a:lt2>
      <a:accent1>
        <a:srgbClr val="7030A0"/>
      </a:accent1>
      <a:accent2>
        <a:srgbClr val="EA0000"/>
      </a:accent2>
      <a:accent3>
        <a:srgbClr val="FFFFFF"/>
      </a:accent3>
      <a:accent4>
        <a:srgbClr val="000000"/>
      </a:accent4>
      <a:accent5>
        <a:srgbClr val="FFC7C7"/>
      </a:accent5>
      <a:accent6>
        <a:srgbClr val="808080"/>
      </a:accent6>
      <a:hlink>
        <a:srgbClr val="EA0000"/>
      </a:hlink>
      <a:folHlink>
        <a:srgbClr val="7030A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kument" ma:contentTypeID="0x010100103F82C6E7A5E541A0737319039D25E1" ma:contentTypeVersion="1" ma:contentTypeDescription="Ein neues Dokument erstellen." ma:contentTypeScope="" ma:versionID="72d9e8a28ecf145331cdc0a6a9492f93">
  <xsd:schema xmlns:xsd="http://www.w3.org/2001/XMLSchema" xmlns:xs="http://www.w3.org/2001/XMLSchema" xmlns:p="http://schemas.microsoft.com/office/2006/metadata/properties" xmlns:ns2="cfac742f-5a98-435f-b164-7b9bceda7ed6" targetNamespace="http://schemas.microsoft.com/office/2006/metadata/properties" ma:root="true" ma:fieldsID="54c3c17fb59e8172a24cb4347e2fc352" ns2:_="">
    <xsd:import namespace="cfac742f-5a98-435f-b164-7b9bceda7ed6"/>
    <xsd:element name="properties">
      <xsd:complexType>
        <xsd:sequence>
          <xsd:element name="documentManagement">
            <xsd:complexType>
              <xsd:all>
                <xsd:element ref="ns2: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fac742f-5a98-435f-b164-7b9bceda7ed6" elementFormDefault="qualified">
    <xsd:import namespace="http://schemas.microsoft.com/office/2006/documentManagement/types"/>
    <xsd:import namespace="http://schemas.microsoft.com/office/infopath/2007/PartnerControls"/>
    <xsd:element name="SharedWithUsers" ma:index="8"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AF4AD1A-79C1-435C-A2FD-B321455189C8}">
  <ds:schemaRefs>
    <ds:schemaRef ds:uri="http://schemas.openxmlformats.org/package/2006/metadata/core-properties"/>
    <ds:schemaRef ds:uri="http://purl.org/dc/dcmitype/"/>
    <ds:schemaRef ds:uri="http://schemas.microsoft.com/office/2006/metadata/properties"/>
    <ds:schemaRef ds:uri="cfac742f-5a98-435f-b164-7b9bceda7ed6"/>
    <ds:schemaRef ds:uri="http://purl.org/dc/terms/"/>
    <ds:schemaRef ds:uri="http://www.w3.org/XML/1998/namespace"/>
    <ds:schemaRef ds:uri="http://schemas.microsoft.com/office/2006/documentManagement/types"/>
    <ds:schemaRef ds:uri="http://schemas.microsoft.com/office/infopath/2007/PartnerControls"/>
    <ds:schemaRef ds:uri="http://purl.org/dc/elements/1.1/"/>
  </ds:schemaRefs>
</ds:datastoreItem>
</file>

<file path=customXml/itemProps2.xml><?xml version="1.0" encoding="utf-8"?>
<ds:datastoreItem xmlns:ds="http://schemas.openxmlformats.org/officeDocument/2006/customXml" ds:itemID="{3D1FF0C7-2D8A-4540-9DFA-5158B3F180D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fac742f-5a98-435f-b164-7b9bceda7ed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CA83FE4-34DF-4831-BC17-3EFB755D1F1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QL_Präsentationsvorlage</Template>
  <TotalTime>0</TotalTime>
  <Words>4451</Words>
  <Application>Microsoft Office PowerPoint</Application>
  <PresentationFormat>Bildschirmpräsentation (4:3)</PresentationFormat>
  <Paragraphs>1040</Paragraphs>
  <Slides>56</Slides>
  <Notes>5</Notes>
  <HiddenSlides>0</HiddenSlides>
  <MMClips>0</MMClips>
  <ScaleCrop>false</ScaleCrop>
  <HeadingPairs>
    <vt:vector size="4" baseType="variant">
      <vt:variant>
        <vt:lpstr>Design</vt:lpstr>
      </vt:variant>
      <vt:variant>
        <vt:i4>1</vt:i4>
      </vt:variant>
      <vt:variant>
        <vt:lpstr>Folientitel</vt:lpstr>
      </vt:variant>
      <vt:variant>
        <vt:i4>56</vt:i4>
      </vt:variant>
    </vt:vector>
  </HeadingPairs>
  <TitlesOfParts>
    <vt:vector size="57" baseType="lpstr">
      <vt:lpstr>QL_Präsentationsvorlage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Maike Fleischer</dc:creator>
  <cp:lastModifiedBy>Marco Goetschi</cp:lastModifiedBy>
  <cp:revision>443</cp:revision>
  <cp:lastPrinted>2014-02-12T10:33:37Z</cp:lastPrinted>
  <dcterms:created xsi:type="dcterms:W3CDTF">2011-02-15T17:19:48Z</dcterms:created>
  <dcterms:modified xsi:type="dcterms:W3CDTF">2014-05-02T13:12:55Z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0x010100103F82C6E7A5E541A0737319039D25E1</vt:lpwstr>
  </property>
</Properties>
</file>