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55"/>
  </p:notesMasterIdLst>
  <p:handoutMasterIdLst>
    <p:handoutMasterId r:id="rId56"/>
  </p:handoutMasterIdLst>
  <p:sldIdLst>
    <p:sldId id="311" r:id="rId5"/>
    <p:sldId id="337" r:id="rId6"/>
    <p:sldId id="335" r:id="rId7"/>
    <p:sldId id="332" r:id="rId8"/>
    <p:sldId id="312" r:id="rId9"/>
    <p:sldId id="313" r:id="rId10"/>
    <p:sldId id="284" r:id="rId11"/>
    <p:sldId id="285" r:id="rId12"/>
    <p:sldId id="345" r:id="rId13"/>
    <p:sldId id="288" r:id="rId14"/>
    <p:sldId id="282" r:id="rId15"/>
    <p:sldId id="290" r:id="rId16"/>
    <p:sldId id="292" r:id="rId17"/>
    <p:sldId id="291" r:id="rId18"/>
    <p:sldId id="294" r:id="rId19"/>
    <p:sldId id="295" r:id="rId20"/>
    <p:sldId id="296" r:id="rId21"/>
    <p:sldId id="297" r:id="rId22"/>
    <p:sldId id="298" r:id="rId23"/>
    <p:sldId id="299" r:id="rId24"/>
    <p:sldId id="307" r:id="rId25"/>
    <p:sldId id="301" r:id="rId26"/>
    <p:sldId id="302" r:id="rId27"/>
    <p:sldId id="304" r:id="rId28"/>
    <p:sldId id="343" r:id="rId29"/>
    <p:sldId id="344" r:id="rId30"/>
    <p:sldId id="305" r:id="rId31"/>
    <p:sldId id="287" r:id="rId32"/>
    <p:sldId id="336" r:id="rId33"/>
    <p:sldId id="333" r:id="rId34"/>
    <p:sldId id="327" r:id="rId35"/>
    <p:sldId id="334" r:id="rId36"/>
    <p:sldId id="329" r:id="rId37"/>
    <p:sldId id="315" r:id="rId38"/>
    <p:sldId id="331" r:id="rId39"/>
    <p:sldId id="316" r:id="rId40"/>
    <p:sldId id="317" r:id="rId41"/>
    <p:sldId id="341" r:id="rId42"/>
    <p:sldId id="318" r:id="rId43"/>
    <p:sldId id="320" r:id="rId44"/>
    <p:sldId id="319" r:id="rId45"/>
    <p:sldId id="321" r:id="rId46"/>
    <p:sldId id="342" r:id="rId47"/>
    <p:sldId id="322" r:id="rId48"/>
    <p:sldId id="323" r:id="rId49"/>
    <p:sldId id="328" r:id="rId50"/>
    <p:sldId id="338" r:id="rId51"/>
    <p:sldId id="339" r:id="rId52"/>
    <p:sldId id="340" r:id="rId53"/>
    <p:sldId id="326" r:id="rId5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613"/>
    <a:srgbClr val="EF2533"/>
    <a:srgbClr val="FD0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>
        <p:scale>
          <a:sx n="130" d="100"/>
          <a:sy n="130" d="100"/>
        </p:scale>
        <p:origin x="-990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3128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7845237942105475E-2"/>
          <c:y val="0.14216240157480359"/>
          <c:w val="0.90453726774732135"/>
          <c:h val="0.7099092919734595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</c:v>
                </c:pt>
              </c:strCache>
            </c:strRef>
          </c:tx>
          <c:spPr>
            <a:solidFill>
              <a:srgbClr val="008000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Tabelle1!$A$2:$A$17</c:f>
              <c:strCache>
                <c:ptCount val="16"/>
                <c:pt idx="0">
                  <c:v>Flims Electric AG</c:v>
                </c:pt>
                <c:pt idx="1">
                  <c:v>Energie Belp</c:v>
                </c:pt>
                <c:pt idx="2">
                  <c:v>RENET AG</c:v>
                </c:pt>
                <c:pt idx="3">
                  <c:v>GA Reg. H'buchsee</c:v>
                </c:pt>
                <c:pt idx="4">
                  <c:v>Finecom Tel.com. AG</c:v>
                </c:pt>
                <c:pt idx="5">
                  <c:v>Energie Seeland AG</c:v>
                </c:pt>
                <c:pt idx="6">
                  <c:v>EW Aarberg</c:v>
                </c:pt>
                <c:pt idx="7">
                  <c:v>GB Muri</c:v>
                </c:pt>
                <c:pt idx="8">
                  <c:v>Localnet AG</c:v>
                </c:pt>
                <c:pt idx="9">
                  <c:v>GA Weissenstein GmbH</c:v>
                </c:pt>
                <c:pt idx="10">
                  <c:v>GA Reg. Grenchen</c:v>
                </c:pt>
                <c:pt idx="11">
                  <c:v>GGSnet</c:v>
                </c:pt>
                <c:pt idx="12">
                  <c:v>KFN</c:v>
                </c:pt>
                <c:pt idx="13">
                  <c:v>WWZ Telekom AG</c:v>
                </c:pt>
                <c:pt idx="14">
                  <c:v>Valaiscom AG</c:v>
                </c:pt>
                <c:pt idx="15">
                  <c:v>ALLE</c:v>
                </c:pt>
              </c:strCache>
            </c:strRef>
          </c:cat>
          <c:val>
            <c:numRef>
              <c:f>Tabelle1!$B$2:$B$17</c:f>
              <c:numCache>
                <c:formatCode>0%</c:formatCode>
                <c:ptCount val="16"/>
                <c:pt idx="0">
                  <c:v>0.84599999999999997</c:v>
                </c:pt>
                <c:pt idx="1">
                  <c:v>0.84899999999999998</c:v>
                </c:pt>
                <c:pt idx="2">
                  <c:v>0.85599999999999998</c:v>
                </c:pt>
                <c:pt idx="3">
                  <c:v>0.86799999999999999</c:v>
                </c:pt>
                <c:pt idx="4">
                  <c:v>0.88200000000000001</c:v>
                </c:pt>
                <c:pt idx="5">
                  <c:v>0.88800000000000001</c:v>
                </c:pt>
                <c:pt idx="6">
                  <c:v>0.89400000000000002</c:v>
                </c:pt>
                <c:pt idx="7">
                  <c:v>0.89900000000000002</c:v>
                </c:pt>
                <c:pt idx="8">
                  <c:v>0.90100000000000002</c:v>
                </c:pt>
                <c:pt idx="9">
                  <c:v>0.91900000000000004</c:v>
                </c:pt>
                <c:pt idx="10">
                  <c:v>0.92300000000000004</c:v>
                </c:pt>
                <c:pt idx="11">
                  <c:v>0.92300000000000004</c:v>
                </c:pt>
                <c:pt idx="12">
                  <c:v>0.92600000000000005</c:v>
                </c:pt>
                <c:pt idx="13">
                  <c:v>0.93899999999999995</c:v>
                </c:pt>
                <c:pt idx="14">
                  <c:v>0.94699999999999995</c:v>
                </c:pt>
                <c:pt idx="15">
                  <c:v>0.91300000000000003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nein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Tabelle1!$A$2:$A$17</c:f>
              <c:strCache>
                <c:ptCount val="16"/>
                <c:pt idx="0">
                  <c:v>Flims Electric AG</c:v>
                </c:pt>
                <c:pt idx="1">
                  <c:v>Energie Belp</c:v>
                </c:pt>
                <c:pt idx="2">
                  <c:v>RENET AG</c:v>
                </c:pt>
                <c:pt idx="3">
                  <c:v>GA Reg. H'buchsee</c:v>
                </c:pt>
                <c:pt idx="4">
                  <c:v>Finecom Tel.com. AG</c:v>
                </c:pt>
                <c:pt idx="5">
                  <c:v>Energie Seeland AG</c:v>
                </c:pt>
                <c:pt idx="6">
                  <c:v>EW Aarberg</c:v>
                </c:pt>
                <c:pt idx="7">
                  <c:v>GB Muri</c:v>
                </c:pt>
                <c:pt idx="8">
                  <c:v>Localnet AG</c:v>
                </c:pt>
                <c:pt idx="9">
                  <c:v>GA Weissenstein GmbH</c:v>
                </c:pt>
                <c:pt idx="10">
                  <c:v>GA Reg. Grenchen</c:v>
                </c:pt>
                <c:pt idx="11">
                  <c:v>GGSnet</c:v>
                </c:pt>
                <c:pt idx="12">
                  <c:v>KFN</c:v>
                </c:pt>
                <c:pt idx="13">
                  <c:v>WWZ Telekom AG</c:v>
                </c:pt>
                <c:pt idx="14">
                  <c:v>Valaiscom AG</c:v>
                </c:pt>
                <c:pt idx="15">
                  <c:v>ALLE</c:v>
                </c:pt>
              </c:strCache>
            </c:strRef>
          </c:cat>
          <c:val>
            <c:numRef>
              <c:f>Tabelle1!$C$2:$C$17</c:f>
              <c:numCache>
                <c:formatCode>0%</c:formatCode>
                <c:ptCount val="16"/>
                <c:pt idx="1">
                  <c:v>7.6999999999999999E-2</c:v>
                </c:pt>
                <c:pt idx="2">
                  <c:v>8.3000000000000004E-2</c:v>
                </c:pt>
                <c:pt idx="3">
                  <c:v>6.8000000000000005E-2</c:v>
                </c:pt>
                <c:pt idx="4">
                  <c:v>8.4000000000000005E-2</c:v>
                </c:pt>
                <c:pt idx="5">
                  <c:v>6.0999999999999999E-2</c:v>
                </c:pt>
                <c:pt idx="6">
                  <c:v>4.2999999999999997E-2</c:v>
                </c:pt>
                <c:pt idx="7">
                  <c:v>0.03</c:v>
                </c:pt>
                <c:pt idx="8">
                  <c:v>4.8000000000000001E-2</c:v>
                </c:pt>
                <c:pt idx="9">
                  <c:v>4.7E-2</c:v>
                </c:pt>
                <c:pt idx="10">
                  <c:v>3.5000000000000003E-2</c:v>
                </c:pt>
                <c:pt idx="11">
                  <c:v>3.6999999999999998E-2</c:v>
                </c:pt>
                <c:pt idx="12">
                  <c:v>3.9E-2</c:v>
                </c:pt>
                <c:pt idx="13">
                  <c:v>3.5000000000000003E-2</c:v>
                </c:pt>
                <c:pt idx="14">
                  <c:v>2.7E-2</c:v>
                </c:pt>
                <c:pt idx="15">
                  <c:v>4.5999999999999999E-2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weiss nicht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Tabelle1!$A$2:$A$17</c:f>
              <c:strCache>
                <c:ptCount val="16"/>
                <c:pt idx="0">
                  <c:v>Flims Electric AG</c:v>
                </c:pt>
                <c:pt idx="1">
                  <c:v>Energie Belp</c:v>
                </c:pt>
                <c:pt idx="2">
                  <c:v>RENET AG</c:v>
                </c:pt>
                <c:pt idx="3">
                  <c:v>GA Reg. H'buchsee</c:v>
                </c:pt>
                <c:pt idx="4">
                  <c:v>Finecom Tel.com. AG</c:v>
                </c:pt>
                <c:pt idx="5">
                  <c:v>Energie Seeland AG</c:v>
                </c:pt>
                <c:pt idx="6">
                  <c:v>EW Aarberg</c:v>
                </c:pt>
                <c:pt idx="7">
                  <c:v>GB Muri</c:v>
                </c:pt>
                <c:pt idx="8">
                  <c:v>Localnet AG</c:v>
                </c:pt>
                <c:pt idx="9">
                  <c:v>GA Weissenstein GmbH</c:v>
                </c:pt>
                <c:pt idx="10">
                  <c:v>GA Reg. Grenchen</c:v>
                </c:pt>
                <c:pt idx="11">
                  <c:v>GGSnet</c:v>
                </c:pt>
                <c:pt idx="12">
                  <c:v>KFN</c:v>
                </c:pt>
                <c:pt idx="13">
                  <c:v>WWZ Telekom AG</c:v>
                </c:pt>
                <c:pt idx="14">
                  <c:v>Valaiscom AG</c:v>
                </c:pt>
                <c:pt idx="15">
                  <c:v>ALLE</c:v>
                </c:pt>
              </c:strCache>
            </c:strRef>
          </c:cat>
          <c:val>
            <c:numRef>
              <c:f>Tabelle1!$D$2:$D$17</c:f>
              <c:numCache>
                <c:formatCode>0%</c:formatCode>
                <c:ptCount val="16"/>
                <c:pt idx="0">
                  <c:v>0.154</c:v>
                </c:pt>
                <c:pt idx="1">
                  <c:v>7.3999999999999996E-2</c:v>
                </c:pt>
                <c:pt idx="2">
                  <c:v>6.0999999999999999E-2</c:v>
                </c:pt>
                <c:pt idx="3">
                  <c:v>6.4000000000000001E-2</c:v>
                </c:pt>
                <c:pt idx="4">
                  <c:v>3.4000000000000002E-2</c:v>
                </c:pt>
                <c:pt idx="5">
                  <c:v>5.0999999999999997E-2</c:v>
                </c:pt>
                <c:pt idx="6">
                  <c:v>6.4000000000000001E-2</c:v>
                </c:pt>
                <c:pt idx="7">
                  <c:v>7.0999999999999994E-2</c:v>
                </c:pt>
                <c:pt idx="8">
                  <c:v>0.05</c:v>
                </c:pt>
                <c:pt idx="9">
                  <c:v>3.4000000000000002E-2</c:v>
                </c:pt>
                <c:pt idx="10">
                  <c:v>4.2000000000000003E-2</c:v>
                </c:pt>
                <c:pt idx="11">
                  <c:v>0.04</c:v>
                </c:pt>
                <c:pt idx="12">
                  <c:v>3.4000000000000002E-2</c:v>
                </c:pt>
                <c:pt idx="13">
                  <c:v>2.5999999999999999E-2</c:v>
                </c:pt>
                <c:pt idx="14">
                  <c:v>2.7E-2</c:v>
                </c:pt>
                <c:pt idx="15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23288320"/>
        <c:axId val="34825920"/>
      </c:barChart>
      <c:catAx>
        <c:axId val="2232883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+mn-lt"/>
              </a:defRPr>
            </a:pPr>
            <a:endParaRPr lang="de-DE"/>
          </a:p>
        </c:txPr>
        <c:crossAx val="34825920"/>
        <c:crosses val="autoZero"/>
        <c:auto val="1"/>
        <c:lblAlgn val="ctr"/>
        <c:lblOffset val="100"/>
        <c:noMultiLvlLbl val="0"/>
      </c:catAx>
      <c:valAx>
        <c:axId val="34825920"/>
        <c:scaling>
          <c:orientation val="minMax"/>
          <c:max val="1"/>
          <c:min val="0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+mn-lt"/>
              </a:defRPr>
            </a:pPr>
            <a:endParaRPr lang="de-DE"/>
          </a:p>
        </c:txPr>
        <c:crossAx val="223288320"/>
        <c:crosses val="autoZero"/>
        <c:crossBetween val="between"/>
        <c:majorUnit val="0.1"/>
      </c:valAx>
      <c:spPr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plotArea>
    <c:legend>
      <c:legendPos val="b"/>
      <c:layout>
        <c:manualLayout>
          <c:xMode val="edge"/>
          <c:yMode val="edge"/>
          <c:x val="0.41599418786630077"/>
          <c:y val="1.9078781600828713E-2"/>
          <c:w val="0.20324648677906049"/>
          <c:h val="5.055735976184477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11FEA0-6EA6-4355-977C-73EA99727AF3}" type="doc">
      <dgm:prSet loTypeId="urn:microsoft.com/office/officeart/2005/8/layout/hierarchy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de-CH"/>
        </a:p>
      </dgm:t>
    </dgm:pt>
    <dgm:pt modelId="{570CC88F-1F7A-42D9-92B0-02AF5349FAB5}">
      <dgm:prSet phldrT="[Text]"/>
      <dgm:spPr/>
      <dgm:t>
        <a:bodyPr/>
        <a:lstStyle/>
        <a:p>
          <a:r>
            <a:rPr lang="de-CH" dirty="0" smtClean="0"/>
            <a:t>Digital TV Nutzer</a:t>
          </a:r>
          <a:endParaRPr lang="de-CH" dirty="0"/>
        </a:p>
      </dgm:t>
    </dgm:pt>
    <dgm:pt modelId="{B38CE5F0-7813-482D-80B7-02ADDCB4A372}" type="parTrans" cxnId="{1FC944FD-23DC-40DC-8690-774DE7E6870E}">
      <dgm:prSet/>
      <dgm:spPr/>
      <dgm:t>
        <a:bodyPr/>
        <a:lstStyle/>
        <a:p>
          <a:endParaRPr lang="de-CH"/>
        </a:p>
      </dgm:t>
    </dgm:pt>
    <dgm:pt modelId="{14CFBCBC-BDE8-44E0-B08A-859EA474A47B}" type="sibTrans" cxnId="{1FC944FD-23DC-40DC-8690-774DE7E6870E}">
      <dgm:prSet/>
      <dgm:spPr/>
      <dgm:t>
        <a:bodyPr/>
        <a:lstStyle/>
        <a:p>
          <a:endParaRPr lang="de-CH"/>
        </a:p>
      </dgm:t>
    </dgm:pt>
    <dgm:pt modelId="{3E8FA700-FF3E-4AC9-BBE3-584A341F76DC}">
      <dgm:prSet phldrT="[Text]"/>
      <dgm:spPr/>
      <dgm:t>
        <a:bodyPr/>
        <a:lstStyle/>
        <a:p>
          <a:r>
            <a:rPr lang="de-CH" dirty="0" smtClean="0"/>
            <a:t>Direkt adressierbar</a:t>
          </a:r>
          <a:endParaRPr lang="de-CH" dirty="0"/>
        </a:p>
      </dgm:t>
    </dgm:pt>
    <dgm:pt modelId="{37B00D30-5319-4B0B-9945-0F68BBD548F7}" type="parTrans" cxnId="{81A727A9-31AA-4935-8B2D-A9952F9A7C83}">
      <dgm:prSet/>
      <dgm:spPr/>
      <dgm:t>
        <a:bodyPr/>
        <a:lstStyle/>
        <a:p>
          <a:endParaRPr lang="de-CH"/>
        </a:p>
      </dgm:t>
    </dgm:pt>
    <dgm:pt modelId="{41E5823E-102D-4F7D-936A-4FC39C28EE4A}" type="sibTrans" cxnId="{81A727A9-31AA-4935-8B2D-A9952F9A7C83}">
      <dgm:prSet/>
      <dgm:spPr/>
      <dgm:t>
        <a:bodyPr/>
        <a:lstStyle/>
        <a:p>
          <a:endParaRPr lang="de-CH"/>
        </a:p>
      </dgm:t>
    </dgm:pt>
    <dgm:pt modelId="{F1DDD9B4-19D6-4514-A08E-F8CE0C0ACAF2}">
      <dgm:prSet phldrT="[Text]"/>
      <dgm:spPr/>
      <dgm:t>
        <a:bodyPr/>
        <a:lstStyle/>
        <a:p>
          <a:r>
            <a:rPr lang="de-CH" dirty="0" smtClean="0"/>
            <a:t>Receiver identifizierbar</a:t>
          </a:r>
          <a:endParaRPr lang="de-CH" dirty="0"/>
        </a:p>
      </dgm:t>
    </dgm:pt>
    <dgm:pt modelId="{07C5D59C-E12A-4353-8F96-FFC5977778DA}" type="parTrans" cxnId="{150573B5-D901-4B1A-9C6E-DCE70234391E}">
      <dgm:prSet/>
      <dgm:spPr/>
      <dgm:t>
        <a:bodyPr/>
        <a:lstStyle/>
        <a:p>
          <a:endParaRPr lang="de-CH"/>
        </a:p>
      </dgm:t>
    </dgm:pt>
    <dgm:pt modelId="{99EC3BA0-50DA-4404-A9F5-0AF19E71AABA}" type="sibTrans" cxnId="{150573B5-D901-4B1A-9C6E-DCE70234391E}">
      <dgm:prSet/>
      <dgm:spPr/>
      <dgm:t>
        <a:bodyPr/>
        <a:lstStyle/>
        <a:p>
          <a:endParaRPr lang="de-CH"/>
        </a:p>
      </dgm:t>
    </dgm:pt>
    <dgm:pt modelId="{B2A74256-9FCB-4A36-BACA-49C462D763FB}">
      <dgm:prSet phldrT="[Text]"/>
      <dgm:spPr/>
      <dgm:t>
        <a:bodyPr/>
        <a:lstStyle/>
        <a:p>
          <a:r>
            <a:rPr lang="de-CH" dirty="0" smtClean="0"/>
            <a:t>Receiver nicht identifizierbar</a:t>
          </a:r>
          <a:endParaRPr lang="de-CH" dirty="0"/>
        </a:p>
      </dgm:t>
    </dgm:pt>
    <dgm:pt modelId="{B2412B1A-9707-493A-BB22-40B1974C8E91}" type="parTrans" cxnId="{5607A8CD-61CA-4635-89B1-7B4D19ED939B}">
      <dgm:prSet/>
      <dgm:spPr/>
      <dgm:t>
        <a:bodyPr/>
        <a:lstStyle/>
        <a:p>
          <a:endParaRPr lang="de-CH"/>
        </a:p>
      </dgm:t>
    </dgm:pt>
    <dgm:pt modelId="{CD3090EA-A865-41B5-8979-4F2C7E2C1EB2}" type="sibTrans" cxnId="{5607A8CD-61CA-4635-89B1-7B4D19ED939B}">
      <dgm:prSet/>
      <dgm:spPr/>
      <dgm:t>
        <a:bodyPr/>
        <a:lstStyle/>
        <a:p>
          <a:endParaRPr lang="de-CH"/>
        </a:p>
      </dgm:t>
    </dgm:pt>
    <dgm:pt modelId="{8C4C9956-11EF-4DA3-858F-CC61214D6539}">
      <dgm:prSet phldrT="[Text]"/>
      <dgm:spPr/>
      <dgm:t>
        <a:bodyPr/>
        <a:lstStyle/>
        <a:p>
          <a:r>
            <a:rPr lang="de-CH" dirty="0" smtClean="0"/>
            <a:t>Nicht adressierbar</a:t>
          </a:r>
          <a:endParaRPr lang="de-CH" dirty="0"/>
        </a:p>
      </dgm:t>
    </dgm:pt>
    <dgm:pt modelId="{9D371CBE-4BC5-4C9A-95F4-BE456E9A734D}" type="parTrans" cxnId="{EE83954C-0997-4177-9595-A17EAEED874B}">
      <dgm:prSet/>
      <dgm:spPr/>
      <dgm:t>
        <a:bodyPr/>
        <a:lstStyle/>
        <a:p>
          <a:endParaRPr lang="de-CH"/>
        </a:p>
      </dgm:t>
    </dgm:pt>
    <dgm:pt modelId="{4BFC2CB8-C4CA-47A8-B14E-BE8D4EFFF785}" type="sibTrans" cxnId="{EE83954C-0997-4177-9595-A17EAEED874B}">
      <dgm:prSet/>
      <dgm:spPr/>
      <dgm:t>
        <a:bodyPr/>
        <a:lstStyle/>
        <a:p>
          <a:endParaRPr lang="de-CH"/>
        </a:p>
      </dgm:t>
    </dgm:pt>
    <dgm:pt modelId="{A332E246-C423-4465-871C-748453A6200C}">
      <dgm:prSet phldrT="[Text]"/>
      <dgm:spPr/>
      <dgm:t>
        <a:bodyPr/>
        <a:lstStyle/>
        <a:p>
          <a:r>
            <a:rPr lang="de-CH" dirty="0" smtClean="0"/>
            <a:t>DVB-C Tuner</a:t>
          </a:r>
          <a:endParaRPr lang="de-CH" dirty="0"/>
        </a:p>
      </dgm:t>
    </dgm:pt>
    <dgm:pt modelId="{2DD4433B-67CE-4310-9BB4-5697C9EA9F47}" type="parTrans" cxnId="{C97B6829-AC55-4FDB-B2A8-BC4CDC3B1A4C}">
      <dgm:prSet/>
      <dgm:spPr/>
      <dgm:t>
        <a:bodyPr/>
        <a:lstStyle/>
        <a:p>
          <a:endParaRPr lang="de-CH"/>
        </a:p>
      </dgm:t>
    </dgm:pt>
    <dgm:pt modelId="{665848E5-84D4-43EB-8D02-1E6B97DCB910}" type="sibTrans" cxnId="{C97B6829-AC55-4FDB-B2A8-BC4CDC3B1A4C}">
      <dgm:prSet/>
      <dgm:spPr/>
      <dgm:t>
        <a:bodyPr/>
        <a:lstStyle/>
        <a:p>
          <a:endParaRPr lang="de-CH"/>
        </a:p>
      </dgm:t>
    </dgm:pt>
    <dgm:pt modelId="{0ED0DE82-188E-4A82-A747-55798BF688F5}">
      <dgm:prSet/>
      <dgm:spPr/>
      <dgm:t>
        <a:bodyPr/>
        <a:lstStyle/>
        <a:p>
          <a:r>
            <a:rPr lang="de-CH" dirty="0" smtClean="0"/>
            <a:t>Verte!</a:t>
          </a:r>
          <a:endParaRPr lang="de-CH" dirty="0"/>
        </a:p>
      </dgm:t>
    </dgm:pt>
    <dgm:pt modelId="{1F99E360-8D9E-4C7E-96D8-3754BA2464BB}" type="parTrans" cxnId="{86C980AF-A000-4BCE-894F-A5FD2ACB5A74}">
      <dgm:prSet/>
      <dgm:spPr/>
      <dgm:t>
        <a:bodyPr/>
        <a:lstStyle/>
        <a:p>
          <a:endParaRPr lang="de-CH"/>
        </a:p>
      </dgm:t>
    </dgm:pt>
    <dgm:pt modelId="{8DE21046-10A3-441F-8D1F-F0074B0CD98C}" type="sibTrans" cxnId="{86C980AF-A000-4BCE-894F-A5FD2ACB5A74}">
      <dgm:prSet/>
      <dgm:spPr/>
      <dgm:t>
        <a:bodyPr/>
        <a:lstStyle/>
        <a:p>
          <a:endParaRPr lang="de-CH"/>
        </a:p>
      </dgm:t>
    </dgm:pt>
    <dgm:pt modelId="{6984F7DD-4389-4EFE-B646-C9246725A93F}">
      <dgm:prSet/>
      <dgm:spPr/>
      <dgm:t>
        <a:bodyPr/>
        <a:lstStyle/>
        <a:p>
          <a:r>
            <a:rPr lang="de-CH" dirty="0" err="1" smtClean="0"/>
            <a:t>Kaon</a:t>
          </a:r>
          <a:r>
            <a:rPr lang="de-CH" dirty="0" smtClean="0"/>
            <a:t> 700</a:t>
          </a:r>
        </a:p>
        <a:p>
          <a:r>
            <a:rPr lang="de-CH" dirty="0" smtClean="0"/>
            <a:t>(Pairing)</a:t>
          </a:r>
          <a:endParaRPr lang="de-CH" dirty="0"/>
        </a:p>
      </dgm:t>
    </dgm:pt>
    <dgm:pt modelId="{A62739B8-6A69-4F85-8CBD-7541D798E760}" type="parTrans" cxnId="{A6F50A85-DB02-4062-9D00-9BCE7B53622A}">
      <dgm:prSet/>
      <dgm:spPr/>
      <dgm:t>
        <a:bodyPr/>
        <a:lstStyle/>
        <a:p>
          <a:endParaRPr lang="de-CH"/>
        </a:p>
      </dgm:t>
    </dgm:pt>
    <dgm:pt modelId="{7109C2C4-05CB-44CD-8961-8159C3B339EB}" type="sibTrans" cxnId="{A6F50A85-DB02-4062-9D00-9BCE7B53622A}">
      <dgm:prSet/>
      <dgm:spPr/>
      <dgm:t>
        <a:bodyPr/>
        <a:lstStyle/>
        <a:p>
          <a:endParaRPr lang="de-CH"/>
        </a:p>
      </dgm:t>
    </dgm:pt>
    <dgm:pt modelId="{564B30EE-52AE-4FB0-B549-6D91C30775C3}">
      <dgm:prSet/>
      <dgm:spPr/>
      <dgm:t>
        <a:bodyPr/>
        <a:lstStyle/>
        <a:p>
          <a:r>
            <a:rPr lang="de-CH" dirty="0" smtClean="0"/>
            <a:t>CI+ Modul</a:t>
          </a:r>
        </a:p>
        <a:p>
          <a:r>
            <a:rPr lang="de-CH" dirty="0" smtClean="0"/>
            <a:t>(Pairing)</a:t>
          </a:r>
          <a:endParaRPr lang="de-CH" dirty="0"/>
        </a:p>
      </dgm:t>
    </dgm:pt>
    <dgm:pt modelId="{0A41FEA2-9BC6-4B05-A62C-60AC0C5BE082}" type="parTrans" cxnId="{359635E2-5BD9-4898-AD55-8C364D90E9CB}">
      <dgm:prSet/>
      <dgm:spPr/>
      <dgm:t>
        <a:bodyPr/>
        <a:lstStyle/>
        <a:p>
          <a:endParaRPr lang="de-CH"/>
        </a:p>
      </dgm:t>
    </dgm:pt>
    <dgm:pt modelId="{16FAC62F-207D-43C3-A915-6FFA5FF74455}" type="sibTrans" cxnId="{359635E2-5BD9-4898-AD55-8C364D90E9CB}">
      <dgm:prSet/>
      <dgm:spPr/>
      <dgm:t>
        <a:bodyPr/>
        <a:lstStyle/>
        <a:p>
          <a:endParaRPr lang="de-CH"/>
        </a:p>
      </dgm:t>
    </dgm:pt>
    <dgm:pt modelId="{28D42890-5298-4418-8A01-596CB251B81F}">
      <dgm:prSet/>
      <dgm:spPr/>
      <dgm:t>
        <a:bodyPr/>
        <a:lstStyle/>
        <a:p>
          <a:r>
            <a:rPr lang="de-CH" dirty="0" smtClean="0"/>
            <a:t>Alte QL STB</a:t>
          </a:r>
          <a:endParaRPr lang="de-CH" dirty="0"/>
        </a:p>
      </dgm:t>
    </dgm:pt>
    <dgm:pt modelId="{55920AFF-F295-4508-B76B-41FF94E5DEE1}" type="parTrans" cxnId="{675779E4-B3A1-4017-9498-133BADCBDEB5}">
      <dgm:prSet/>
      <dgm:spPr/>
      <dgm:t>
        <a:bodyPr/>
        <a:lstStyle/>
        <a:p>
          <a:endParaRPr lang="de-CH"/>
        </a:p>
      </dgm:t>
    </dgm:pt>
    <dgm:pt modelId="{77B8E586-04BF-4952-9E0D-27C9138209F0}" type="sibTrans" cxnId="{675779E4-B3A1-4017-9498-133BADCBDEB5}">
      <dgm:prSet/>
      <dgm:spPr/>
      <dgm:t>
        <a:bodyPr/>
        <a:lstStyle/>
        <a:p>
          <a:endParaRPr lang="de-CH"/>
        </a:p>
      </dgm:t>
    </dgm:pt>
    <dgm:pt modelId="{9F945CE8-A64C-432C-970B-C89BDAAAE9F7}">
      <dgm:prSet/>
      <dgm:spPr/>
      <dgm:t>
        <a:bodyPr/>
        <a:lstStyle/>
        <a:p>
          <a:r>
            <a:rPr lang="de-CH" dirty="0" smtClean="0"/>
            <a:t>Fremde STB</a:t>
          </a:r>
          <a:endParaRPr lang="de-CH" dirty="0"/>
        </a:p>
      </dgm:t>
    </dgm:pt>
    <dgm:pt modelId="{4D065118-1E21-46DA-AD11-1B7273E18B4E}" type="parTrans" cxnId="{618245CB-269E-4A28-9767-213F6C7C575F}">
      <dgm:prSet/>
      <dgm:spPr/>
      <dgm:t>
        <a:bodyPr/>
        <a:lstStyle/>
        <a:p>
          <a:endParaRPr lang="de-CH"/>
        </a:p>
      </dgm:t>
    </dgm:pt>
    <dgm:pt modelId="{F97CE2B5-F702-4143-BBC3-E62668AC7C3D}" type="sibTrans" cxnId="{618245CB-269E-4A28-9767-213F6C7C575F}">
      <dgm:prSet/>
      <dgm:spPr/>
      <dgm:t>
        <a:bodyPr/>
        <a:lstStyle/>
        <a:p>
          <a:endParaRPr lang="de-CH"/>
        </a:p>
      </dgm:t>
    </dgm:pt>
    <dgm:pt modelId="{521F3E2F-7480-4AF5-9A44-48828101EEAD}">
      <dgm:prSet/>
      <dgm:spPr/>
      <dgm:t>
        <a:bodyPr/>
        <a:lstStyle/>
        <a:p>
          <a:r>
            <a:rPr lang="de-CH" dirty="0" smtClean="0"/>
            <a:t>CA-Module</a:t>
          </a:r>
          <a:endParaRPr lang="de-CH" dirty="0"/>
        </a:p>
      </dgm:t>
    </dgm:pt>
    <dgm:pt modelId="{465A633C-5FBF-4446-B070-7C4B9DCD5247}" type="parTrans" cxnId="{ACB8E077-48F5-4D53-8881-AD77BDD1172F}">
      <dgm:prSet/>
      <dgm:spPr/>
      <dgm:t>
        <a:bodyPr/>
        <a:lstStyle/>
        <a:p>
          <a:endParaRPr lang="de-CH"/>
        </a:p>
      </dgm:t>
    </dgm:pt>
    <dgm:pt modelId="{55B65565-E886-4F5B-B1B4-95A6C33196E8}" type="sibTrans" cxnId="{ACB8E077-48F5-4D53-8881-AD77BDD1172F}">
      <dgm:prSet/>
      <dgm:spPr/>
      <dgm:t>
        <a:bodyPr/>
        <a:lstStyle/>
        <a:p>
          <a:endParaRPr lang="de-CH"/>
        </a:p>
      </dgm:t>
    </dgm:pt>
    <dgm:pt modelId="{986DD285-2F56-45D7-82AB-041A46608E6B}" type="pres">
      <dgm:prSet presAssocID="{5811FEA0-6EA6-4355-977C-73EA99727A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5D908E23-3BC1-44D3-A11F-5D14771D746C}" type="pres">
      <dgm:prSet presAssocID="{570CC88F-1F7A-42D9-92B0-02AF5349FAB5}" presName="hierRoot1" presStyleCnt="0"/>
      <dgm:spPr/>
    </dgm:pt>
    <dgm:pt modelId="{0208F296-8D98-45B6-8CFC-7B9C8DB3E1DD}" type="pres">
      <dgm:prSet presAssocID="{570CC88F-1F7A-42D9-92B0-02AF5349FAB5}" presName="composite" presStyleCnt="0"/>
      <dgm:spPr/>
    </dgm:pt>
    <dgm:pt modelId="{E8E36BE3-71A3-4969-B7D6-C67D40F91995}" type="pres">
      <dgm:prSet presAssocID="{570CC88F-1F7A-42D9-92B0-02AF5349FAB5}" presName="background" presStyleLbl="node0" presStyleIdx="0" presStyleCnt="1"/>
      <dgm:spPr/>
    </dgm:pt>
    <dgm:pt modelId="{78CD2AFA-50D8-48FF-A8DF-CC4BA1F71C05}" type="pres">
      <dgm:prSet presAssocID="{570CC88F-1F7A-42D9-92B0-02AF5349FAB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5027B223-722E-46FB-B40D-9FE65DAD5075}" type="pres">
      <dgm:prSet presAssocID="{570CC88F-1F7A-42D9-92B0-02AF5349FAB5}" presName="hierChild2" presStyleCnt="0"/>
      <dgm:spPr/>
    </dgm:pt>
    <dgm:pt modelId="{BDE8DD8A-1990-4F88-813C-5A70F7D4A6A5}" type="pres">
      <dgm:prSet presAssocID="{37B00D30-5319-4B0B-9945-0F68BBD548F7}" presName="Name10" presStyleLbl="parChTrans1D2" presStyleIdx="0" presStyleCnt="2"/>
      <dgm:spPr/>
      <dgm:t>
        <a:bodyPr/>
        <a:lstStyle/>
        <a:p>
          <a:endParaRPr lang="de-CH"/>
        </a:p>
      </dgm:t>
    </dgm:pt>
    <dgm:pt modelId="{BD374C62-03FD-448E-A16F-A47E2DD194D6}" type="pres">
      <dgm:prSet presAssocID="{3E8FA700-FF3E-4AC9-BBE3-584A341F76DC}" presName="hierRoot2" presStyleCnt="0"/>
      <dgm:spPr/>
    </dgm:pt>
    <dgm:pt modelId="{862A2DFC-4FB0-4D7A-874E-CD5200022AAE}" type="pres">
      <dgm:prSet presAssocID="{3E8FA700-FF3E-4AC9-BBE3-584A341F76DC}" presName="composite2" presStyleCnt="0"/>
      <dgm:spPr/>
    </dgm:pt>
    <dgm:pt modelId="{C41F8BF6-47CB-43F9-B75B-CBC7FC0656B2}" type="pres">
      <dgm:prSet presAssocID="{3E8FA700-FF3E-4AC9-BBE3-584A341F76DC}" presName="background2" presStyleLbl="node2" presStyleIdx="0" presStyleCnt="2"/>
      <dgm:spPr/>
    </dgm:pt>
    <dgm:pt modelId="{9310CA40-DEE4-456D-827C-4FFB325D4D2B}" type="pres">
      <dgm:prSet presAssocID="{3E8FA700-FF3E-4AC9-BBE3-584A341F76D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E820A34-54C9-445E-B8CC-D0C3F512EC2F}" type="pres">
      <dgm:prSet presAssocID="{3E8FA700-FF3E-4AC9-BBE3-584A341F76DC}" presName="hierChild3" presStyleCnt="0"/>
      <dgm:spPr/>
    </dgm:pt>
    <dgm:pt modelId="{18D3FCD5-F091-4241-8CF4-A93BDA072590}" type="pres">
      <dgm:prSet presAssocID="{07C5D59C-E12A-4353-8F96-FFC5977778DA}" presName="Name17" presStyleLbl="parChTrans1D3" presStyleIdx="0" presStyleCnt="3"/>
      <dgm:spPr/>
      <dgm:t>
        <a:bodyPr/>
        <a:lstStyle/>
        <a:p>
          <a:endParaRPr lang="de-CH"/>
        </a:p>
      </dgm:t>
    </dgm:pt>
    <dgm:pt modelId="{CFC5C6E3-7CF3-4D53-87A3-69277E4A344C}" type="pres">
      <dgm:prSet presAssocID="{F1DDD9B4-19D6-4514-A08E-F8CE0C0ACAF2}" presName="hierRoot3" presStyleCnt="0"/>
      <dgm:spPr/>
    </dgm:pt>
    <dgm:pt modelId="{7498B204-645D-4154-949F-DCA17EF87268}" type="pres">
      <dgm:prSet presAssocID="{F1DDD9B4-19D6-4514-A08E-F8CE0C0ACAF2}" presName="composite3" presStyleCnt="0"/>
      <dgm:spPr/>
    </dgm:pt>
    <dgm:pt modelId="{66DD082F-5322-4624-9622-A0BCFCA3383F}" type="pres">
      <dgm:prSet presAssocID="{F1DDD9B4-19D6-4514-A08E-F8CE0C0ACAF2}" presName="background3" presStyleLbl="node3" presStyleIdx="0" presStyleCnt="3"/>
      <dgm:spPr/>
    </dgm:pt>
    <dgm:pt modelId="{2DC9885C-FEC3-4F26-B819-2E089CD8E9C5}" type="pres">
      <dgm:prSet presAssocID="{F1DDD9B4-19D6-4514-A08E-F8CE0C0ACAF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FFCA3E52-1B9E-4EE4-9C68-C7B090D2A3D5}" type="pres">
      <dgm:prSet presAssocID="{F1DDD9B4-19D6-4514-A08E-F8CE0C0ACAF2}" presName="hierChild4" presStyleCnt="0"/>
      <dgm:spPr/>
    </dgm:pt>
    <dgm:pt modelId="{B4907463-BEE1-48D6-ADAD-2163F8D5F5DA}" type="pres">
      <dgm:prSet presAssocID="{1F99E360-8D9E-4C7E-96D8-3754BA2464BB}" presName="Name23" presStyleLbl="parChTrans1D4" presStyleIdx="0" presStyleCnt="6"/>
      <dgm:spPr/>
      <dgm:t>
        <a:bodyPr/>
        <a:lstStyle/>
        <a:p>
          <a:endParaRPr lang="de-CH"/>
        </a:p>
      </dgm:t>
    </dgm:pt>
    <dgm:pt modelId="{12B2AC00-552B-485C-A7A7-06292BC67CE4}" type="pres">
      <dgm:prSet presAssocID="{0ED0DE82-188E-4A82-A747-55798BF688F5}" presName="hierRoot4" presStyleCnt="0"/>
      <dgm:spPr/>
    </dgm:pt>
    <dgm:pt modelId="{BE61D8AF-C34B-4CF1-A6F8-60FE86CD1BD5}" type="pres">
      <dgm:prSet presAssocID="{0ED0DE82-188E-4A82-A747-55798BF688F5}" presName="composite4" presStyleCnt="0"/>
      <dgm:spPr/>
    </dgm:pt>
    <dgm:pt modelId="{BB90E43F-728F-41FC-B1F6-35FA801F4DAD}" type="pres">
      <dgm:prSet presAssocID="{0ED0DE82-188E-4A82-A747-55798BF688F5}" presName="background4" presStyleLbl="node4" presStyleIdx="0" presStyleCnt="6"/>
      <dgm:spPr>
        <a:solidFill>
          <a:srgbClr val="00B050"/>
        </a:solidFill>
      </dgm:spPr>
    </dgm:pt>
    <dgm:pt modelId="{C536B303-D4D0-4434-89F7-42EA926E69A3}" type="pres">
      <dgm:prSet presAssocID="{0ED0DE82-188E-4A82-A747-55798BF688F5}" presName="text4" presStyleLbl="fgAcc4" presStyleIdx="0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47B95AF0-ABF5-4294-89FA-538908230483}" type="pres">
      <dgm:prSet presAssocID="{0ED0DE82-188E-4A82-A747-55798BF688F5}" presName="hierChild5" presStyleCnt="0"/>
      <dgm:spPr/>
    </dgm:pt>
    <dgm:pt modelId="{3A7A7C23-3B1C-4E4D-A70D-93C34DB4203B}" type="pres">
      <dgm:prSet presAssocID="{A62739B8-6A69-4F85-8CBD-7541D798E760}" presName="Name23" presStyleLbl="parChTrans1D4" presStyleIdx="1" presStyleCnt="6"/>
      <dgm:spPr/>
      <dgm:t>
        <a:bodyPr/>
        <a:lstStyle/>
        <a:p>
          <a:endParaRPr lang="de-CH"/>
        </a:p>
      </dgm:t>
    </dgm:pt>
    <dgm:pt modelId="{4F814F81-AF7A-4FAF-97DD-9CAB5CA6FB72}" type="pres">
      <dgm:prSet presAssocID="{6984F7DD-4389-4EFE-B646-C9246725A93F}" presName="hierRoot4" presStyleCnt="0"/>
      <dgm:spPr/>
    </dgm:pt>
    <dgm:pt modelId="{C058F48B-08FE-40FC-BB82-AEEA1D416298}" type="pres">
      <dgm:prSet presAssocID="{6984F7DD-4389-4EFE-B646-C9246725A93F}" presName="composite4" presStyleCnt="0"/>
      <dgm:spPr/>
    </dgm:pt>
    <dgm:pt modelId="{7CB82DF7-6A28-4991-B0D0-AEF08A0EBE37}" type="pres">
      <dgm:prSet presAssocID="{6984F7DD-4389-4EFE-B646-C9246725A93F}" presName="background4" presStyleLbl="node4" presStyleIdx="1" presStyleCnt="6"/>
      <dgm:spPr>
        <a:solidFill>
          <a:srgbClr val="00B050"/>
        </a:solidFill>
      </dgm:spPr>
    </dgm:pt>
    <dgm:pt modelId="{3673BFB9-53A0-4A2D-9F5B-4F9473E0E994}" type="pres">
      <dgm:prSet presAssocID="{6984F7DD-4389-4EFE-B646-C9246725A93F}" presName="text4" presStyleLbl="fgAcc4" presStyleIdx="1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7CD0E2EE-87DB-4796-8AA5-56AED88443B9}" type="pres">
      <dgm:prSet presAssocID="{6984F7DD-4389-4EFE-B646-C9246725A93F}" presName="hierChild5" presStyleCnt="0"/>
      <dgm:spPr/>
    </dgm:pt>
    <dgm:pt modelId="{8429D39A-88F4-4F49-A9B9-E5EF44D43BDA}" type="pres">
      <dgm:prSet presAssocID="{0A41FEA2-9BC6-4B05-A62C-60AC0C5BE082}" presName="Name23" presStyleLbl="parChTrans1D4" presStyleIdx="2" presStyleCnt="6"/>
      <dgm:spPr/>
      <dgm:t>
        <a:bodyPr/>
        <a:lstStyle/>
        <a:p>
          <a:endParaRPr lang="de-CH"/>
        </a:p>
      </dgm:t>
    </dgm:pt>
    <dgm:pt modelId="{ADC7B5E1-C728-4197-B86D-0FC40A85A16D}" type="pres">
      <dgm:prSet presAssocID="{564B30EE-52AE-4FB0-B549-6D91C30775C3}" presName="hierRoot4" presStyleCnt="0"/>
      <dgm:spPr/>
    </dgm:pt>
    <dgm:pt modelId="{AB094F61-D88F-4728-B6AE-7A816FEB2320}" type="pres">
      <dgm:prSet presAssocID="{564B30EE-52AE-4FB0-B549-6D91C30775C3}" presName="composite4" presStyleCnt="0"/>
      <dgm:spPr/>
    </dgm:pt>
    <dgm:pt modelId="{F30E226F-3405-46ED-8999-5B63C63B5720}" type="pres">
      <dgm:prSet presAssocID="{564B30EE-52AE-4FB0-B549-6D91C30775C3}" presName="background4" presStyleLbl="node4" presStyleIdx="2" presStyleCnt="6"/>
      <dgm:spPr/>
    </dgm:pt>
    <dgm:pt modelId="{8CC0E542-2F49-4FCE-83A3-51A9D568643F}" type="pres">
      <dgm:prSet presAssocID="{564B30EE-52AE-4FB0-B549-6D91C30775C3}" presName="text4" presStyleLbl="fgAcc4" presStyleIdx="2" presStyleCnt="6" custLinFactNeighborX="3157" custLinFactNeighborY="-231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4494B597-4A4B-4960-94FB-C3FF39A232E6}" type="pres">
      <dgm:prSet presAssocID="{564B30EE-52AE-4FB0-B549-6D91C30775C3}" presName="hierChild5" presStyleCnt="0"/>
      <dgm:spPr/>
    </dgm:pt>
    <dgm:pt modelId="{873C62BD-7ACE-46C8-9E14-576F453DCB89}" type="pres">
      <dgm:prSet presAssocID="{B2412B1A-9707-493A-BB22-40B1974C8E91}" presName="Name17" presStyleLbl="parChTrans1D3" presStyleIdx="1" presStyleCnt="3"/>
      <dgm:spPr/>
      <dgm:t>
        <a:bodyPr/>
        <a:lstStyle/>
        <a:p>
          <a:endParaRPr lang="de-CH"/>
        </a:p>
      </dgm:t>
    </dgm:pt>
    <dgm:pt modelId="{90EB1CDA-3BE3-4119-B5CD-1D38E57BEA8A}" type="pres">
      <dgm:prSet presAssocID="{B2A74256-9FCB-4A36-BACA-49C462D763FB}" presName="hierRoot3" presStyleCnt="0"/>
      <dgm:spPr/>
    </dgm:pt>
    <dgm:pt modelId="{C3188F98-EAA0-4D1D-ABAC-D789654B6C61}" type="pres">
      <dgm:prSet presAssocID="{B2A74256-9FCB-4A36-BACA-49C462D763FB}" presName="composite3" presStyleCnt="0"/>
      <dgm:spPr/>
    </dgm:pt>
    <dgm:pt modelId="{0B71C7D2-DFAE-4E1D-8550-B7232362D21F}" type="pres">
      <dgm:prSet presAssocID="{B2A74256-9FCB-4A36-BACA-49C462D763FB}" presName="background3" presStyleLbl="node3" presStyleIdx="1" presStyleCnt="3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de-CH"/>
        </a:p>
      </dgm:t>
    </dgm:pt>
    <dgm:pt modelId="{BAB0134F-3A72-434C-B6CA-781D45060FC0}" type="pres">
      <dgm:prSet presAssocID="{B2A74256-9FCB-4A36-BACA-49C462D763FB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867F554-66F7-4284-B99E-CE878D37B9AF}" type="pres">
      <dgm:prSet presAssocID="{B2A74256-9FCB-4A36-BACA-49C462D763FB}" presName="hierChild4" presStyleCnt="0"/>
      <dgm:spPr/>
    </dgm:pt>
    <dgm:pt modelId="{66194857-F7FE-464F-873B-29B3F40DA915}" type="pres">
      <dgm:prSet presAssocID="{55920AFF-F295-4508-B76B-41FF94E5DEE1}" presName="Name23" presStyleLbl="parChTrans1D4" presStyleIdx="3" presStyleCnt="6"/>
      <dgm:spPr/>
      <dgm:t>
        <a:bodyPr/>
        <a:lstStyle/>
        <a:p>
          <a:endParaRPr lang="de-CH"/>
        </a:p>
      </dgm:t>
    </dgm:pt>
    <dgm:pt modelId="{1525625E-4C82-4D4A-840E-3C74C972E62A}" type="pres">
      <dgm:prSet presAssocID="{28D42890-5298-4418-8A01-596CB251B81F}" presName="hierRoot4" presStyleCnt="0"/>
      <dgm:spPr/>
    </dgm:pt>
    <dgm:pt modelId="{3F8E8F0C-6AC1-49BC-831E-0E4ECF40663E}" type="pres">
      <dgm:prSet presAssocID="{28D42890-5298-4418-8A01-596CB251B81F}" presName="composite4" presStyleCnt="0"/>
      <dgm:spPr/>
    </dgm:pt>
    <dgm:pt modelId="{0D99042D-2058-492A-863C-92CCE215A59A}" type="pres">
      <dgm:prSet presAssocID="{28D42890-5298-4418-8A01-596CB251B81F}" presName="background4" presStyleLbl="node4" presStyleIdx="3" presStyleCnt="6"/>
      <dgm:spPr>
        <a:solidFill>
          <a:srgbClr val="00B050"/>
        </a:solidFill>
      </dgm:spPr>
    </dgm:pt>
    <dgm:pt modelId="{901CEDBA-6712-4040-A4AB-A9F965986499}" type="pres">
      <dgm:prSet presAssocID="{28D42890-5298-4418-8A01-596CB251B81F}" presName="text4" presStyleLbl="fgAcc4" presStyleIdx="3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AEFA045-CC08-4D56-89DD-47F8062ACBE6}" type="pres">
      <dgm:prSet presAssocID="{28D42890-5298-4418-8A01-596CB251B81F}" presName="hierChild5" presStyleCnt="0"/>
      <dgm:spPr/>
    </dgm:pt>
    <dgm:pt modelId="{EB9D71DE-1218-42E0-8F87-10BC92897CCE}" type="pres">
      <dgm:prSet presAssocID="{4D065118-1E21-46DA-AD11-1B7273E18B4E}" presName="Name23" presStyleLbl="parChTrans1D4" presStyleIdx="4" presStyleCnt="6"/>
      <dgm:spPr/>
      <dgm:t>
        <a:bodyPr/>
        <a:lstStyle/>
        <a:p>
          <a:endParaRPr lang="de-CH"/>
        </a:p>
      </dgm:t>
    </dgm:pt>
    <dgm:pt modelId="{659E8396-C566-4BC9-AD41-F1D23A413501}" type="pres">
      <dgm:prSet presAssocID="{9F945CE8-A64C-432C-970B-C89BDAAAE9F7}" presName="hierRoot4" presStyleCnt="0"/>
      <dgm:spPr/>
    </dgm:pt>
    <dgm:pt modelId="{66813D11-BA1C-41F9-9CE9-805C23DF8F25}" type="pres">
      <dgm:prSet presAssocID="{9F945CE8-A64C-432C-970B-C89BDAAAE9F7}" presName="composite4" presStyleCnt="0"/>
      <dgm:spPr/>
    </dgm:pt>
    <dgm:pt modelId="{374D5ECB-AF56-46B0-81C2-221A1A57A7C0}" type="pres">
      <dgm:prSet presAssocID="{9F945CE8-A64C-432C-970B-C89BDAAAE9F7}" presName="background4" presStyleLbl="node4" presStyleIdx="4" presStyleCnt="6"/>
      <dgm:spPr/>
    </dgm:pt>
    <dgm:pt modelId="{5361E5FF-AF31-405F-B0E1-EC8E435855D1}" type="pres">
      <dgm:prSet presAssocID="{9F945CE8-A64C-432C-970B-C89BDAAAE9F7}" presName="text4" presStyleLbl="fgAcc4" presStyleIdx="4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87AC10D-5992-4E30-8E7F-2E4524D952AC}" type="pres">
      <dgm:prSet presAssocID="{9F945CE8-A64C-432C-970B-C89BDAAAE9F7}" presName="hierChild5" presStyleCnt="0"/>
      <dgm:spPr/>
    </dgm:pt>
    <dgm:pt modelId="{DB2EE110-FEEF-4B6D-AAC4-460C455250A2}" type="pres">
      <dgm:prSet presAssocID="{465A633C-5FBF-4446-B070-7C4B9DCD5247}" presName="Name23" presStyleLbl="parChTrans1D4" presStyleIdx="5" presStyleCnt="6"/>
      <dgm:spPr/>
      <dgm:t>
        <a:bodyPr/>
        <a:lstStyle/>
        <a:p>
          <a:endParaRPr lang="de-CH"/>
        </a:p>
      </dgm:t>
    </dgm:pt>
    <dgm:pt modelId="{8608CF47-535F-4F06-A746-B80EE680ACCC}" type="pres">
      <dgm:prSet presAssocID="{521F3E2F-7480-4AF5-9A44-48828101EEAD}" presName="hierRoot4" presStyleCnt="0"/>
      <dgm:spPr/>
    </dgm:pt>
    <dgm:pt modelId="{8D74B5E0-D67B-4EC1-8BA1-F8E904BA1239}" type="pres">
      <dgm:prSet presAssocID="{521F3E2F-7480-4AF5-9A44-48828101EEAD}" presName="composite4" presStyleCnt="0"/>
      <dgm:spPr/>
    </dgm:pt>
    <dgm:pt modelId="{028AC16A-232F-4644-83C1-04DF0E745EEC}" type="pres">
      <dgm:prSet presAssocID="{521F3E2F-7480-4AF5-9A44-48828101EEAD}" presName="background4" presStyleLbl="node4" presStyleIdx="5" presStyleCnt="6"/>
      <dgm:spPr/>
    </dgm:pt>
    <dgm:pt modelId="{6069D71C-9042-4B6F-BA86-6E2EDAD07460}" type="pres">
      <dgm:prSet presAssocID="{521F3E2F-7480-4AF5-9A44-48828101EEAD}" presName="text4" presStyleLbl="fgAcc4" presStyleIdx="5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A0CE3D54-3DF8-4BF6-BEA6-00D470D0EF12}" type="pres">
      <dgm:prSet presAssocID="{521F3E2F-7480-4AF5-9A44-48828101EEAD}" presName="hierChild5" presStyleCnt="0"/>
      <dgm:spPr/>
    </dgm:pt>
    <dgm:pt modelId="{DFA50C62-2814-4E2B-9A4F-C27B04202420}" type="pres">
      <dgm:prSet presAssocID="{9D371CBE-4BC5-4C9A-95F4-BE456E9A734D}" presName="Name10" presStyleLbl="parChTrans1D2" presStyleIdx="1" presStyleCnt="2"/>
      <dgm:spPr/>
      <dgm:t>
        <a:bodyPr/>
        <a:lstStyle/>
        <a:p>
          <a:endParaRPr lang="de-CH"/>
        </a:p>
      </dgm:t>
    </dgm:pt>
    <dgm:pt modelId="{D1753D68-464B-4954-BD58-2E76FAB5CDDC}" type="pres">
      <dgm:prSet presAssocID="{8C4C9956-11EF-4DA3-858F-CC61214D6539}" presName="hierRoot2" presStyleCnt="0"/>
      <dgm:spPr/>
    </dgm:pt>
    <dgm:pt modelId="{216A7785-7706-4FD5-A24A-FF1642E88996}" type="pres">
      <dgm:prSet presAssocID="{8C4C9956-11EF-4DA3-858F-CC61214D6539}" presName="composite2" presStyleCnt="0"/>
      <dgm:spPr/>
    </dgm:pt>
    <dgm:pt modelId="{3BBC424F-A424-4352-B9D5-FA41C6C40DD9}" type="pres">
      <dgm:prSet presAssocID="{8C4C9956-11EF-4DA3-858F-CC61214D6539}" presName="background2" presStyleLbl="node2" presStyleIdx="1" presStyleCnt="2"/>
      <dgm:spPr/>
    </dgm:pt>
    <dgm:pt modelId="{4927D1E3-22E2-4BFC-B050-C38AF0D0D256}" type="pres">
      <dgm:prSet presAssocID="{8C4C9956-11EF-4DA3-858F-CC61214D653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F758AB7C-BEB7-423D-906E-119DB2233B32}" type="pres">
      <dgm:prSet presAssocID="{8C4C9956-11EF-4DA3-858F-CC61214D6539}" presName="hierChild3" presStyleCnt="0"/>
      <dgm:spPr/>
    </dgm:pt>
    <dgm:pt modelId="{8E5ACF4B-F1F9-4FA4-864F-2A322DC0B6DE}" type="pres">
      <dgm:prSet presAssocID="{2DD4433B-67CE-4310-9BB4-5697C9EA9F47}" presName="Name17" presStyleLbl="parChTrans1D3" presStyleIdx="2" presStyleCnt="3"/>
      <dgm:spPr/>
      <dgm:t>
        <a:bodyPr/>
        <a:lstStyle/>
        <a:p>
          <a:endParaRPr lang="de-CH"/>
        </a:p>
      </dgm:t>
    </dgm:pt>
    <dgm:pt modelId="{D7D8CA0C-9FC2-4ADF-9301-D64BE9190F2D}" type="pres">
      <dgm:prSet presAssocID="{A332E246-C423-4465-871C-748453A6200C}" presName="hierRoot3" presStyleCnt="0"/>
      <dgm:spPr/>
    </dgm:pt>
    <dgm:pt modelId="{B9A48EAF-5413-4DEE-8EB0-D552F5BAF5A0}" type="pres">
      <dgm:prSet presAssocID="{A332E246-C423-4465-871C-748453A6200C}" presName="composite3" presStyleCnt="0"/>
      <dgm:spPr/>
    </dgm:pt>
    <dgm:pt modelId="{C2A105A7-BF55-468B-BAC9-913033806B20}" type="pres">
      <dgm:prSet presAssocID="{A332E246-C423-4465-871C-748453A6200C}" presName="background3" presStyleLbl="node3" presStyleIdx="2" presStyleCnt="3"/>
      <dgm:spPr>
        <a:solidFill>
          <a:schemeClr val="accent2"/>
        </a:solidFill>
      </dgm:spPr>
    </dgm:pt>
    <dgm:pt modelId="{179F936A-ECE5-4C5B-BF29-414A2650A497}" type="pres">
      <dgm:prSet presAssocID="{A332E246-C423-4465-871C-748453A6200C}" presName="text3" presStyleLbl="fgAcc3" presStyleIdx="2" presStyleCnt="3" custFlipHor="1" custScaleX="129695" custScaleY="27664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385EAB1B-ED5D-49AE-84E1-92A8950A9E7F}" type="pres">
      <dgm:prSet presAssocID="{A332E246-C423-4465-871C-748453A6200C}" presName="hierChild4" presStyleCnt="0"/>
      <dgm:spPr/>
    </dgm:pt>
  </dgm:ptLst>
  <dgm:cxnLst>
    <dgm:cxn modelId="{675779E4-B3A1-4017-9498-133BADCBDEB5}" srcId="{B2A74256-9FCB-4A36-BACA-49C462D763FB}" destId="{28D42890-5298-4418-8A01-596CB251B81F}" srcOrd="0" destOrd="0" parTransId="{55920AFF-F295-4508-B76B-41FF94E5DEE1}" sibTransId="{77B8E586-04BF-4952-9E0D-27C9138209F0}"/>
    <dgm:cxn modelId="{359635E2-5BD9-4898-AD55-8C364D90E9CB}" srcId="{F1DDD9B4-19D6-4514-A08E-F8CE0C0ACAF2}" destId="{564B30EE-52AE-4FB0-B549-6D91C30775C3}" srcOrd="2" destOrd="0" parTransId="{0A41FEA2-9BC6-4B05-A62C-60AC0C5BE082}" sibTransId="{16FAC62F-207D-43C3-A915-6FFA5FF74455}"/>
    <dgm:cxn modelId="{F23D16D5-BBA6-4BAE-B0EC-E34FC7870632}" type="presOf" srcId="{3E8FA700-FF3E-4AC9-BBE3-584A341F76DC}" destId="{9310CA40-DEE4-456D-827C-4FFB325D4D2B}" srcOrd="0" destOrd="0" presId="urn:microsoft.com/office/officeart/2005/8/layout/hierarchy1"/>
    <dgm:cxn modelId="{373419EA-1751-4D2C-89FE-92343455F0E7}" type="presOf" srcId="{B2A74256-9FCB-4A36-BACA-49C462D763FB}" destId="{BAB0134F-3A72-434C-B6CA-781D45060FC0}" srcOrd="0" destOrd="0" presId="urn:microsoft.com/office/officeart/2005/8/layout/hierarchy1"/>
    <dgm:cxn modelId="{99BBFFEC-3DDB-4DC1-A535-FA9277CC6A57}" type="presOf" srcId="{5811FEA0-6EA6-4355-977C-73EA99727AF3}" destId="{986DD285-2F56-45D7-82AB-041A46608E6B}" srcOrd="0" destOrd="0" presId="urn:microsoft.com/office/officeart/2005/8/layout/hierarchy1"/>
    <dgm:cxn modelId="{260F1000-A41E-4E22-A5DD-B21AE4EB2EBB}" type="presOf" srcId="{37B00D30-5319-4B0B-9945-0F68BBD548F7}" destId="{BDE8DD8A-1990-4F88-813C-5A70F7D4A6A5}" srcOrd="0" destOrd="0" presId="urn:microsoft.com/office/officeart/2005/8/layout/hierarchy1"/>
    <dgm:cxn modelId="{86C980AF-A000-4BCE-894F-A5FD2ACB5A74}" srcId="{F1DDD9B4-19D6-4514-A08E-F8CE0C0ACAF2}" destId="{0ED0DE82-188E-4A82-A747-55798BF688F5}" srcOrd="0" destOrd="0" parTransId="{1F99E360-8D9E-4C7E-96D8-3754BA2464BB}" sibTransId="{8DE21046-10A3-441F-8D1F-F0074B0CD98C}"/>
    <dgm:cxn modelId="{ACB8E077-48F5-4D53-8881-AD77BDD1172F}" srcId="{B2A74256-9FCB-4A36-BACA-49C462D763FB}" destId="{521F3E2F-7480-4AF5-9A44-48828101EEAD}" srcOrd="2" destOrd="0" parTransId="{465A633C-5FBF-4446-B070-7C4B9DCD5247}" sibTransId="{55B65565-E886-4F5B-B1B4-95A6C33196E8}"/>
    <dgm:cxn modelId="{2BB5F1D5-85FB-4A1C-BA32-6D4F362CF36C}" type="presOf" srcId="{1F99E360-8D9E-4C7E-96D8-3754BA2464BB}" destId="{B4907463-BEE1-48D6-ADAD-2163F8D5F5DA}" srcOrd="0" destOrd="0" presId="urn:microsoft.com/office/officeart/2005/8/layout/hierarchy1"/>
    <dgm:cxn modelId="{653217B6-12F7-4F85-84FE-F7C629C2BEBD}" type="presOf" srcId="{28D42890-5298-4418-8A01-596CB251B81F}" destId="{901CEDBA-6712-4040-A4AB-A9F965986499}" srcOrd="0" destOrd="0" presId="urn:microsoft.com/office/officeart/2005/8/layout/hierarchy1"/>
    <dgm:cxn modelId="{5E45696C-27A1-462E-850D-5F0BA4DC56F6}" type="presOf" srcId="{465A633C-5FBF-4446-B070-7C4B9DCD5247}" destId="{DB2EE110-FEEF-4B6D-AAC4-460C455250A2}" srcOrd="0" destOrd="0" presId="urn:microsoft.com/office/officeart/2005/8/layout/hierarchy1"/>
    <dgm:cxn modelId="{150573B5-D901-4B1A-9C6E-DCE70234391E}" srcId="{3E8FA700-FF3E-4AC9-BBE3-584A341F76DC}" destId="{F1DDD9B4-19D6-4514-A08E-F8CE0C0ACAF2}" srcOrd="0" destOrd="0" parTransId="{07C5D59C-E12A-4353-8F96-FFC5977778DA}" sibTransId="{99EC3BA0-50DA-4404-A9F5-0AF19E71AABA}"/>
    <dgm:cxn modelId="{AC0EC052-5B78-405A-9484-2C7D22806D17}" type="presOf" srcId="{A332E246-C423-4465-871C-748453A6200C}" destId="{179F936A-ECE5-4C5B-BF29-414A2650A497}" srcOrd="0" destOrd="0" presId="urn:microsoft.com/office/officeart/2005/8/layout/hierarchy1"/>
    <dgm:cxn modelId="{C61546AA-59FA-41CB-8279-5B0769829A9D}" type="presOf" srcId="{9D371CBE-4BC5-4C9A-95F4-BE456E9A734D}" destId="{DFA50C62-2814-4E2B-9A4F-C27B04202420}" srcOrd="0" destOrd="0" presId="urn:microsoft.com/office/officeart/2005/8/layout/hierarchy1"/>
    <dgm:cxn modelId="{65A8C15B-75D3-4FAC-8C28-3B4BE909AA56}" type="presOf" srcId="{2DD4433B-67CE-4310-9BB4-5697C9EA9F47}" destId="{8E5ACF4B-F1F9-4FA4-864F-2A322DC0B6DE}" srcOrd="0" destOrd="0" presId="urn:microsoft.com/office/officeart/2005/8/layout/hierarchy1"/>
    <dgm:cxn modelId="{E877BC52-4211-4C2B-B809-F0D2BBACA06C}" type="presOf" srcId="{564B30EE-52AE-4FB0-B549-6D91C30775C3}" destId="{8CC0E542-2F49-4FCE-83A3-51A9D568643F}" srcOrd="0" destOrd="0" presId="urn:microsoft.com/office/officeart/2005/8/layout/hierarchy1"/>
    <dgm:cxn modelId="{B0C6D3DC-7385-41FE-BFF5-1CFDFA3C8085}" type="presOf" srcId="{8C4C9956-11EF-4DA3-858F-CC61214D6539}" destId="{4927D1E3-22E2-4BFC-B050-C38AF0D0D256}" srcOrd="0" destOrd="0" presId="urn:microsoft.com/office/officeart/2005/8/layout/hierarchy1"/>
    <dgm:cxn modelId="{83435094-46BD-43F1-9084-7AE9DDB7F6FD}" type="presOf" srcId="{9F945CE8-A64C-432C-970B-C89BDAAAE9F7}" destId="{5361E5FF-AF31-405F-B0E1-EC8E435855D1}" srcOrd="0" destOrd="0" presId="urn:microsoft.com/office/officeart/2005/8/layout/hierarchy1"/>
    <dgm:cxn modelId="{73844C17-6476-4B01-9313-45F3145E007C}" type="presOf" srcId="{0ED0DE82-188E-4A82-A747-55798BF688F5}" destId="{C536B303-D4D0-4434-89F7-42EA926E69A3}" srcOrd="0" destOrd="0" presId="urn:microsoft.com/office/officeart/2005/8/layout/hierarchy1"/>
    <dgm:cxn modelId="{9A8D72D0-A1BB-4686-BC0C-04EB2B325860}" type="presOf" srcId="{521F3E2F-7480-4AF5-9A44-48828101EEAD}" destId="{6069D71C-9042-4B6F-BA86-6E2EDAD07460}" srcOrd="0" destOrd="0" presId="urn:microsoft.com/office/officeart/2005/8/layout/hierarchy1"/>
    <dgm:cxn modelId="{1FC944FD-23DC-40DC-8690-774DE7E6870E}" srcId="{5811FEA0-6EA6-4355-977C-73EA99727AF3}" destId="{570CC88F-1F7A-42D9-92B0-02AF5349FAB5}" srcOrd="0" destOrd="0" parTransId="{B38CE5F0-7813-482D-80B7-02ADDCB4A372}" sibTransId="{14CFBCBC-BDE8-44E0-B08A-859EA474A47B}"/>
    <dgm:cxn modelId="{C97B6829-AC55-4FDB-B2A8-BC4CDC3B1A4C}" srcId="{8C4C9956-11EF-4DA3-858F-CC61214D6539}" destId="{A332E246-C423-4465-871C-748453A6200C}" srcOrd="0" destOrd="0" parTransId="{2DD4433B-67CE-4310-9BB4-5697C9EA9F47}" sibTransId="{665848E5-84D4-43EB-8D02-1E6B97DCB910}"/>
    <dgm:cxn modelId="{A26E8A0E-CE32-43CB-9797-24AF07B33F6C}" type="presOf" srcId="{4D065118-1E21-46DA-AD11-1B7273E18B4E}" destId="{EB9D71DE-1218-42E0-8F87-10BC92897CCE}" srcOrd="0" destOrd="0" presId="urn:microsoft.com/office/officeart/2005/8/layout/hierarchy1"/>
    <dgm:cxn modelId="{3648B87A-C983-4A46-8764-A6E3C6EA6FB8}" type="presOf" srcId="{570CC88F-1F7A-42D9-92B0-02AF5349FAB5}" destId="{78CD2AFA-50D8-48FF-A8DF-CC4BA1F71C05}" srcOrd="0" destOrd="0" presId="urn:microsoft.com/office/officeart/2005/8/layout/hierarchy1"/>
    <dgm:cxn modelId="{54BC4972-C5F1-413A-A07D-9B71B85E2A9F}" type="presOf" srcId="{07C5D59C-E12A-4353-8F96-FFC5977778DA}" destId="{18D3FCD5-F091-4241-8CF4-A93BDA072590}" srcOrd="0" destOrd="0" presId="urn:microsoft.com/office/officeart/2005/8/layout/hierarchy1"/>
    <dgm:cxn modelId="{EE83954C-0997-4177-9595-A17EAEED874B}" srcId="{570CC88F-1F7A-42D9-92B0-02AF5349FAB5}" destId="{8C4C9956-11EF-4DA3-858F-CC61214D6539}" srcOrd="1" destOrd="0" parTransId="{9D371CBE-4BC5-4C9A-95F4-BE456E9A734D}" sibTransId="{4BFC2CB8-C4CA-47A8-B14E-BE8D4EFFF785}"/>
    <dgm:cxn modelId="{81A727A9-31AA-4935-8B2D-A9952F9A7C83}" srcId="{570CC88F-1F7A-42D9-92B0-02AF5349FAB5}" destId="{3E8FA700-FF3E-4AC9-BBE3-584A341F76DC}" srcOrd="0" destOrd="0" parTransId="{37B00D30-5319-4B0B-9945-0F68BBD548F7}" sibTransId="{41E5823E-102D-4F7D-936A-4FC39C28EE4A}"/>
    <dgm:cxn modelId="{2DA8BE8D-719D-401B-8E68-D96776DAB757}" type="presOf" srcId="{55920AFF-F295-4508-B76B-41FF94E5DEE1}" destId="{66194857-F7FE-464F-873B-29B3F40DA915}" srcOrd="0" destOrd="0" presId="urn:microsoft.com/office/officeart/2005/8/layout/hierarchy1"/>
    <dgm:cxn modelId="{91A62787-F289-4D97-83A6-A2EDC17FDAD6}" type="presOf" srcId="{6984F7DD-4389-4EFE-B646-C9246725A93F}" destId="{3673BFB9-53A0-4A2D-9F5B-4F9473E0E994}" srcOrd="0" destOrd="0" presId="urn:microsoft.com/office/officeart/2005/8/layout/hierarchy1"/>
    <dgm:cxn modelId="{5607A8CD-61CA-4635-89B1-7B4D19ED939B}" srcId="{3E8FA700-FF3E-4AC9-BBE3-584A341F76DC}" destId="{B2A74256-9FCB-4A36-BACA-49C462D763FB}" srcOrd="1" destOrd="0" parTransId="{B2412B1A-9707-493A-BB22-40B1974C8E91}" sibTransId="{CD3090EA-A865-41B5-8979-4F2C7E2C1EB2}"/>
    <dgm:cxn modelId="{107A3DF5-8B85-4CFF-9D4F-1513233EE7F8}" type="presOf" srcId="{B2412B1A-9707-493A-BB22-40B1974C8E91}" destId="{873C62BD-7ACE-46C8-9E14-576F453DCB89}" srcOrd="0" destOrd="0" presId="urn:microsoft.com/office/officeart/2005/8/layout/hierarchy1"/>
    <dgm:cxn modelId="{44ED069C-BFBE-4CBD-9765-385FC8767E35}" type="presOf" srcId="{F1DDD9B4-19D6-4514-A08E-F8CE0C0ACAF2}" destId="{2DC9885C-FEC3-4F26-B819-2E089CD8E9C5}" srcOrd="0" destOrd="0" presId="urn:microsoft.com/office/officeart/2005/8/layout/hierarchy1"/>
    <dgm:cxn modelId="{FB1C37BC-5FA0-410B-9B22-3BD1B1787199}" type="presOf" srcId="{0A41FEA2-9BC6-4B05-A62C-60AC0C5BE082}" destId="{8429D39A-88F4-4F49-A9B9-E5EF44D43BDA}" srcOrd="0" destOrd="0" presId="urn:microsoft.com/office/officeart/2005/8/layout/hierarchy1"/>
    <dgm:cxn modelId="{A6F50A85-DB02-4062-9D00-9BCE7B53622A}" srcId="{F1DDD9B4-19D6-4514-A08E-F8CE0C0ACAF2}" destId="{6984F7DD-4389-4EFE-B646-C9246725A93F}" srcOrd="1" destOrd="0" parTransId="{A62739B8-6A69-4F85-8CBD-7541D798E760}" sibTransId="{7109C2C4-05CB-44CD-8961-8159C3B339EB}"/>
    <dgm:cxn modelId="{618245CB-269E-4A28-9767-213F6C7C575F}" srcId="{B2A74256-9FCB-4A36-BACA-49C462D763FB}" destId="{9F945CE8-A64C-432C-970B-C89BDAAAE9F7}" srcOrd="1" destOrd="0" parTransId="{4D065118-1E21-46DA-AD11-1B7273E18B4E}" sibTransId="{F97CE2B5-F702-4143-BBC3-E62668AC7C3D}"/>
    <dgm:cxn modelId="{1AA27530-7094-43F9-8464-7929B18A7AB2}" type="presOf" srcId="{A62739B8-6A69-4F85-8CBD-7541D798E760}" destId="{3A7A7C23-3B1C-4E4D-A70D-93C34DB4203B}" srcOrd="0" destOrd="0" presId="urn:microsoft.com/office/officeart/2005/8/layout/hierarchy1"/>
    <dgm:cxn modelId="{9A1E4C42-4739-4CC5-B907-4114F9D267C0}" type="presParOf" srcId="{986DD285-2F56-45D7-82AB-041A46608E6B}" destId="{5D908E23-3BC1-44D3-A11F-5D14771D746C}" srcOrd="0" destOrd="0" presId="urn:microsoft.com/office/officeart/2005/8/layout/hierarchy1"/>
    <dgm:cxn modelId="{61DBAFB4-2D5D-4536-B4BB-B2F9A354ADF7}" type="presParOf" srcId="{5D908E23-3BC1-44D3-A11F-5D14771D746C}" destId="{0208F296-8D98-45B6-8CFC-7B9C8DB3E1DD}" srcOrd="0" destOrd="0" presId="urn:microsoft.com/office/officeart/2005/8/layout/hierarchy1"/>
    <dgm:cxn modelId="{748E9C75-ADCA-4474-BACC-C36FF0EE4E44}" type="presParOf" srcId="{0208F296-8D98-45B6-8CFC-7B9C8DB3E1DD}" destId="{E8E36BE3-71A3-4969-B7D6-C67D40F91995}" srcOrd="0" destOrd="0" presId="urn:microsoft.com/office/officeart/2005/8/layout/hierarchy1"/>
    <dgm:cxn modelId="{69A38033-39A4-4DEE-9A21-EEE6342D9FAE}" type="presParOf" srcId="{0208F296-8D98-45B6-8CFC-7B9C8DB3E1DD}" destId="{78CD2AFA-50D8-48FF-A8DF-CC4BA1F71C05}" srcOrd="1" destOrd="0" presId="urn:microsoft.com/office/officeart/2005/8/layout/hierarchy1"/>
    <dgm:cxn modelId="{CB427E20-8C18-45E3-BB0F-2522334F0DE3}" type="presParOf" srcId="{5D908E23-3BC1-44D3-A11F-5D14771D746C}" destId="{5027B223-722E-46FB-B40D-9FE65DAD5075}" srcOrd="1" destOrd="0" presId="urn:microsoft.com/office/officeart/2005/8/layout/hierarchy1"/>
    <dgm:cxn modelId="{38942BA5-DA9C-4CDE-A852-C1BC4ABED5E6}" type="presParOf" srcId="{5027B223-722E-46FB-B40D-9FE65DAD5075}" destId="{BDE8DD8A-1990-4F88-813C-5A70F7D4A6A5}" srcOrd="0" destOrd="0" presId="urn:microsoft.com/office/officeart/2005/8/layout/hierarchy1"/>
    <dgm:cxn modelId="{DF3C48CC-FA09-472B-A3DA-2C7B3AD93AA8}" type="presParOf" srcId="{5027B223-722E-46FB-B40D-9FE65DAD5075}" destId="{BD374C62-03FD-448E-A16F-A47E2DD194D6}" srcOrd="1" destOrd="0" presId="urn:microsoft.com/office/officeart/2005/8/layout/hierarchy1"/>
    <dgm:cxn modelId="{F091D9F3-41C6-4074-AC9B-278794ED198F}" type="presParOf" srcId="{BD374C62-03FD-448E-A16F-A47E2DD194D6}" destId="{862A2DFC-4FB0-4D7A-874E-CD5200022AAE}" srcOrd="0" destOrd="0" presId="urn:microsoft.com/office/officeart/2005/8/layout/hierarchy1"/>
    <dgm:cxn modelId="{9B101F96-DFD0-40FC-AEBC-06D0C77DFC85}" type="presParOf" srcId="{862A2DFC-4FB0-4D7A-874E-CD5200022AAE}" destId="{C41F8BF6-47CB-43F9-B75B-CBC7FC0656B2}" srcOrd="0" destOrd="0" presId="urn:microsoft.com/office/officeart/2005/8/layout/hierarchy1"/>
    <dgm:cxn modelId="{D179989F-D1AA-4E8F-9C74-C10C4164E874}" type="presParOf" srcId="{862A2DFC-4FB0-4D7A-874E-CD5200022AAE}" destId="{9310CA40-DEE4-456D-827C-4FFB325D4D2B}" srcOrd="1" destOrd="0" presId="urn:microsoft.com/office/officeart/2005/8/layout/hierarchy1"/>
    <dgm:cxn modelId="{B3C4076F-A1B4-433F-A6D4-D9156B479DD1}" type="presParOf" srcId="{BD374C62-03FD-448E-A16F-A47E2DD194D6}" destId="{9E820A34-54C9-445E-B8CC-D0C3F512EC2F}" srcOrd="1" destOrd="0" presId="urn:microsoft.com/office/officeart/2005/8/layout/hierarchy1"/>
    <dgm:cxn modelId="{9285C62E-CB4A-441F-A88A-EB93A8D91863}" type="presParOf" srcId="{9E820A34-54C9-445E-B8CC-D0C3F512EC2F}" destId="{18D3FCD5-F091-4241-8CF4-A93BDA072590}" srcOrd="0" destOrd="0" presId="urn:microsoft.com/office/officeart/2005/8/layout/hierarchy1"/>
    <dgm:cxn modelId="{FDA6B75C-3035-4D18-8D60-992DD33BE991}" type="presParOf" srcId="{9E820A34-54C9-445E-B8CC-D0C3F512EC2F}" destId="{CFC5C6E3-7CF3-4D53-87A3-69277E4A344C}" srcOrd="1" destOrd="0" presId="urn:microsoft.com/office/officeart/2005/8/layout/hierarchy1"/>
    <dgm:cxn modelId="{49DA56EF-B445-4DE9-A4FA-50BAFBC4341E}" type="presParOf" srcId="{CFC5C6E3-7CF3-4D53-87A3-69277E4A344C}" destId="{7498B204-645D-4154-949F-DCA17EF87268}" srcOrd="0" destOrd="0" presId="urn:microsoft.com/office/officeart/2005/8/layout/hierarchy1"/>
    <dgm:cxn modelId="{A9BB6A94-200B-4EA5-B48E-7CF51D5450BF}" type="presParOf" srcId="{7498B204-645D-4154-949F-DCA17EF87268}" destId="{66DD082F-5322-4624-9622-A0BCFCA3383F}" srcOrd="0" destOrd="0" presId="urn:microsoft.com/office/officeart/2005/8/layout/hierarchy1"/>
    <dgm:cxn modelId="{1C1752CE-E1EA-4AE8-B479-1DF125B9DD23}" type="presParOf" srcId="{7498B204-645D-4154-949F-DCA17EF87268}" destId="{2DC9885C-FEC3-4F26-B819-2E089CD8E9C5}" srcOrd="1" destOrd="0" presId="urn:microsoft.com/office/officeart/2005/8/layout/hierarchy1"/>
    <dgm:cxn modelId="{0E129849-C540-48E6-826B-BFF6AA7BBC03}" type="presParOf" srcId="{CFC5C6E3-7CF3-4D53-87A3-69277E4A344C}" destId="{FFCA3E52-1B9E-4EE4-9C68-C7B090D2A3D5}" srcOrd="1" destOrd="0" presId="urn:microsoft.com/office/officeart/2005/8/layout/hierarchy1"/>
    <dgm:cxn modelId="{C2D9DD74-ECCA-41F2-B561-88B2AA74C340}" type="presParOf" srcId="{FFCA3E52-1B9E-4EE4-9C68-C7B090D2A3D5}" destId="{B4907463-BEE1-48D6-ADAD-2163F8D5F5DA}" srcOrd="0" destOrd="0" presId="urn:microsoft.com/office/officeart/2005/8/layout/hierarchy1"/>
    <dgm:cxn modelId="{42F4A35C-523D-4D80-ACC4-9239B4104458}" type="presParOf" srcId="{FFCA3E52-1B9E-4EE4-9C68-C7B090D2A3D5}" destId="{12B2AC00-552B-485C-A7A7-06292BC67CE4}" srcOrd="1" destOrd="0" presId="urn:microsoft.com/office/officeart/2005/8/layout/hierarchy1"/>
    <dgm:cxn modelId="{A6F9CF36-7A3D-407D-8AAC-24E50DFDE10F}" type="presParOf" srcId="{12B2AC00-552B-485C-A7A7-06292BC67CE4}" destId="{BE61D8AF-C34B-4CF1-A6F8-60FE86CD1BD5}" srcOrd="0" destOrd="0" presId="urn:microsoft.com/office/officeart/2005/8/layout/hierarchy1"/>
    <dgm:cxn modelId="{CB268FAB-AD53-438D-A1EA-018CD580D52C}" type="presParOf" srcId="{BE61D8AF-C34B-4CF1-A6F8-60FE86CD1BD5}" destId="{BB90E43F-728F-41FC-B1F6-35FA801F4DAD}" srcOrd="0" destOrd="0" presId="urn:microsoft.com/office/officeart/2005/8/layout/hierarchy1"/>
    <dgm:cxn modelId="{D418392A-7F8E-46DD-AA0F-ECF6EF257344}" type="presParOf" srcId="{BE61D8AF-C34B-4CF1-A6F8-60FE86CD1BD5}" destId="{C536B303-D4D0-4434-89F7-42EA926E69A3}" srcOrd="1" destOrd="0" presId="urn:microsoft.com/office/officeart/2005/8/layout/hierarchy1"/>
    <dgm:cxn modelId="{9171B868-6E7B-461E-9DDF-1192A1F4C3EE}" type="presParOf" srcId="{12B2AC00-552B-485C-A7A7-06292BC67CE4}" destId="{47B95AF0-ABF5-4294-89FA-538908230483}" srcOrd="1" destOrd="0" presId="urn:microsoft.com/office/officeart/2005/8/layout/hierarchy1"/>
    <dgm:cxn modelId="{A5965955-B056-48FC-828D-96607779A346}" type="presParOf" srcId="{FFCA3E52-1B9E-4EE4-9C68-C7B090D2A3D5}" destId="{3A7A7C23-3B1C-4E4D-A70D-93C34DB4203B}" srcOrd="2" destOrd="0" presId="urn:microsoft.com/office/officeart/2005/8/layout/hierarchy1"/>
    <dgm:cxn modelId="{82DE0C67-9BF0-4E3E-82A5-5964509AF054}" type="presParOf" srcId="{FFCA3E52-1B9E-4EE4-9C68-C7B090D2A3D5}" destId="{4F814F81-AF7A-4FAF-97DD-9CAB5CA6FB72}" srcOrd="3" destOrd="0" presId="urn:microsoft.com/office/officeart/2005/8/layout/hierarchy1"/>
    <dgm:cxn modelId="{13656D55-FB4C-4314-B5DE-96311B3E507F}" type="presParOf" srcId="{4F814F81-AF7A-4FAF-97DD-9CAB5CA6FB72}" destId="{C058F48B-08FE-40FC-BB82-AEEA1D416298}" srcOrd="0" destOrd="0" presId="urn:microsoft.com/office/officeart/2005/8/layout/hierarchy1"/>
    <dgm:cxn modelId="{D79570F1-7897-43BF-AA72-3E418115C2BE}" type="presParOf" srcId="{C058F48B-08FE-40FC-BB82-AEEA1D416298}" destId="{7CB82DF7-6A28-4991-B0D0-AEF08A0EBE37}" srcOrd="0" destOrd="0" presId="urn:microsoft.com/office/officeart/2005/8/layout/hierarchy1"/>
    <dgm:cxn modelId="{F9CAB534-62D0-4240-847E-26F267F831A2}" type="presParOf" srcId="{C058F48B-08FE-40FC-BB82-AEEA1D416298}" destId="{3673BFB9-53A0-4A2D-9F5B-4F9473E0E994}" srcOrd="1" destOrd="0" presId="urn:microsoft.com/office/officeart/2005/8/layout/hierarchy1"/>
    <dgm:cxn modelId="{DFE6E7C3-F3C1-4C67-95A6-32EDED432D17}" type="presParOf" srcId="{4F814F81-AF7A-4FAF-97DD-9CAB5CA6FB72}" destId="{7CD0E2EE-87DB-4796-8AA5-56AED88443B9}" srcOrd="1" destOrd="0" presId="urn:microsoft.com/office/officeart/2005/8/layout/hierarchy1"/>
    <dgm:cxn modelId="{63BBC78A-0565-4995-9780-5018985E438A}" type="presParOf" srcId="{FFCA3E52-1B9E-4EE4-9C68-C7B090D2A3D5}" destId="{8429D39A-88F4-4F49-A9B9-E5EF44D43BDA}" srcOrd="4" destOrd="0" presId="urn:microsoft.com/office/officeart/2005/8/layout/hierarchy1"/>
    <dgm:cxn modelId="{F7DBAA0D-E4EA-44C0-9468-B15616A032B1}" type="presParOf" srcId="{FFCA3E52-1B9E-4EE4-9C68-C7B090D2A3D5}" destId="{ADC7B5E1-C728-4197-B86D-0FC40A85A16D}" srcOrd="5" destOrd="0" presId="urn:microsoft.com/office/officeart/2005/8/layout/hierarchy1"/>
    <dgm:cxn modelId="{33F1D9E9-FAB1-45F0-A012-A54BFAB6069D}" type="presParOf" srcId="{ADC7B5E1-C728-4197-B86D-0FC40A85A16D}" destId="{AB094F61-D88F-4728-B6AE-7A816FEB2320}" srcOrd="0" destOrd="0" presId="urn:microsoft.com/office/officeart/2005/8/layout/hierarchy1"/>
    <dgm:cxn modelId="{B3A343F4-06C4-43C9-B8DE-8F5629BB5F3D}" type="presParOf" srcId="{AB094F61-D88F-4728-B6AE-7A816FEB2320}" destId="{F30E226F-3405-46ED-8999-5B63C63B5720}" srcOrd="0" destOrd="0" presId="urn:microsoft.com/office/officeart/2005/8/layout/hierarchy1"/>
    <dgm:cxn modelId="{1E0C3749-131A-4991-8F15-E3C82427640D}" type="presParOf" srcId="{AB094F61-D88F-4728-B6AE-7A816FEB2320}" destId="{8CC0E542-2F49-4FCE-83A3-51A9D568643F}" srcOrd="1" destOrd="0" presId="urn:microsoft.com/office/officeart/2005/8/layout/hierarchy1"/>
    <dgm:cxn modelId="{074B8E7A-E5FB-44A1-BCEA-1FC5E75DC36F}" type="presParOf" srcId="{ADC7B5E1-C728-4197-B86D-0FC40A85A16D}" destId="{4494B597-4A4B-4960-94FB-C3FF39A232E6}" srcOrd="1" destOrd="0" presId="urn:microsoft.com/office/officeart/2005/8/layout/hierarchy1"/>
    <dgm:cxn modelId="{DA34F761-E151-42F9-9B7B-1DF905E7BD68}" type="presParOf" srcId="{9E820A34-54C9-445E-B8CC-D0C3F512EC2F}" destId="{873C62BD-7ACE-46C8-9E14-576F453DCB89}" srcOrd="2" destOrd="0" presId="urn:microsoft.com/office/officeart/2005/8/layout/hierarchy1"/>
    <dgm:cxn modelId="{015AED0D-7591-47A5-A9DE-4199CB8CAF28}" type="presParOf" srcId="{9E820A34-54C9-445E-B8CC-D0C3F512EC2F}" destId="{90EB1CDA-3BE3-4119-B5CD-1D38E57BEA8A}" srcOrd="3" destOrd="0" presId="urn:microsoft.com/office/officeart/2005/8/layout/hierarchy1"/>
    <dgm:cxn modelId="{4F21E2C8-BAE1-45E4-B409-1428EA8D7E52}" type="presParOf" srcId="{90EB1CDA-3BE3-4119-B5CD-1D38E57BEA8A}" destId="{C3188F98-EAA0-4D1D-ABAC-D789654B6C61}" srcOrd="0" destOrd="0" presId="urn:microsoft.com/office/officeart/2005/8/layout/hierarchy1"/>
    <dgm:cxn modelId="{734902F8-9F91-4B5E-AC48-24E995D2D617}" type="presParOf" srcId="{C3188F98-EAA0-4D1D-ABAC-D789654B6C61}" destId="{0B71C7D2-DFAE-4E1D-8550-B7232362D21F}" srcOrd="0" destOrd="0" presId="urn:microsoft.com/office/officeart/2005/8/layout/hierarchy1"/>
    <dgm:cxn modelId="{B74628B8-5372-40BE-8411-57A2538BDD95}" type="presParOf" srcId="{C3188F98-EAA0-4D1D-ABAC-D789654B6C61}" destId="{BAB0134F-3A72-434C-B6CA-781D45060FC0}" srcOrd="1" destOrd="0" presId="urn:microsoft.com/office/officeart/2005/8/layout/hierarchy1"/>
    <dgm:cxn modelId="{82EBB1F3-65F3-404C-8FAF-5CA648A5FCD3}" type="presParOf" srcId="{90EB1CDA-3BE3-4119-B5CD-1D38E57BEA8A}" destId="{9867F554-66F7-4284-B99E-CE878D37B9AF}" srcOrd="1" destOrd="0" presId="urn:microsoft.com/office/officeart/2005/8/layout/hierarchy1"/>
    <dgm:cxn modelId="{392B3901-A131-4F52-BB1F-0552540BDF91}" type="presParOf" srcId="{9867F554-66F7-4284-B99E-CE878D37B9AF}" destId="{66194857-F7FE-464F-873B-29B3F40DA915}" srcOrd="0" destOrd="0" presId="urn:microsoft.com/office/officeart/2005/8/layout/hierarchy1"/>
    <dgm:cxn modelId="{F4E8CCA4-47A9-4139-919C-BC80E5EB04A8}" type="presParOf" srcId="{9867F554-66F7-4284-B99E-CE878D37B9AF}" destId="{1525625E-4C82-4D4A-840E-3C74C972E62A}" srcOrd="1" destOrd="0" presId="urn:microsoft.com/office/officeart/2005/8/layout/hierarchy1"/>
    <dgm:cxn modelId="{10AC7B3B-8944-4843-9FBD-52AF335669B3}" type="presParOf" srcId="{1525625E-4C82-4D4A-840E-3C74C972E62A}" destId="{3F8E8F0C-6AC1-49BC-831E-0E4ECF40663E}" srcOrd="0" destOrd="0" presId="urn:microsoft.com/office/officeart/2005/8/layout/hierarchy1"/>
    <dgm:cxn modelId="{7306BAC2-E35A-4E7A-9EFD-985B28277DB7}" type="presParOf" srcId="{3F8E8F0C-6AC1-49BC-831E-0E4ECF40663E}" destId="{0D99042D-2058-492A-863C-92CCE215A59A}" srcOrd="0" destOrd="0" presId="urn:microsoft.com/office/officeart/2005/8/layout/hierarchy1"/>
    <dgm:cxn modelId="{ACE7EE04-405E-4C19-B27F-AC9549341FD0}" type="presParOf" srcId="{3F8E8F0C-6AC1-49BC-831E-0E4ECF40663E}" destId="{901CEDBA-6712-4040-A4AB-A9F965986499}" srcOrd="1" destOrd="0" presId="urn:microsoft.com/office/officeart/2005/8/layout/hierarchy1"/>
    <dgm:cxn modelId="{CFF10AAD-9CA9-4729-AE80-79745F89D3D3}" type="presParOf" srcId="{1525625E-4C82-4D4A-840E-3C74C972E62A}" destId="{2AEFA045-CC08-4D56-89DD-47F8062ACBE6}" srcOrd="1" destOrd="0" presId="urn:microsoft.com/office/officeart/2005/8/layout/hierarchy1"/>
    <dgm:cxn modelId="{53F2D2E8-8A9C-4885-B34E-F86C693B2819}" type="presParOf" srcId="{9867F554-66F7-4284-B99E-CE878D37B9AF}" destId="{EB9D71DE-1218-42E0-8F87-10BC92897CCE}" srcOrd="2" destOrd="0" presId="urn:microsoft.com/office/officeart/2005/8/layout/hierarchy1"/>
    <dgm:cxn modelId="{191672B6-F36E-4BCB-AF7B-60DF2BA68437}" type="presParOf" srcId="{9867F554-66F7-4284-B99E-CE878D37B9AF}" destId="{659E8396-C566-4BC9-AD41-F1D23A413501}" srcOrd="3" destOrd="0" presId="urn:microsoft.com/office/officeart/2005/8/layout/hierarchy1"/>
    <dgm:cxn modelId="{48B9451F-6DDC-4FFD-A4B9-7F064E06B641}" type="presParOf" srcId="{659E8396-C566-4BC9-AD41-F1D23A413501}" destId="{66813D11-BA1C-41F9-9CE9-805C23DF8F25}" srcOrd="0" destOrd="0" presId="urn:microsoft.com/office/officeart/2005/8/layout/hierarchy1"/>
    <dgm:cxn modelId="{4C255B89-03A8-467D-A104-C184D628AA26}" type="presParOf" srcId="{66813D11-BA1C-41F9-9CE9-805C23DF8F25}" destId="{374D5ECB-AF56-46B0-81C2-221A1A57A7C0}" srcOrd="0" destOrd="0" presId="urn:microsoft.com/office/officeart/2005/8/layout/hierarchy1"/>
    <dgm:cxn modelId="{5558AF03-BA27-4D64-990F-F4C65CBA7FEF}" type="presParOf" srcId="{66813D11-BA1C-41F9-9CE9-805C23DF8F25}" destId="{5361E5FF-AF31-405F-B0E1-EC8E435855D1}" srcOrd="1" destOrd="0" presId="urn:microsoft.com/office/officeart/2005/8/layout/hierarchy1"/>
    <dgm:cxn modelId="{7179D796-A372-4AC5-92E1-379C3B4D8B8C}" type="presParOf" srcId="{659E8396-C566-4BC9-AD41-F1D23A413501}" destId="{287AC10D-5992-4E30-8E7F-2E4524D952AC}" srcOrd="1" destOrd="0" presId="urn:microsoft.com/office/officeart/2005/8/layout/hierarchy1"/>
    <dgm:cxn modelId="{94C3B03A-D4EA-47AB-A56A-103498F43092}" type="presParOf" srcId="{9867F554-66F7-4284-B99E-CE878D37B9AF}" destId="{DB2EE110-FEEF-4B6D-AAC4-460C455250A2}" srcOrd="4" destOrd="0" presId="urn:microsoft.com/office/officeart/2005/8/layout/hierarchy1"/>
    <dgm:cxn modelId="{13145DC0-9EC1-45AE-B59C-BF0A81F9DAA3}" type="presParOf" srcId="{9867F554-66F7-4284-B99E-CE878D37B9AF}" destId="{8608CF47-535F-4F06-A746-B80EE680ACCC}" srcOrd="5" destOrd="0" presId="urn:microsoft.com/office/officeart/2005/8/layout/hierarchy1"/>
    <dgm:cxn modelId="{BA369FCF-296E-49E5-BFD4-35D3BE2AB7AD}" type="presParOf" srcId="{8608CF47-535F-4F06-A746-B80EE680ACCC}" destId="{8D74B5E0-D67B-4EC1-8BA1-F8E904BA1239}" srcOrd="0" destOrd="0" presId="urn:microsoft.com/office/officeart/2005/8/layout/hierarchy1"/>
    <dgm:cxn modelId="{D3DB8C8E-89A9-4349-9BD3-2B61106DE259}" type="presParOf" srcId="{8D74B5E0-D67B-4EC1-8BA1-F8E904BA1239}" destId="{028AC16A-232F-4644-83C1-04DF0E745EEC}" srcOrd="0" destOrd="0" presId="urn:microsoft.com/office/officeart/2005/8/layout/hierarchy1"/>
    <dgm:cxn modelId="{C612A80E-2A20-426E-930B-C181C74A3127}" type="presParOf" srcId="{8D74B5E0-D67B-4EC1-8BA1-F8E904BA1239}" destId="{6069D71C-9042-4B6F-BA86-6E2EDAD07460}" srcOrd="1" destOrd="0" presId="urn:microsoft.com/office/officeart/2005/8/layout/hierarchy1"/>
    <dgm:cxn modelId="{D454E0FD-8E7A-48B7-9FEC-BFB740A84823}" type="presParOf" srcId="{8608CF47-535F-4F06-A746-B80EE680ACCC}" destId="{A0CE3D54-3DF8-4BF6-BEA6-00D470D0EF12}" srcOrd="1" destOrd="0" presId="urn:microsoft.com/office/officeart/2005/8/layout/hierarchy1"/>
    <dgm:cxn modelId="{85D771E9-79BF-4091-83E6-5C07A10FB1A2}" type="presParOf" srcId="{5027B223-722E-46FB-B40D-9FE65DAD5075}" destId="{DFA50C62-2814-4E2B-9A4F-C27B04202420}" srcOrd="2" destOrd="0" presId="urn:microsoft.com/office/officeart/2005/8/layout/hierarchy1"/>
    <dgm:cxn modelId="{0AB8FC7E-72A9-4A45-B904-0DC1E6965D7F}" type="presParOf" srcId="{5027B223-722E-46FB-B40D-9FE65DAD5075}" destId="{D1753D68-464B-4954-BD58-2E76FAB5CDDC}" srcOrd="3" destOrd="0" presId="urn:microsoft.com/office/officeart/2005/8/layout/hierarchy1"/>
    <dgm:cxn modelId="{E21C31DB-5460-41FA-BAEA-E5B5BBF5572C}" type="presParOf" srcId="{D1753D68-464B-4954-BD58-2E76FAB5CDDC}" destId="{216A7785-7706-4FD5-A24A-FF1642E88996}" srcOrd="0" destOrd="0" presId="urn:microsoft.com/office/officeart/2005/8/layout/hierarchy1"/>
    <dgm:cxn modelId="{6D00EE14-7DE3-4D5C-AA9C-4385F16DD28C}" type="presParOf" srcId="{216A7785-7706-4FD5-A24A-FF1642E88996}" destId="{3BBC424F-A424-4352-B9D5-FA41C6C40DD9}" srcOrd="0" destOrd="0" presId="urn:microsoft.com/office/officeart/2005/8/layout/hierarchy1"/>
    <dgm:cxn modelId="{8C737EE1-D8C7-4ADF-8362-D5DD50575A16}" type="presParOf" srcId="{216A7785-7706-4FD5-A24A-FF1642E88996}" destId="{4927D1E3-22E2-4BFC-B050-C38AF0D0D256}" srcOrd="1" destOrd="0" presId="urn:microsoft.com/office/officeart/2005/8/layout/hierarchy1"/>
    <dgm:cxn modelId="{CA39BB62-C40B-459C-8F9F-1055590A958F}" type="presParOf" srcId="{D1753D68-464B-4954-BD58-2E76FAB5CDDC}" destId="{F758AB7C-BEB7-423D-906E-119DB2233B32}" srcOrd="1" destOrd="0" presId="urn:microsoft.com/office/officeart/2005/8/layout/hierarchy1"/>
    <dgm:cxn modelId="{A90AF7D5-1309-4FAC-B9EB-5BFBB21D9F67}" type="presParOf" srcId="{F758AB7C-BEB7-423D-906E-119DB2233B32}" destId="{8E5ACF4B-F1F9-4FA4-864F-2A322DC0B6DE}" srcOrd="0" destOrd="0" presId="urn:microsoft.com/office/officeart/2005/8/layout/hierarchy1"/>
    <dgm:cxn modelId="{112C6B6F-E95D-427E-924C-53F0C612550E}" type="presParOf" srcId="{F758AB7C-BEB7-423D-906E-119DB2233B32}" destId="{D7D8CA0C-9FC2-4ADF-9301-D64BE9190F2D}" srcOrd="1" destOrd="0" presId="urn:microsoft.com/office/officeart/2005/8/layout/hierarchy1"/>
    <dgm:cxn modelId="{A52169A7-2297-4896-B271-18D759BC0561}" type="presParOf" srcId="{D7D8CA0C-9FC2-4ADF-9301-D64BE9190F2D}" destId="{B9A48EAF-5413-4DEE-8EB0-D552F5BAF5A0}" srcOrd="0" destOrd="0" presId="urn:microsoft.com/office/officeart/2005/8/layout/hierarchy1"/>
    <dgm:cxn modelId="{F55A62C6-A29F-47B6-BADC-DE427068B467}" type="presParOf" srcId="{B9A48EAF-5413-4DEE-8EB0-D552F5BAF5A0}" destId="{C2A105A7-BF55-468B-BAC9-913033806B20}" srcOrd="0" destOrd="0" presId="urn:microsoft.com/office/officeart/2005/8/layout/hierarchy1"/>
    <dgm:cxn modelId="{CDC9751F-5A7D-4447-847C-484F67941B3A}" type="presParOf" srcId="{B9A48EAF-5413-4DEE-8EB0-D552F5BAF5A0}" destId="{179F936A-ECE5-4C5B-BF29-414A2650A497}" srcOrd="1" destOrd="0" presId="urn:microsoft.com/office/officeart/2005/8/layout/hierarchy1"/>
    <dgm:cxn modelId="{FD3863D7-2E7F-443A-910B-D660D7BA2D22}" type="presParOf" srcId="{D7D8CA0C-9FC2-4ADF-9301-D64BE9190F2D}" destId="{385EAB1B-ED5D-49AE-84E1-92A8950A9E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ACF4B-F1F9-4FA4-864F-2A322DC0B6DE}">
      <dsp:nvSpPr>
        <dsp:cNvPr id="0" name=""/>
        <dsp:cNvSpPr/>
      </dsp:nvSpPr>
      <dsp:spPr>
        <a:xfrm>
          <a:off x="6591427" y="2094192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A50C62-2814-4E2B-9A4F-C27B04202420}">
      <dsp:nvSpPr>
        <dsp:cNvPr id="0" name=""/>
        <dsp:cNvSpPr/>
      </dsp:nvSpPr>
      <dsp:spPr>
        <a:xfrm>
          <a:off x="4798094" y="1324847"/>
          <a:ext cx="1839052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839052" y="164694"/>
              </a:lnTo>
              <a:lnTo>
                <a:pt x="1839052" y="24167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EE110-FEEF-4B6D-AAC4-460C455250A2}">
      <dsp:nvSpPr>
        <dsp:cNvPr id="0" name=""/>
        <dsp:cNvSpPr/>
      </dsp:nvSpPr>
      <dsp:spPr>
        <a:xfrm>
          <a:off x="4482495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015636" y="164694"/>
              </a:lnTo>
              <a:lnTo>
                <a:pt x="1015636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D71DE-1218-42E0-8F87-10BC92897CCE}">
      <dsp:nvSpPr>
        <dsp:cNvPr id="0" name=""/>
        <dsp:cNvSpPr/>
      </dsp:nvSpPr>
      <dsp:spPr>
        <a:xfrm>
          <a:off x="4436775" y="2863536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94857-F7FE-464F-873B-29B3F40DA915}">
      <dsp:nvSpPr>
        <dsp:cNvPr id="0" name=""/>
        <dsp:cNvSpPr/>
      </dsp:nvSpPr>
      <dsp:spPr>
        <a:xfrm>
          <a:off x="3466859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1015636" y="0"/>
              </a:moveTo>
              <a:lnTo>
                <a:pt x="1015636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C62BD-7ACE-46C8-9E14-576F453DCB89}">
      <dsp:nvSpPr>
        <dsp:cNvPr id="0" name=""/>
        <dsp:cNvSpPr/>
      </dsp:nvSpPr>
      <dsp:spPr>
        <a:xfrm>
          <a:off x="2959041" y="2094192"/>
          <a:ext cx="1523454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523454" y="164694"/>
              </a:lnTo>
              <a:lnTo>
                <a:pt x="1523454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29D39A-88F4-4F49-A9B9-E5EF44D43BDA}">
      <dsp:nvSpPr>
        <dsp:cNvPr id="0" name=""/>
        <dsp:cNvSpPr/>
      </dsp:nvSpPr>
      <dsp:spPr>
        <a:xfrm>
          <a:off x="1435587" y="2863536"/>
          <a:ext cx="1041870" cy="229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473"/>
              </a:lnTo>
              <a:lnTo>
                <a:pt x="1041870" y="152473"/>
              </a:lnTo>
              <a:lnTo>
                <a:pt x="1041870" y="22945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7A7C23-3B1C-4E4D-A70D-93C34DB4203B}">
      <dsp:nvSpPr>
        <dsp:cNvPr id="0" name=""/>
        <dsp:cNvSpPr/>
      </dsp:nvSpPr>
      <dsp:spPr>
        <a:xfrm>
          <a:off x="1389867" y="2863536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907463-BEE1-48D6-ADAD-2163F8D5F5DA}">
      <dsp:nvSpPr>
        <dsp:cNvPr id="0" name=""/>
        <dsp:cNvSpPr/>
      </dsp:nvSpPr>
      <dsp:spPr>
        <a:xfrm>
          <a:off x="419950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1015636" y="0"/>
              </a:moveTo>
              <a:lnTo>
                <a:pt x="1015636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3FCD5-F091-4241-8CF4-A93BDA072590}">
      <dsp:nvSpPr>
        <dsp:cNvPr id="0" name=""/>
        <dsp:cNvSpPr/>
      </dsp:nvSpPr>
      <dsp:spPr>
        <a:xfrm>
          <a:off x="1435587" y="2094192"/>
          <a:ext cx="1523454" cy="241675"/>
        </a:xfrm>
        <a:custGeom>
          <a:avLst/>
          <a:gdLst/>
          <a:ahLst/>
          <a:cxnLst/>
          <a:rect l="0" t="0" r="0" b="0"/>
          <a:pathLst>
            <a:path>
              <a:moveTo>
                <a:pt x="1523454" y="0"/>
              </a:moveTo>
              <a:lnTo>
                <a:pt x="1523454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E8DD8A-1990-4F88-813C-5A70F7D4A6A5}">
      <dsp:nvSpPr>
        <dsp:cNvPr id="0" name=""/>
        <dsp:cNvSpPr/>
      </dsp:nvSpPr>
      <dsp:spPr>
        <a:xfrm>
          <a:off x="2959041" y="1324847"/>
          <a:ext cx="1839052" cy="241675"/>
        </a:xfrm>
        <a:custGeom>
          <a:avLst/>
          <a:gdLst/>
          <a:ahLst/>
          <a:cxnLst/>
          <a:rect l="0" t="0" r="0" b="0"/>
          <a:pathLst>
            <a:path>
              <a:moveTo>
                <a:pt x="1839052" y="0"/>
              </a:moveTo>
              <a:lnTo>
                <a:pt x="1839052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36BE3-71A3-4969-B7D6-C67D40F91995}">
      <dsp:nvSpPr>
        <dsp:cNvPr id="0" name=""/>
        <dsp:cNvSpPr/>
      </dsp:nvSpPr>
      <dsp:spPr>
        <a:xfrm>
          <a:off x="4382606" y="797178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CD2AFA-50D8-48FF-A8DF-CC4BA1F71C05}">
      <dsp:nvSpPr>
        <dsp:cNvPr id="0" name=""/>
        <dsp:cNvSpPr/>
      </dsp:nvSpPr>
      <dsp:spPr>
        <a:xfrm>
          <a:off x="4474937" y="884892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Digital TV Nutzer</a:t>
          </a:r>
          <a:endParaRPr lang="de-CH" sz="900" kern="1200" dirty="0"/>
        </a:p>
      </dsp:txBody>
      <dsp:txXfrm>
        <a:off x="4490392" y="900347"/>
        <a:ext cx="800065" cy="496759"/>
      </dsp:txXfrm>
    </dsp:sp>
    <dsp:sp modelId="{C41F8BF6-47CB-43F9-B75B-CBC7FC0656B2}">
      <dsp:nvSpPr>
        <dsp:cNvPr id="0" name=""/>
        <dsp:cNvSpPr/>
      </dsp:nvSpPr>
      <dsp:spPr>
        <a:xfrm>
          <a:off x="2543553" y="1566523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310CA40-DEE4-456D-827C-4FFB325D4D2B}">
      <dsp:nvSpPr>
        <dsp:cNvPr id="0" name=""/>
        <dsp:cNvSpPr/>
      </dsp:nvSpPr>
      <dsp:spPr>
        <a:xfrm>
          <a:off x="2635884" y="1654237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Direkt adressierbar</a:t>
          </a:r>
          <a:endParaRPr lang="de-CH" sz="900" kern="1200" dirty="0"/>
        </a:p>
      </dsp:txBody>
      <dsp:txXfrm>
        <a:off x="2651339" y="1669692"/>
        <a:ext cx="800065" cy="496759"/>
      </dsp:txXfrm>
    </dsp:sp>
    <dsp:sp modelId="{66DD082F-5322-4624-9622-A0BCFCA3383F}">
      <dsp:nvSpPr>
        <dsp:cNvPr id="0" name=""/>
        <dsp:cNvSpPr/>
      </dsp:nvSpPr>
      <dsp:spPr>
        <a:xfrm>
          <a:off x="1020099" y="2335867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DC9885C-FEC3-4F26-B819-2E089CD8E9C5}">
      <dsp:nvSpPr>
        <dsp:cNvPr id="0" name=""/>
        <dsp:cNvSpPr/>
      </dsp:nvSpPr>
      <dsp:spPr>
        <a:xfrm>
          <a:off x="1112430" y="2423581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Receiver identifizierbar</a:t>
          </a:r>
          <a:endParaRPr lang="de-CH" sz="900" kern="1200" dirty="0"/>
        </a:p>
      </dsp:txBody>
      <dsp:txXfrm>
        <a:off x="1127885" y="2439036"/>
        <a:ext cx="800065" cy="496759"/>
      </dsp:txXfrm>
    </dsp:sp>
    <dsp:sp modelId="{BB90E43F-728F-41FC-B1F6-35FA801F4DAD}">
      <dsp:nvSpPr>
        <dsp:cNvPr id="0" name=""/>
        <dsp:cNvSpPr/>
      </dsp:nvSpPr>
      <dsp:spPr>
        <a:xfrm>
          <a:off x="4463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536B303-D4D0-4434-89F7-42EA926E69A3}">
      <dsp:nvSpPr>
        <dsp:cNvPr id="0" name=""/>
        <dsp:cNvSpPr/>
      </dsp:nvSpPr>
      <dsp:spPr>
        <a:xfrm>
          <a:off x="96793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Verte!</a:t>
          </a:r>
          <a:endParaRPr lang="de-CH" sz="900" kern="1200" dirty="0"/>
        </a:p>
      </dsp:txBody>
      <dsp:txXfrm>
        <a:off x="112248" y="3208381"/>
        <a:ext cx="800065" cy="496759"/>
      </dsp:txXfrm>
    </dsp:sp>
    <dsp:sp modelId="{7CB82DF7-6A28-4991-B0D0-AEF08A0EBE37}">
      <dsp:nvSpPr>
        <dsp:cNvPr id="0" name=""/>
        <dsp:cNvSpPr/>
      </dsp:nvSpPr>
      <dsp:spPr>
        <a:xfrm>
          <a:off x="1020099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73BFB9-53A0-4A2D-9F5B-4F9473E0E994}">
      <dsp:nvSpPr>
        <dsp:cNvPr id="0" name=""/>
        <dsp:cNvSpPr/>
      </dsp:nvSpPr>
      <dsp:spPr>
        <a:xfrm>
          <a:off x="1112430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err="1" smtClean="0"/>
            <a:t>Kaon</a:t>
          </a:r>
          <a:r>
            <a:rPr lang="de-CH" sz="900" kern="1200" dirty="0" smtClean="0"/>
            <a:t> 700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(Pairing)</a:t>
          </a:r>
          <a:endParaRPr lang="de-CH" sz="900" kern="1200" dirty="0"/>
        </a:p>
      </dsp:txBody>
      <dsp:txXfrm>
        <a:off x="1127885" y="3208381"/>
        <a:ext cx="800065" cy="496759"/>
      </dsp:txXfrm>
    </dsp:sp>
    <dsp:sp modelId="{F30E226F-3405-46ED-8999-5B63C63B5720}">
      <dsp:nvSpPr>
        <dsp:cNvPr id="0" name=""/>
        <dsp:cNvSpPr/>
      </dsp:nvSpPr>
      <dsp:spPr>
        <a:xfrm>
          <a:off x="2061969" y="309299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C0E542-2F49-4FCE-83A3-51A9D568643F}">
      <dsp:nvSpPr>
        <dsp:cNvPr id="0" name=""/>
        <dsp:cNvSpPr/>
      </dsp:nvSpPr>
      <dsp:spPr>
        <a:xfrm>
          <a:off x="2154300" y="3180705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CI+ Modul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(Pairing)</a:t>
          </a:r>
          <a:endParaRPr lang="de-CH" sz="900" kern="1200" dirty="0"/>
        </a:p>
      </dsp:txBody>
      <dsp:txXfrm>
        <a:off x="2169755" y="3196160"/>
        <a:ext cx="800065" cy="496759"/>
      </dsp:txXfrm>
    </dsp:sp>
    <dsp:sp modelId="{0B71C7D2-DFAE-4E1D-8550-B7232362D21F}">
      <dsp:nvSpPr>
        <dsp:cNvPr id="0" name=""/>
        <dsp:cNvSpPr/>
      </dsp:nvSpPr>
      <dsp:spPr>
        <a:xfrm>
          <a:off x="4067008" y="2335867"/>
          <a:ext cx="830975" cy="52766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AB0134F-3A72-434C-B6CA-781D45060FC0}">
      <dsp:nvSpPr>
        <dsp:cNvPr id="0" name=""/>
        <dsp:cNvSpPr/>
      </dsp:nvSpPr>
      <dsp:spPr>
        <a:xfrm>
          <a:off x="4159338" y="2423581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Receiver nicht identifizierbar</a:t>
          </a:r>
          <a:endParaRPr lang="de-CH" sz="900" kern="1200" dirty="0"/>
        </a:p>
      </dsp:txBody>
      <dsp:txXfrm>
        <a:off x="4174793" y="2439036"/>
        <a:ext cx="800065" cy="496759"/>
      </dsp:txXfrm>
    </dsp:sp>
    <dsp:sp modelId="{0D99042D-2058-492A-863C-92CCE215A59A}">
      <dsp:nvSpPr>
        <dsp:cNvPr id="0" name=""/>
        <dsp:cNvSpPr/>
      </dsp:nvSpPr>
      <dsp:spPr>
        <a:xfrm>
          <a:off x="3051372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01CEDBA-6712-4040-A4AB-A9F965986499}">
      <dsp:nvSpPr>
        <dsp:cNvPr id="0" name=""/>
        <dsp:cNvSpPr/>
      </dsp:nvSpPr>
      <dsp:spPr>
        <a:xfrm>
          <a:off x="3143702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Alte QL STB</a:t>
          </a:r>
          <a:endParaRPr lang="de-CH" sz="900" kern="1200" dirty="0"/>
        </a:p>
      </dsp:txBody>
      <dsp:txXfrm>
        <a:off x="3159157" y="3208381"/>
        <a:ext cx="800065" cy="496759"/>
      </dsp:txXfrm>
    </dsp:sp>
    <dsp:sp modelId="{374D5ECB-AF56-46B0-81C2-221A1A57A7C0}">
      <dsp:nvSpPr>
        <dsp:cNvPr id="0" name=""/>
        <dsp:cNvSpPr/>
      </dsp:nvSpPr>
      <dsp:spPr>
        <a:xfrm>
          <a:off x="4067008" y="310521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61E5FF-AF31-405F-B0E1-EC8E435855D1}">
      <dsp:nvSpPr>
        <dsp:cNvPr id="0" name=""/>
        <dsp:cNvSpPr/>
      </dsp:nvSpPr>
      <dsp:spPr>
        <a:xfrm>
          <a:off x="4159338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Fremde STB</a:t>
          </a:r>
          <a:endParaRPr lang="de-CH" sz="900" kern="1200" dirty="0"/>
        </a:p>
      </dsp:txBody>
      <dsp:txXfrm>
        <a:off x="4174793" y="3208381"/>
        <a:ext cx="800065" cy="496759"/>
      </dsp:txXfrm>
    </dsp:sp>
    <dsp:sp modelId="{028AC16A-232F-4644-83C1-04DF0E745EEC}">
      <dsp:nvSpPr>
        <dsp:cNvPr id="0" name=""/>
        <dsp:cNvSpPr/>
      </dsp:nvSpPr>
      <dsp:spPr>
        <a:xfrm>
          <a:off x="5082644" y="310521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069D71C-9042-4B6F-BA86-6E2EDAD07460}">
      <dsp:nvSpPr>
        <dsp:cNvPr id="0" name=""/>
        <dsp:cNvSpPr/>
      </dsp:nvSpPr>
      <dsp:spPr>
        <a:xfrm>
          <a:off x="5174975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CA-Module</a:t>
          </a:r>
          <a:endParaRPr lang="de-CH" sz="900" kern="1200" dirty="0"/>
        </a:p>
      </dsp:txBody>
      <dsp:txXfrm>
        <a:off x="5190430" y="3208381"/>
        <a:ext cx="800065" cy="496759"/>
      </dsp:txXfrm>
    </dsp:sp>
    <dsp:sp modelId="{3BBC424F-A424-4352-B9D5-FA41C6C40DD9}">
      <dsp:nvSpPr>
        <dsp:cNvPr id="0" name=""/>
        <dsp:cNvSpPr/>
      </dsp:nvSpPr>
      <dsp:spPr>
        <a:xfrm>
          <a:off x="6221659" y="1566523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27D1E3-22E2-4BFC-B050-C38AF0D0D256}">
      <dsp:nvSpPr>
        <dsp:cNvPr id="0" name=""/>
        <dsp:cNvSpPr/>
      </dsp:nvSpPr>
      <dsp:spPr>
        <a:xfrm>
          <a:off x="6313990" y="1654237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Nicht adressierbar</a:t>
          </a:r>
          <a:endParaRPr lang="de-CH" sz="900" kern="1200" dirty="0"/>
        </a:p>
      </dsp:txBody>
      <dsp:txXfrm>
        <a:off x="6329445" y="1669692"/>
        <a:ext cx="800065" cy="496759"/>
      </dsp:txXfrm>
    </dsp:sp>
    <dsp:sp modelId="{C2A105A7-BF55-468B-BAC9-913033806B20}">
      <dsp:nvSpPr>
        <dsp:cNvPr id="0" name=""/>
        <dsp:cNvSpPr/>
      </dsp:nvSpPr>
      <dsp:spPr>
        <a:xfrm flipH="1">
          <a:off x="6098280" y="2335867"/>
          <a:ext cx="1077733" cy="1459759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9F936A-ECE5-4C5B-BF29-414A2650A497}">
      <dsp:nvSpPr>
        <dsp:cNvPr id="0" name=""/>
        <dsp:cNvSpPr/>
      </dsp:nvSpPr>
      <dsp:spPr>
        <a:xfrm flipH="1">
          <a:off x="6190611" y="2423581"/>
          <a:ext cx="1077733" cy="1459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DVB-C Tuner</a:t>
          </a:r>
          <a:endParaRPr lang="de-CH" sz="900" kern="1200" dirty="0"/>
        </a:p>
      </dsp:txBody>
      <dsp:txXfrm>
        <a:off x="6222177" y="2455147"/>
        <a:ext cx="1014601" cy="1396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D7445941-4FEC-4F2F-AAF4-F3038F523737}" type="datetimeFigureOut">
              <a:rPr lang="de-CH" smtClean="0"/>
              <a:pPr/>
              <a:t>07.03.2014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A9E69EC6-C322-4A1E-B2E4-98A655A4D40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1771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A98ECFA9-ABE3-4DF7-BD8E-70D0B337808D}" type="datetimeFigureOut">
              <a:rPr lang="de-CH" smtClean="0"/>
              <a:pPr/>
              <a:t>07.03.2014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3" rIns="92126" bIns="4606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126" tIns="46063" rIns="92126" bIns="46063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46D9B6C2-0583-432A-8328-1E8E4A0B724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820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407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5362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25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8481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37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7933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38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7933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print"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2" r:id="rId2"/>
    <p:sldLayoutId id="2147483703" r:id="rId3"/>
    <p:sldLayoutId id="2147483704" r:id="rId4"/>
    <p:sldLayoutId id="2147483705" r:id="rId5"/>
    <p:sldLayoutId id="2147483694" r:id="rId6"/>
    <p:sldLayoutId id="2147483695" r:id="rId7"/>
    <p:sldLayoutId id="2147483690" r:id="rId8"/>
    <p:sldLayoutId id="2147483696" r:id="rId9"/>
    <p:sldLayoutId id="2147483697" r:id="rId10"/>
    <p:sldLayoutId id="2147483698" r:id="rId11"/>
    <p:sldLayoutId id="2147483699" r:id="rId12"/>
    <p:sldLayoutId id="2147483689" r:id="rId13"/>
    <p:sldLayoutId id="2147483700" r:id="rId14"/>
    <p:sldLayoutId id="2147483692" r:id="rId15"/>
    <p:sldLayoutId id="2147483701" r:id="rId16"/>
    <p:sldLayoutId id="2147483691" r:id="rId17"/>
    <p:sldLayoutId id="2147483693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1907704" y="1125488"/>
            <a:ext cx="6624736" cy="1295400"/>
          </a:xfrm>
        </p:spPr>
        <p:txBody>
          <a:bodyPr/>
          <a:lstStyle/>
          <a:p>
            <a:r>
              <a:rPr lang="de-CH" dirty="0" smtClean="0"/>
              <a:t>Schulungsdokumentation</a:t>
            </a:r>
          </a:p>
          <a:p>
            <a:r>
              <a:rPr lang="de-CH" dirty="0" smtClean="0"/>
              <a:t>Senderumstellung 06.05.2014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0502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Neue Sendersortierung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«Eine Verbesserung im Sinne des Kunden»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9604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de-CH" dirty="0"/>
              <a:t>Unverschlüsselter Bereich </a:t>
            </a:r>
            <a:r>
              <a:rPr lang="de-CH" dirty="0" smtClean="0"/>
              <a:t>konsolidiert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 err="1" smtClean="0"/>
              <a:t>Zapping</a:t>
            </a:r>
            <a:r>
              <a:rPr lang="de-CH" sz="1600" dirty="0" smtClean="0"/>
              <a:t> ohne Verschlüsselung im vorderen Bereich</a:t>
            </a:r>
            <a:endParaRPr lang="de-CH" sz="16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/>
              <a:t>Keine «leeren Sendeplätze mit Info»</a:t>
            </a:r>
          </a:p>
          <a:p>
            <a:pPr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/>
              <a:t>Verschlüsselter Bereich hinten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/>
              <a:t>Anlehnung an UPC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/>
              <a:t>Nutzenorientierung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/>
              <a:t>Berücksichtigung Einschaltquoten/Beliebtheit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/>
              <a:t>Berücksichtigung Schweizer Marktgegebenheiten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de-CH" sz="1400" dirty="0"/>
              <a:t>Thematik </a:t>
            </a:r>
            <a:r>
              <a:rPr lang="de-CH" sz="1400" dirty="0" smtClean="0"/>
              <a:t>Sendeplatzierung CH-Privatsender</a:t>
            </a:r>
            <a:endParaRPr lang="de-CH" dirty="0"/>
          </a:p>
          <a:p>
            <a:pPr>
              <a:buFont typeface="Wingdings" panose="05000000000000000000" pitchFamily="2" charset="2"/>
              <a:buChar char="Ø"/>
            </a:pPr>
            <a:r>
              <a:rPr lang="de-CH" dirty="0"/>
              <a:t>Nachteil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dirty="0"/>
              <a:t>Dt. Privatsender hinten (Verte! / </a:t>
            </a:r>
            <a:r>
              <a:rPr lang="de-CH" dirty="0" err="1"/>
              <a:t>Kaon</a:t>
            </a:r>
            <a:r>
              <a:rPr lang="de-CH" dirty="0"/>
              <a:t> / CA-Modul)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CH" dirty="0"/>
              <a:t>Empfehlung: Favoritenliste</a:t>
            </a:r>
          </a:p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Vorteile und Nachteile im Überblick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55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Grosse Senderumstellung</a:t>
            </a:r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1. Neue Sendersortierung</a:t>
            </a:r>
          </a:p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«Es ist nicht alles schwarz!»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Auflistung sichtbarer Sender nach der 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11</a:t>
            </a:fld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67544" y="20608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Die wichtigsten Sender sollen wenn immer möglich nach der Umstellung auf dem gleichen Sendeplatz verweilen! </a:t>
            </a:r>
            <a:r>
              <a:rPr lang="de-CH" sz="1400" i="1" dirty="0" smtClean="0"/>
              <a:t>(Sofern kein Suchlauf!)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39552" y="2808318"/>
            <a:ext cx="26642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SRF 1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SRF zwei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ORF eins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ORF 2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Das Erste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ZDF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3sat HD</a:t>
            </a:r>
            <a:endParaRPr lang="de-CH" sz="1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SWR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BR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WDR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NDR HD</a:t>
            </a:r>
            <a:endParaRPr lang="de-CH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3563888" y="2852936"/>
            <a:ext cx="28083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RTL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RTL 2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VOX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err="1" smtClean="0"/>
              <a:t>SuperRTL</a:t>
            </a:r>
            <a:r>
              <a:rPr lang="de-CH" sz="1600" dirty="0" smtClean="0"/>
              <a:t>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Sat.1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ProSieben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err="1" smtClean="0"/>
              <a:t>kabel</a:t>
            </a:r>
            <a:r>
              <a:rPr lang="de-CH" sz="1600" dirty="0" smtClean="0"/>
              <a:t> eins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SIXX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alle </a:t>
            </a:r>
            <a:r>
              <a:rPr lang="de-CH" sz="1600" dirty="0" err="1" smtClean="0"/>
              <a:t>Teleclub</a:t>
            </a:r>
            <a:endParaRPr lang="de-CH" sz="16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… diverse weitere</a:t>
            </a:r>
          </a:p>
        </p:txBody>
      </p:sp>
    </p:spTree>
    <p:extLst>
      <p:ext uri="{BB962C8B-B14F-4D97-AF65-F5344CB8AC3E}">
        <p14:creationId xmlns:p14="http://schemas.microsoft.com/office/powerpoint/2010/main" val="32255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2. Wegfall SD/HD-</a:t>
            </a:r>
            <a:r>
              <a:rPr lang="de-CH" dirty="0" err="1" smtClean="0"/>
              <a:t>Simulcast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12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>
          <a:xfrm>
            <a:off x="395484" y="1412776"/>
            <a:ext cx="8352979" cy="489654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827293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57938"/>
            <a:ext cx="4302195" cy="456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395537" y="594928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ProSieben Sat1- und RTL –Gruppe bleiben als </a:t>
            </a:r>
            <a:r>
              <a:rPr lang="de-CH" b="1" dirty="0" err="1" smtClean="0">
                <a:solidFill>
                  <a:srgbClr val="FF0000"/>
                </a:solidFill>
              </a:rPr>
              <a:t>Simulcast</a:t>
            </a:r>
            <a:r>
              <a:rPr lang="de-CH" b="1" dirty="0" smtClean="0">
                <a:solidFill>
                  <a:srgbClr val="FF0000"/>
                </a:solidFill>
              </a:rPr>
              <a:t> bestehen!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467544" y="1088776"/>
            <a:ext cx="8280920" cy="3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Rund 36 </a:t>
            </a:r>
            <a:r>
              <a:rPr lang="de-CH" b="1" dirty="0" err="1" smtClean="0"/>
              <a:t>Simulcast</a:t>
            </a:r>
            <a:r>
              <a:rPr lang="de-CH" b="1" dirty="0" smtClean="0"/>
              <a:t>-Sender entfallen per 6. Mai 2014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7744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3. MPEG- 4 Transcoding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«Über 90% HD-fähig gemäss Umfrage September 13»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276872"/>
            <a:ext cx="8256588" cy="3960440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dirty="0"/>
              <a:t>Empfang von SRF1 HD und 4+ HD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13</a:t>
            </a:fld>
            <a:endParaRPr lang="de-CH" dirty="0"/>
          </a:p>
        </p:txBody>
      </p:sp>
      <p:graphicFrame>
        <p:nvGraphicFramePr>
          <p:cNvPr id="20" name="Diagramm 19"/>
          <p:cNvGraphicFramePr/>
          <p:nvPr>
            <p:extLst>
              <p:ext uri="{D42A27DB-BD31-4B8C-83A1-F6EECF244321}">
                <p14:modId xmlns:p14="http://schemas.microsoft.com/office/powerpoint/2010/main" val="3302883140"/>
              </p:ext>
            </p:extLst>
          </p:nvPr>
        </p:nvGraphicFramePr>
        <p:xfrm>
          <a:off x="479984" y="2239064"/>
          <a:ext cx="792961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1" name="Gerade Verbindung 20"/>
          <p:cNvCxnSpPr/>
          <p:nvPr/>
        </p:nvCxnSpPr>
        <p:spPr>
          <a:xfrm>
            <a:off x="7620536" y="2671112"/>
            <a:ext cx="0" cy="32403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7125445" y="2352883"/>
            <a:ext cx="9749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b="1" dirty="0" smtClean="0"/>
              <a:t>Durchschnitt</a:t>
            </a:r>
            <a:endParaRPr lang="de-CH" sz="1000" b="1" dirty="0"/>
          </a:p>
        </p:txBody>
      </p:sp>
      <p:cxnSp>
        <p:nvCxnSpPr>
          <p:cNvPr id="23" name="Gerade Verbindung 22"/>
          <p:cNvCxnSpPr/>
          <p:nvPr/>
        </p:nvCxnSpPr>
        <p:spPr>
          <a:xfrm>
            <a:off x="467544" y="2882384"/>
            <a:ext cx="8388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4621958" y="2511853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(87%)</a:t>
            </a:r>
            <a:endParaRPr lang="de-CH" sz="1000" dirty="0"/>
          </a:p>
        </p:txBody>
      </p:sp>
      <p:sp>
        <p:nvSpPr>
          <p:cNvPr id="25" name="Textfeld 24"/>
          <p:cNvSpPr txBox="1"/>
          <p:nvPr/>
        </p:nvSpPr>
        <p:spPr>
          <a:xfrm>
            <a:off x="7572810" y="2511853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(</a:t>
            </a:r>
            <a:r>
              <a:rPr lang="de-CH" sz="1000" dirty="0"/>
              <a:t>5</a:t>
            </a:r>
            <a:r>
              <a:rPr lang="de-CH" sz="1000" dirty="0" smtClean="0"/>
              <a:t>%)</a:t>
            </a:r>
            <a:endParaRPr lang="de-CH" sz="1000" dirty="0"/>
          </a:p>
        </p:txBody>
      </p:sp>
      <p:sp>
        <p:nvSpPr>
          <p:cNvPr id="26" name="Textfeld 25"/>
          <p:cNvSpPr txBox="1"/>
          <p:nvPr/>
        </p:nvSpPr>
        <p:spPr>
          <a:xfrm>
            <a:off x="7884368" y="2512589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(4%)</a:t>
            </a:r>
            <a:endParaRPr lang="de-CH" sz="1000" dirty="0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669575"/>
              </p:ext>
            </p:extLst>
          </p:nvPr>
        </p:nvGraphicFramePr>
        <p:xfrm>
          <a:off x="8281306" y="2706500"/>
          <a:ext cx="455712" cy="3033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712"/>
              </a:tblGrid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n=5687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n=113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n=1526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n=380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n=377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n=402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n=444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n=496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n=198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n=47*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n=277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n=178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n=295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n=578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n=337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n=39*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Textfeld 27"/>
          <p:cNvSpPr txBox="1"/>
          <p:nvPr/>
        </p:nvSpPr>
        <p:spPr>
          <a:xfrm>
            <a:off x="7730026" y="2127771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 smtClean="0"/>
              <a:t>() Werte 2012 </a:t>
            </a:r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7347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3. MPEG- 4 Transcoding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«Der Anteil MPEG-4 fähiger Kunden hat zugenommen»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816424"/>
          </a:xfrm>
        </p:spPr>
        <p:txBody>
          <a:bodyPr/>
          <a:lstStyle/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/>
              <a:t>Sprachenpakete am 29. Oktober 2013: </a:t>
            </a:r>
            <a:r>
              <a:rPr lang="de-CH" dirty="0" smtClean="0"/>
              <a:t>Sämtliche Sender aus den Sprachenpaketen wurden transcodiert und die betroffenen Abonnenten wurden umgerüstet.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/>
              <a:t>Themenpakete am 28. Januar 2014: </a:t>
            </a:r>
            <a:r>
              <a:rPr lang="de-CH" dirty="0"/>
              <a:t>Sämtliche Sender aus den </a:t>
            </a:r>
            <a:r>
              <a:rPr lang="de-CH" dirty="0" smtClean="0"/>
              <a:t>Themenpaketen </a:t>
            </a:r>
            <a:r>
              <a:rPr lang="de-CH" dirty="0"/>
              <a:t>wurden transcodiert und die betroffenen Abonnenten wurden umgerüstet</a:t>
            </a:r>
            <a:r>
              <a:rPr lang="de-CH" dirty="0" smtClean="0"/>
              <a:t>.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>
                <a:solidFill>
                  <a:srgbClr val="FF0000"/>
                </a:solidFill>
              </a:rPr>
              <a:t>Sender aus Grundangeboten am 6. Mai 2014: </a:t>
            </a:r>
            <a:r>
              <a:rPr lang="de-CH" dirty="0" smtClean="0">
                <a:solidFill>
                  <a:srgbClr val="FF0000"/>
                </a:solidFill>
              </a:rPr>
              <a:t>Verbleibende SD-Sender aus den Grundangeboten wie bspw. Tele 5 oder ITV2 werden ins MPEG-4 Format transcodiert.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Erfahrungen aus Teilprojekten lassen auf geringen Ansturm betroffener Kunden schliessen – aber: Anzahl alter 2. und 3. TV-Geräte nicht zu unterschätzen!</a:t>
            </a:r>
            <a:endParaRPr lang="de-CH" dirty="0"/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b="1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Übersicht Teilprojekt MPEG-4 Transcoding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85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Das geschieht am 6. Mai 2014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320480"/>
          </a:xfrm>
        </p:spPr>
        <p:txBody>
          <a:bodyPr/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Der Verkauf SD-Themenpakete wird gestoppt.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Wenn vorhanden wird in den Themenpaketen die SD-Version mit ihrer HD-Version ersetzt </a:t>
            </a:r>
            <a:endParaRPr lang="de-CH" dirty="0" smtClean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 smtClean="0"/>
              <a:t>Das </a:t>
            </a:r>
            <a:r>
              <a:rPr lang="de-CH" dirty="0"/>
              <a:t>heute existierende HD Paket wird in dieser Form nicht mehr angeboten. Das PREMIUM-Paket ist die Weiterführung des bisherigen grossen Pakets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MUSIK-Senderabonnenten werden, sofern sie nicht der 3 für 2 Regelung unterliegen, automatisch ins BASIS+ integriert (siehe </a:t>
            </a:r>
            <a:r>
              <a:rPr lang="de-CH" dirty="0" smtClean="0"/>
              <a:t>spezielle Folie)</a:t>
            </a:r>
            <a:endParaRPr lang="de-CH" dirty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HD Paket Kunden ohne Triple Play werden wenn immer möglich ins PREMIUM überführt (siehe </a:t>
            </a:r>
            <a:r>
              <a:rPr lang="de-CH" dirty="0" smtClean="0"/>
              <a:t>andere </a:t>
            </a:r>
            <a:r>
              <a:rPr lang="de-CH" dirty="0"/>
              <a:t>Folien)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HD Paket Kunden mit Triple Play werden in PREMIUM integriert -&gt; Zwang </a:t>
            </a:r>
            <a:r>
              <a:rPr lang="de-CH" dirty="0" smtClean="0"/>
              <a:t>Minimumgarantien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Pay-TV Struktur im Überblick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0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BASIS+ - das ist Musik drin!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136955" cy="3960440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Inhaltsplatzhalter 7"/>
          <p:cNvSpPr txBox="1">
            <a:spLocks/>
          </p:cNvSpPr>
          <p:nvPr/>
        </p:nvSpPr>
        <p:spPr>
          <a:xfrm>
            <a:off x="472233" y="1559588"/>
            <a:ext cx="7859713" cy="453370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>
              <a:buFont typeface="Wingdings" panose="05000000000000000000" pitchFamily="2" charset="2"/>
              <a:buChar char="Ø"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endParaRPr lang="de-CH" sz="1800" kern="0" dirty="0"/>
          </a:p>
          <a:p>
            <a:pPr marL="0" indent="0">
              <a:buNone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400" kern="0" dirty="0" smtClean="0"/>
              <a:t>Folgende Musiksender aus Themenpaket nicht verfügbar: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MEZZO und Video Italia (weiterhin im Italia Paket)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400" kern="0" dirty="0" smtClean="0"/>
              <a:t>Gebunden an Minimumgarantien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QL Dezember 2013: 65’000 Subscriber vorhanden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400" kern="0" dirty="0" err="1" smtClean="0"/>
              <a:t>Bundling</a:t>
            </a:r>
            <a:r>
              <a:rPr lang="de-CH" sz="1400" kern="0" dirty="0" smtClean="0"/>
              <a:t> mit 3P und 2P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33" y="2159739"/>
            <a:ext cx="489654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/>
          <p:nvPr/>
        </p:nvSpPr>
        <p:spPr>
          <a:xfrm rot="20618183">
            <a:off x="5014076" y="1791439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5.-</a:t>
            </a:r>
            <a:endParaRPr lang="de-CH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9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SPORTS – Das ultimative Sportpaket</a:t>
            </a:r>
            <a:endParaRPr lang="de-CH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392488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(II)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457201" y="1341438"/>
            <a:ext cx="4690864" cy="511175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None/>
            </a:pPr>
            <a:endParaRPr lang="de-CH" sz="1800" kern="0" dirty="0" smtClean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900306"/>
            <a:ext cx="3888431" cy="175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llipse 16"/>
          <p:cNvSpPr/>
          <p:nvPr/>
        </p:nvSpPr>
        <p:spPr>
          <a:xfrm rot="20618183">
            <a:off x="3940506" y="2532006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11.-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778393" y="2276872"/>
            <a:ext cx="3538023" cy="374441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Folgende Sportsender aus Themenpaket nicht mehr im Angebot: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Extreme Sports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Wird ersetzt mit Sender </a:t>
            </a:r>
            <a:r>
              <a:rPr lang="de-CH" sz="1800" kern="0" dirty="0" err="1" smtClean="0"/>
              <a:t>Fast’n</a:t>
            </a:r>
            <a:r>
              <a:rPr lang="de-CH" sz="1800" kern="0" dirty="0" smtClean="0"/>
              <a:t> Fun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Noch nicht in HD sind: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Eurosport 2, Motors TV und </a:t>
            </a:r>
            <a:r>
              <a:rPr lang="de-CH" sz="1400" kern="0" dirty="0" err="1" smtClean="0"/>
              <a:t>Nautical</a:t>
            </a:r>
            <a:r>
              <a:rPr lang="de-CH" sz="1400" kern="0" dirty="0" smtClean="0"/>
              <a:t> Channel</a:t>
            </a:r>
          </a:p>
        </p:txBody>
      </p:sp>
      <p:sp>
        <p:nvSpPr>
          <p:cNvPr id="2" name="Rechteck 1"/>
          <p:cNvSpPr/>
          <p:nvPr/>
        </p:nvSpPr>
        <p:spPr>
          <a:xfrm rot="20529611">
            <a:off x="1186647" y="5485789"/>
            <a:ext cx="2882272" cy="446006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Änderungen vorbehalten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6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4076328" y="1970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r>
              <a:rPr lang="de-CH" dirty="0" smtClean="0"/>
              <a:t>4. Pay-TV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9028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EXTRA – Der TV-Spass für Jung und Alt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 dirty="0" smtClean="0"/>
          </a:p>
          <a:p>
            <a:endParaRPr lang="de-CH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(III)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4932040" y="2337332"/>
            <a:ext cx="3888432" cy="302433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de-CH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Folgende Sender aus Themenpaket nicht mehr: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err="1" smtClean="0"/>
              <a:t>Silverline</a:t>
            </a:r>
            <a:r>
              <a:rPr lang="de-CH" sz="1400" kern="0" dirty="0" smtClean="0"/>
              <a:t> und </a:t>
            </a:r>
            <a:r>
              <a:rPr lang="de-CH" sz="1400" kern="0" dirty="0" err="1" smtClean="0"/>
              <a:t>bio</a:t>
            </a:r>
            <a:endParaRPr lang="de-CH" sz="1400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Dafür neue Sender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Nick Jr. ; YFE, </a:t>
            </a:r>
            <a:r>
              <a:rPr lang="de-CH" sz="1400" kern="0" dirty="0" err="1" smtClean="0"/>
              <a:t>Glitz</a:t>
            </a:r>
            <a:r>
              <a:rPr lang="de-CH" sz="1400" kern="0" dirty="0" smtClean="0"/>
              <a:t> HD, Bon Gusto HD, E! Entertainment HD und Universal Channel HD</a:t>
            </a:r>
          </a:p>
          <a:p>
            <a:pPr marL="0" indent="0">
              <a:buNone/>
            </a:pPr>
            <a:endParaRPr lang="de-CH" sz="1800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58825"/>
            <a:ext cx="452437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/>
          <p:cNvSpPr/>
          <p:nvPr/>
        </p:nvSpPr>
        <p:spPr>
          <a:xfrm rot="20618183">
            <a:off x="4557389" y="1980579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22.-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923928" y="446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923928" y="449288"/>
            <a:ext cx="4787875" cy="404813"/>
          </a:xfrm>
        </p:spPr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535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PREMIUM – Das Komplett-Paket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53650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(IV)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4788024" y="2067630"/>
            <a:ext cx="4032448" cy="46078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800" kern="0" dirty="0" smtClean="0"/>
              <a:t>Komplett-Paket</a:t>
            </a:r>
          </a:p>
          <a:p>
            <a:r>
              <a:rPr lang="de-CH" sz="1800" kern="0" dirty="0" smtClean="0"/>
              <a:t>«Most </a:t>
            </a:r>
            <a:r>
              <a:rPr lang="de-CH" sz="1800" kern="0" dirty="0" err="1" smtClean="0"/>
              <a:t>Widely</a:t>
            </a:r>
            <a:r>
              <a:rPr lang="de-CH" sz="1800" kern="0" dirty="0" smtClean="0"/>
              <a:t> Distributed Pay-TV Package»</a:t>
            </a:r>
          </a:p>
          <a:p>
            <a:pPr lvl="1"/>
            <a:r>
              <a:rPr lang="de-CH" sz="1400" kern="0" dirty="0" smtClean="0"/>
              <a:t>Vermarktung darauf ausrichten</a:t>
            </a:r>
          </a:p>
          <a:p>
            <a:pPr lvl="1"/>
            <a:r>
              <a:rPr lang="de-CH" sz="1400" kern="0" dirty="0" smtClean="0"/>
              <a:t>Kommunikation darauf ausrichten</a:t>
            </a:r>
          </a:p>
          <a:p>
            <a:r>
              <a:rPr lang="de-CH" sz="1800" kern="0" dirty="0" smtClean="0"/>
              <a:t>PREMIUM-Paket kann als Erweiterung des heutigen HD-Paket angesehen werden</a:t>
            </a:r>
          </a:p>
          <a:p>
            <a:endParaRPr lang="de-CH" sz="1800" kern="0" dirty="0" smtClean="0"/>
          </a:p>
          <a:p>
            <a:endParaRPr lang="de-CH" sz="1800" kern="0" dirty="0" smtClean="0"/>
          </a:p>
          <a:p>
            <a:r>
              <a:rPr lang="de-CH" sz="1800" kern="0" dirty="0" smtClean="0"/>
              <a:t>Existierendes HD Paket wird so nicht mehr angeboten!</a:t>
            </a:r>
          </a:p>
        </p:txBody>
      </p:sp>
      <p:sp>
        <p:nvSpPr>
          <p:cNvPr id="13" name="Pfeil nach unten 12"/>
          <p:cNvSpPr/>
          <p:nvPr/>
        </p:nvSpPr>
        <p:spPr>
          <a:xfrm>
            <a:off x="6088984" y="4509120"/>
            <a:ext cx="648072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89810"/>
            <a:ext cx="4131135" cy="443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/>
          <p:nvPr/>
        </p:nvSpPr>
        <p:spPr>
          <a:xfrm rot="20618183">
            <a:off x="4156530" y="1721509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33.-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 rot="20529611">
            <a:off x="5295919" y="5981215"/>
            <a:ext cx="2882272" cy="44600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Änderungen vorbehalten</a:t>
            </a:r>
            <a:endParaRPr lang="de-CH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9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Inhaltsverzeichnis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Inhaltsverzeichnis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xfrm>
            <a:off x="395485" y="1700808"/>
            <a:ext cx="8136955" cy="334268"/>
          </a:xfrm>
        </p:spPr>
        <p:txBody>
          <a:bodyPr/>
          <a:lstStyle/>
          <a:p>
            <a:r>
              <a:rPr lang="de-CH" dirty="0" smtClean="0"/>
              <a:t>Technik/Angebot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</a:t>
            </a:fld>
            <a:endParaRPr lang="de-CH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060848"/>
            <a:ext cx="8208963" cy="1872208"/>
          </a:xfrm>
        </p:spPr>
        <p:txBody>
          <a:bodyPr/>
          <a:lstStyle/>
          <a:p>
            <a:pPr>
              <a:spcAft>
                <a:spcPts val="0"/>
              </a:spcAft>
              <a:buAutoNum type="arabicPeriod"/>
            </a:pPr>
            <a:r>
              <a:rPr lang="de-CH" sz="1600" dirty="0" smtClean="0"/>
              <a:t>Übersicht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Neue Sendersortierung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Wegfall SD/HD-</a:t>
            </a:r>
            <a:r>
              <a:rPr lang="de-CH" sz="1600" dirty="0" err="1" smtClean="0"/>
              <a:t>Simulcast</a:t>
            </a:r>
            <a:endParaRPr lang="de-CH" sz="1600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MPEG-4 </a:t>
            </a:r>
            <a:r>
              <a:rPr lang="de-CH" sz="1600" dirty="0" err="1" smtClean="0"/>
              <a:t>Transcoding</a:t>
            </a:r>
            <a:endParaRPr lang="de-CH" sz="1600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Pay-TV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Neue Sender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endParaRPr lang="de-CH" sz="1600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endParaRPr lang="de-CH" sz="1600" dirty="0"/>
          </a:p>
        </p:txBody>
      </p:sp>
      <p:sp>
        <p:nvSpPr>
          <p:cNvPr id="9" name="Abgerundetes Rechteck 8"/>
          <p:cNvSpPr/>
          <p:nvPr/>
        </p:nvSpPr>
        <p:spPr>
          <a:xfrm>
            <a:off x="395536" y="3933056"/>
            <a:ext cx="8208912" cy="3348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Kommunikation</a:t>
            </a:r>
            <a:endParaRPr lang="de-CH" b="1" dirty="0"/>
          </a:p>
        </p:txBody>
      </p:sp>
      <p:sp>
        <p:nvSpPr>
          <p:cNvPr id="10" name="Textplatzhalter 5"/>
          <p:cNvSpPr txBox="1">
            <a:spLocks/>
          </p:cNvSpPr>
          <p:nvPr/>
        </p:nvSpPr>
        <p:spPr bwMode="auto">
          <a:xfrm>
            <a:off x="395609" y="4293096"/>
            <a:ext cx="8208839" cy="18722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AutoNum type="arabicPeriod"/>
            </a:pPr>
            <a:r>
              <a:rPr lang="de-CH" sz="1600" kern="0" dirty="0" smtClean="0"/>
              <a:t>  Auszüge Kommunikationskonzept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Übersicht Massnahmen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Key Visual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Instrumente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Vertrieb und Kundendienst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Ansprechpersonen</a:t>
            </a:r>
          </a:p>
        </p:txBody>
      </p:sp>
    </p:spTree>
    <p:extLst>
      <p:ext uri="{BB962C8B-B14F-4D97-AF65-F5344CB8AC3E}">
        <p14:creationId xmlns:p14="http://schemas.microsoft.com/office/powerpoint/2010/main" val="241518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«Komplett überarbeitete Senderstruktur»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23528" y="2132856"/>
            <a:ext cx="8424935" cy="417646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Vergleich Veränderung HEUTE - MORGEN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de-CH" dirty="0">
              <a:solidFill>
                <a:srgbClr val="000000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232683"/>
              </p:ext>
            </p:extLst>
          </p:nvPr>
        </p:nvGraphicFramePr>
        <p:xfrm>
          <a:off x="467544" y="2132856"/>
          <a:ext cx="8229600" cy="4134879"/>
        </p:xfrm>
        <a:graphic>
          <a:graphicData uri="http://schemas.openxmlformats.org/drawingml/2006/table">
            <a:tbl>
              <a:tblPr/>
              <a:tblGrid>
                <a:gridCol w="1404646"/>
                <a:gridCol w="573325"/>
                <a:gridCol w="1920638"/>
                <a:gridCol w="107499"/>
                <a:gridCol w="114665"/>
                <a:gridCol w="1289980"/>
                <a:gridCol w="573325"/>
                <a:gridCol w="2245522"/>
              </a:tblGrid>
              <a:tr h="207891"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Paket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Preis heute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bestehende Abonnenten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Angebot neu (Arbeitstitel)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Preis neu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Beschreibung (Veränderung ggü. heute)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807"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Grundangebot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0.00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Grundangebot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0.00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Wegfall Simulcast SD/HD, Mehr Sender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Grundangebot Plus HD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5.00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BASIS+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5.00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vereint "Grundangebot Plus HD" + "Musik"</a:t>
                      </a:r>
                      <a:b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Verschiebung Simulcast ins 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Musik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6.00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8.00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SPORTS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11.00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Neue Sender in HD, ohne Soft Erotik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 Plus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12.00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Film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8.00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22.00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Vereint bisherige Sender aus Paketen FILM,</a:t>
                      </a:r>
                      <a:b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FAMILIE und DOKUMENTATION; </a:t>
                      </a:r>
                      <a:b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Einbau neuer Sender in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Familie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6.00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Dokumentation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8.00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 Premium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19.00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PREMIUM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33.00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Kombination BASIS+, EXTRA, SPORTS + Soft Adult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Erotik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24.00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direkt migriert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EROTIK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24.00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vereint Hard- und Soft-Erotiksender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für 2 Themenpakete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bei eingefrorenen Paketen weiterhin so verrechnet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für 2 wird nicht mehr angeboten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Super Kombi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50.00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Super Kombi wird nicht mehr angeboten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337"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2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Fokus Vermarktung Priorität 1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136955" cy="3989488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Fokus Grundangebot und PREMIUM in Senderpräsentation</a:t>
            </a:r>
            <a:endParaRPr lang="de-CH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1475656" y="4291105"/>
            <a:ext cx="1800200" cy="836317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704855" y="5284878"/>
            <a:ext cx="1410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100" b="1" dirty="0" smtClean="0"/>
              <a:t>FREE-TV (FTA)</a:t>
            </a:r>
            <a:endParaRPr lang="de-CH" sz="11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1619672" y="4478999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Arial" charset="0"/>
              </a:rPr>
              <a:t>Grundangebot</a:t>
            </a:r>
            <a:endParaRPr lang="de-CH" sz="14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860032" y="2525272"/>
            <a:ext cx="2016224" cy="19425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335" y="2338504"/>
            <a:ext cx="1923617" cy="1936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4860032" y="4291105"/>
            <a:ext cx="2016224" cy="836317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112060" y="4656412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Arial" charset="0"/>
              </a:rPr>
              <a:t>Grundangebot</a:t>
            </a:r>
            <a:endParaRPr lang="de-CH" sz="14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140753" y="5284878"/>
            <a:ext cx="1410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100" b="1" dirty="0" smtClean="0"/>
              <a:t>PREMIUM</a:t>
            </a:r>
            <a:endParaRPr lang="de-CH" sz="1100" b="1" dirty="0"/>
          </a:p>
        </p:txBody>
      </p:sp>
      <p:sp>
        <p:nvSpPr>
          <p:cNvPr id="15" name="Ellipse 14"/>
          <p:cNvSpPr/>
          <p:nvPr/>
        </p:nvSpPr>
        <p:spPr>
          <a:xfrm rot="20618183">
            <a:off x="2932394" y="3725280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0.-*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 rot="20618183">
            <a:off x="6658352" y="1949858"/>
            <a:ext cx="872621" cy="883269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200" b="1" dirty="0" smtClean="0">
                <a:solidFill>
                  <a:srgbClr val="FFFFFF"/>
                </a:solidFill>
              </a:rPr>
              <a:t>16.50**</a:t>
            </a:r>
            <a:endParaRPr lang="de-CH" sz="1200" b="1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1560" y="5618496"/>
            <a:ext cx="7920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i="1" dirty="0" smtClean="0"/>
              <a:t>* Unverschlüsselt </a:t>
            </a:r>
            <a:r>
              <a:rPr lang="de-CH" sz="1100" i="1" dirty="0" err="1" smtClean="0"/>
              <a:t>empfangbar</a:t>
            </a:r>
            <a:endParaRPr lang="de-CH" sz="1100" i="1" dirty="0"/>
          </a:p>
        </p:txBody>
      </p:sp>
      <p:sp>
        <p:nvSpPr>
          <p:cNvPr id="18" name="Textfeld 17"/>
          <p:cNvSpPr txBox="1"/>
          <p:nvPr/>
        </p:nvSpPr>
        <p:spPr>
          <a:xfrm>
            <a:off x="611560" y="5860734"/>
            <a:ext cx="7920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i="1" dirty="0" smtClean="0"/>
              <a:t>** Ab 4. Monat 33.- (Mindestvertragslaufdauer 12 Monate)</a:t>
            </a:r>
            <a:endParaRPr lang="de-CH" sz="1100" i="1" dirty="0"/>
          </a:p>
        </p:txBody>
      </p:sp>
      <p:sp>
        <p:nvSpPr>
          <p:cNvPr id="19" name="Rechteck 18"/>
          <p:cNvSpPr/>
          <p:nvPr/>
        </p:nvSpPr>
        <p:spPr>
          <a:xfrm>
            <a:off x="467544" y="6165304"/>
            <a:ext cx="669674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Einführung im Zuge </a:t>
            </a:r>
            <a:r>
              <a:rPr lang="de-CH" b="1" dirty="0" err="1" smtClean="0"/>
              <a:t>Product</a:t>
            </a:r>
            <a:r>
              <a:rPr lang="de-CH" b="1" dirty="0" smtClean="0"/>
              <a:t> </a:t>
            </a:r>
            <a:r>
              <a:rPr lang="de-CH" b="1" dirty="0" err="1" smtClean="0"/>
              <a:t>Redesign</a:t>
            </a:r>
            <a:r>
              <a:rPr lang="de-CH" b="1" dirty="0" smtClean="0"/>
              <a:t> Oktober</a:t>
            </a:r>
            <a:endParaRPr lang="de-CH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1161919" y="2391492"/>
            <a:ext cx="37444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Dauerpromotion PREMIUM!</a:t>
            </a:r>
            <a:endParaRPr lang="de-CH" sz="1600" b="1" i="1" dirty="0">
              <a:solidFill>
                <a:srgbClr val="FF0000"/>
              </a:solidFill>
            </a:endParaRPr>
          </a:p>
          <a:p>
            <a:r>
              <a:rPr lang="de-CH" sz="1200" b="1" i="1" dirty="0" smtClean="0">
                <a:solidFill>
                  <a:srgbClr val="FF0000"/>
                </a:solidFill>
              </a:rPr>
              <a:t>(Neukunden und Upgrade)</a:t>
            </a:r>
            <a:endParaRPr lang="de-CH" sz="12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69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Fokus Vermarktung Priorität 2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72514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Zusätzliche Pakete werden optional dargestellt</a:t>
            </a:r>
            <a:endParaRPr lang="de-CH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928099" y="2492896"/>
            <a:ext cx="1627677" cy="537777"/>
          </a:xfrm>
          <a:prstGeom prst="rect">
            <a:avLst/>
          </a:prstGeom>
          <a:solidFill>
            <a:srgbClr val="FFC000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Rechteck 6"/>
          <p:cNvSpPr>
            <a:spLocks noChangeArrowheads="1"/>
          </p:cNvSpPr>
          <p:nvPr/>
        </p:nvSpPr>
        <p:spPr bwMode="auto">
          <a:xfrm>
            <a:off x="924098" y="3501008"/>
            <a:ext cx="1627677" cy="576064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hteck 6"/>
          <p:cNvSpPr>
            <a:spLocks noChangeArrowheads="1"/>
          </p:cNvSpPr>
          <p:nvPr/>
        </p:nvSpPr>
        <p:spPr bwMode="auto">
          <a:xfrm>
            <a:off x="924099" y="4437112"/>
            <a:ext cx="1627677" cy="504056"/>
          </a:xfrm>
          <a:prstGeom prst="rect">
            <a:avLst/>
          </a:prstGeom>
          <a:solidFill>
            <a:srgbClr val="0066FF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EA0000"/>
              </a:solidFill>
              <a:cs typeface="Arial" charset="0"/>
            </a:endParaRPr>
          </a:p>
        </p:txBody>
      </p:sp>
      <p:sp>
        <p:nvSpPr>
          <p:cNvPr id="10" name="Rechteck 6"/>
          <p:cNvSpPr>
            <a:spLocks noChangeArrowheads="1"/>
          </p:cNvSpPr>
          <p:nvPr/>
        </p:nvSpPr>
        <p:spPr bwMode="auto">
          <a:xfrm>
            <a:off x="924097" y="5229200"/>
            <a:ext cx="1627677" cy="504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EA0000"/>
              </a:solidFill>
              <a:cs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843808" y="2564904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BASIC+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835139" y="3619763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EXTRA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828517" y="4519863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SPORTS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806362" y="5311951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EROTIK</a:t>
            </a:r>
          </a:p>
        </p:txBody>
      </p:sp>
      <p:sp>
        <p:nvSpPr>
          <p:cNvPr id="15" name="Ellipse 14"/>
          <p:cNvSpPr/>
          <p:nvPr/>
        </p:nvSpPr>
        <p:spPr>
          <a:xfrm rot="20618183">
            <a:off x="2303288" y="2032042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5.-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 rot="20618183">
            <a:off x="2356329" y="3034718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22.-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 rot="20618183">
            <a:off x="2312231" y="3952584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11.-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 rot="20618183">
            <a:off x="2303287" y="4816445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24.-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966288" y="2492896"/>
            <a:ext cx="4206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In jedem Duo Play und Triple Play mit dabei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Hier ist Musik drin!</a:t>
            </a:r>
            <a:endParaRPr lang="de-CH" sz="1200" dirty="0"/>
          </a:p>
        </p:txBody>
      </p:sp>
      <p:sp>
        <p:nvSpPr>
          <p:cNvPr id="22" name="Textfeld 21"/>
          <p:cNvSpPr txBox="1"/>
          <p:nvPr/>
        </p:nvSpPr>
        <p:spPr>
          <a:xfrm>
            <a:off x="3966288" y="3558207"/>
            <a:ext cx="4422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Der Fernsehspass für Jung und Alt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Kindersender, Dokumentationen und Spielfilme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der Extraklasse</a:t>
            </a:r>
            <a:endParaRPr lang="de-CH" sz="1200" dirty="0"/>
          </a:p>
        </p:txBody>
      </p:sp>
      <p:sp>
        <p:nvSpPr>
          <p:cNvPr id="23" name="Textfeld 22"/>
          <p:cNvSpPr txBox="1"/>
          <p:nvPr/>
        </p:nvSpPr>
        <p:spPr>
          <a:xfrm>
            <a:off x="3966288" y="4437112"/>
            <a:ext cx="4422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Das Paket für Sportbegeisterte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Die Sportwelt in seiner ganzen Vielfalt!</a:t>
            </a:r>
            <a:endParaRPr lang="de-CH" sz="1200" dirty="0"/>
          </a:p>
        </p:txBody>
      </p:sp>
      <p:sp>
        <p:nvSpPr>
          <p:cNvPr id="24" name="Textfeld 23"/>
          <p:cNvSpPr txBox="1"/>
          <p:nvPr/>
        </p:nvSpPr>
        <p:spPr>
          <a:xfrm>
            <a:off x="3966288" y="5301208"/>
            <a:ext cx="4422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Lustanregende Bilder für angenehme Stunden</a:t>
            </a:r>
            <a:endParaRPr lang="de-CH" sz="1200" dirty="0"/>
          </a:p>
        </p:txBody>
      </p:sp>
      <p:sp>
        <p:nvSpPr>
          <p:cNvPr id="25" name="Pfeil nach rechts 24"/>
          <p:cNvSpPr/>
          <p:nvPr/>
        </p:nvSpPr>
        <p:spPr>
          <a:xfrm rot="16200000">
            <a:off x="7588106" y="4601293"/>
            <a:ext cx="684078" cy="3795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Textfeld 25"/>
          <p:cNvSpPr txBox="1"/>
          <p:nvPr/>
        </p:nvSpPr>
        <p:spPr>
          <a:xfrm rot="16200000">
            <a:off x="7024918" y="3003340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Unmittelbar nach GA erhältlich</a:t>
            </a:r>
            <a:endParaRPr lang="de-CH" b="1" dirty="0"/>
          </a:p>
        </p:txBody>
      </p:sp>
      <p:sp>
        <p:nvSpPr>
          <p:cNvPr id="31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376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platzhalter 2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411797" cy="5949950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526362" y="1009293"/>
            <a:ext cx="2376264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1. MUSIK + 3 für 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26362" y="2276872"/>
            <a:ext cx="2880320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2. MUSIK </a:t>
            </a:r>
            <a:r>
              <a:rPr kumimoji="0" lang="de-CH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ohne</a:t>
            </a: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 3 für 2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26362" y="3720922"/>
            <a:ext cx="5832648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3. MUSIK + 3 für 2 + Erweitertes Grundangebot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18300" y="5234118"/>
            <a:ext cx="6367724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4. MUSIK </a:t>
            </a:r>
            <a:r>
              <a:rPr kumimoji="0" lang="de-CH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ohne</a:t>
            </a: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 3 für 2 + Erweitertes Grundangebot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851343" y="1009293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EINFRIEREN!!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886024" y="2276872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MIGRIEREN!!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86024" y="3717032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EINFRIEREN!!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900393" y="5230592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MIGRIEREN!!</a:t>
            </a:r>
          </a:p>
        </p:txBody>
      </p:sp>
      <p:sp>
        <p:nvSpPr>
          <p:cNvPr id="16" name="Rechteck 15"/>
          <p:cNvSpPr/>
          <p:nvPr/>
        </p:nvSpPr>
        <p:spPr>
          <a:xfrm>
            <a:off x="526362" y="1513349"/>
            <a:ext cx="4896544" cy="72008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Sender bleiben gleich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HD ersetzt SD (Jukebox &amp; RCK TV)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Preis bleibt gleich</a:t>
            </a:r>
          </a:p>
        </p:txBody>
      </p:sp>
      <p:sp>
        <p:nvSpPr>
          <p:cNvPr id="17" name="Rechteck 16"/>
          <p:cNvSpPr/>
          <p:nvPr/>
        </p:nvSpPr>
        <p:spPr>
          <a:xfrm>
            <a:off x="526362" y="2708920"/>
            <a:ext cx="4896544" cy="936104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 Musiksender: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Classica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i-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concerts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de-CH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(MTV Live HD)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Wegfall Musiksender: </a:t>
            </a:r>
            <a:r>
              <a:rPr kumimoji="0" lang="de-CH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Mezzo</a:t>
            </a: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Video Italia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Alle zusätzlichen Sender aus BASIS+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Neuer, tieferer Preis</a:t>
            </a:r>
          </a:p>
        </p:txBody>
      </p:sp>
      <p:sp>
        <p:nvSpPr>
          <p:cNvPr id="18" name="Rechteck 17"/>
          <p:cNvSpPr/>
          <p:nvPr/>
        </p:nvSpPr>
        <p:spPr>
          <a:xfrm>
            <a:off x="553420" y="4193040"/>
            <a:ext cx="4896544" cy="963124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 Musiksender: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Classica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i-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concerts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de-CH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(MTV Live HD)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Alle zusätzlichen Sender aus BASIS+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HD ersetzt SD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Preis bleibt gleich</a:t>
            </a:r>
          </a:p>
        </p:txBody>
      </p:sp>
      <p:sp>
        <p:nvSpPr>
          <p:cNvPr id="19" name="Rechteck 18"/>
          <p:cNvSpPr/>
          <p:nvPr/>
        </p:nvSpPr>
        <p:spPr>
          <a:xfrm>
            <a:off x="553420" y="5706236"/>
            <a:ext cx="4896544" cy="963124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 Musiksender: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Classica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i-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concerts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de-CH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(MTV Live HD)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Wegfall Musiksender: </a:t>
            </a:r>
            <a:r>
              <a:rPr kumimoji="0" lang="de-CH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Mezzo</a:t>
            </a: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Video Italia</a:t>
            </a:r>
            <a:endParaRPr kumimoji="0" lang="de-CH" sz="12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Alle zusätzlichen Sender aus BASIS+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Neuer, tieferer Preis</a:t>
            </a:r>
          </a:p>
        </p:txBody>
      </p:sp>
      <p:sp>
        <p:nvSpPr>
          <p:cNvPr id="20" name="Ellipse 19"/>
          <p:cNvSpPr/>
          <p:nvPr/>
        </p:nvSpPr>
        <p:spPr>
          <a:xfrm rot="881279">
            <a:off x="4941173" y="2458640"/>
            <a:ext cx="749300" cy="7366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- 1.-</a:t>
            </a:r>
            <a:endParaRPr kumimoji="0" lang="de-CH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1" name="Ellipse 20"/>
          <p:cNvSpPr/>
          <p:nvPr/>
        </p:nvSpPr>
        <p:spPr>
          <a:xfrm rot="881279">
            <a:off x="4930082" y="5600191"/>
            <a:ext cx="749300" cy="7366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- 6.-</a:t>
            </a:r>
            <a:endParaRPr kumimoji="0" lang="de-CH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639859" y="1715958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645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681336" y="3012887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185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5781639" y="5972232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369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5735297" y="4497015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685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" name="Rechteck 24"/>
          <p:cNvSpPr/>
          <p:nvPr/>
        </p:nvSpPr>
        <p:spPr>
          <a:xfrm rot="20529611">
            <a:off x="3274880" y="691427"/>
            <a:ext cx="2882272" cy="446006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Migrationsvorschlag MUSIK</a:t>
            </a:r>
            <a:endParaRPr lang="de-CH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6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«Thema Programmkosten in Migration miteinbeziehen»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80971" cy="4464496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Migrations-Konzept HD Premium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051720" y="2164794"/>
            <a:ext cx="47525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# </a:t>
            </a:r>
            <a:r>
              <a:rPr lang="de-CH" dirty="0" err="1" smtClean="0"/>
              <a:t>of</a:t>
            </a:r>
            <a:r>
              <a:rPr lang="de-CH" dirty="0" smtClean="0"/>
              <a:t> Subscriber </a:t>
            </a:r>
            <a:r>
              <a:rPr lang="de-CH" dirty="0" err="1" smtClean="0"/>
              <a:t>Dec</a:t>
            </a:r>
            <a:r>
              <a:rPr lang="de-CH" dirty="0" smtClean="0"/>
              <a:t>. 13 = 7000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467544" y="2772217"/>
            <a:ext cx="8064896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>
                <a:solidFill>
                  <a:srgbClr val="FF0000"/>
                </a:solidFill>
              </a:rPr>
              <a:t>DEN ERFOLG DES HD PAKETS SOLLTEN WIR UNS NICHT NEHMEN LASSEN UND ALLE BISHERIGEN ABONNENTEN MIT IN DIE NEUE STRUKTUR NEHMEN!</a:t>
            </a:r>
            <a:endParaRPr lang="de-CH" sz="1600" b="1" dirty="0">
              <a:solidFill>
                <a:srgbClr val="FF000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39552" y="4509120"/>
            <a:ext cx="2952328" cy="64807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HD PAKET </a:t>
            </a:r>
            <a:r>
              <a:rPr lang="de-CH" i="1" u="sng" dirty="0" smtClean="0">
                <a:solidFill>
                  <a:schemeClr val="tx1"/>
                </a:solidFill>
              </a:rPr>
              <a:t>OHNE</a:t>
            </a:r>
            <a:r>
              <a:rPr lang="de-CH" dirty="0" smtClean="0">
                <a:solidFill>
                  <a:schemeClr val="tx1"/>
                </a:solidFill>
              </a:rPr>
              <a:t> 3P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580112" y="4495516"/>
            <a:ext cx="2952328" cy="64807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HD PAKET </a:t>
            </a:r>
            <a:r>
              <a:rPr lang="de-CH" i="1" u="sng" dirty="0" smtClean="0">
                <a:solidFill>
                  <a:schemeClr val="tx1"/>
                </a:solidFill>
              </a:rPr>
              <a:t>MIT</a:t>
            </a:r>
            <a:r>
              <a:rPr lang="de-CH" dirty="0" smtClean="0">
                <a:solidFill>
                  <a:schemeClr val="tx1"/>
                </a:solidFill>
              </a:rPr>
              <a:t> 3P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87624" y="38209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60%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300192" y="38209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40%</a:t>
            </a:r>
          </a:p>
        </p:txBody>
      </p:sp>
      <p:sp>
        <p:nvSpPr>
          <p:cNvPr id="14" name="Pfeil nach unten 13"/>
          <p:cNvSpPr/>
          <p:nvPr/>
        </p:nvSpPr>
        <p:spPr>
          <a:xfrm>
            <a:off x="6948264" y="3541078"/>
            <a:ext cx="360040" cy="31997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Pfeil nach unten 14"/>
          <p:cNvSpPr/>
          <p:nvPr/>
        </p:nvSpPr>
        <p:spPr>
          <a:xfrm>
            <a:off x="1835696" y="3541078"/>
            <a:ext cx="360040" cy="31997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Pfeil nach unten 15"/>
          <p:cNvSpPr/>
          <p:nvPr/>
        </p:nvSpPr>
        <p:spPr>
          <a:xfrm>
            <a:off x="1835696" y="4149080"/>
            <a:ext cx="360040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Pfeil nach unten 16"/>
          <p:cNvSpPr/>
          <p:nvPr/>
        </p:nvSpPr>
        <p:spPr>
          <a:xfrm>
            <a:off x="6948264" y="4149080"/>
            <a:ext cx="360040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Textfeld 17"/>
          <p:cNvSpPr txBox="1"/>
          <p:nvPr/>
        </p:nvSpPr>
        <p:spPr>
          <a:xfrm>
            <a:off x="2771800" y="5877272"/>
            <a:ext cx="375013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Migration in PREMIUM</a:t>
            </a:r>
            <a:endParaRPr lang="de-CH" dirty="0"/>
          </a:p>
        </p:txBody>
      </p:sp>
      <p:sp>
        <p:nvSpPr>
          <p:cNvPr id="19" name="Pfeil nach unten 18"/>
          <p:cNvSpPr/>
          <p:nvPr/>
        </p:nvSpPr>
        <p:spPr>
          <a:xfrm rot="2844174">
            <a:off x="6646852" y="5215420"/>
            <a:ext cx="360040" cy="68577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Pfeil nach unten 19"/>
          <p:cNvSpPr/>
          <p:nvPr/>
        </p:nvSpPr>
        <p:spPr>
          <a:xfrm rot="18722868">
            <a:off x="2226488" y="5239561"/>
            <a:ext cx="360040" cy="69782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pic>
        <p:nvPicPr>
          <p:cNvPr id="7170" name="Picture 2" descr="C:\Users\mgoetschi\AppData\Local\Microsoft\Windows\Temporary Internet Files\Content.IE5\BFM72YWV\MC9004417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97" y="3553852"/>
            <a:ext cx="476726" cy="47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3503027" y="3553852"/>
            <a:ext cx="207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Symbol" panose="05050102010706020507" pitchFamily="18" charset="2"/>
              <a:buChar char="-"/>
            </a:pPr>
            <a:r>
              <a:rPr lang="de-CH" sz="1400" b="1" dirty="0" smtClean="0"/>
              <a:t>Minimumgarantien</a:t>
            </a:r>
          </a:p>
          <a:p>
            <a:pPr marL="180975" indent="-180975">
              <a:buFont typeface="Symbol" panose="05050102010706020507" pitchFamily="18" charset="2"/>
              <a:buChar char="-"/>
            </a:pPr>
            <a:r>
              <a:rPr lang="de-CH" sz="1400" b="1" dirty="0" smtClean="0"/>
              <a:t>Programmkosten</a:t>
            </a:r>
            <a:endParaRPr lang="de-CH" sz="1400" b="1" dirty="0"/>
          </a:p>
        </p:txBody>
      </p:sp>
      <p:pic>
        <p:nvPicPr>
          <p:cNvPr id="24" name="Picture 2" descr="C:\Users\mgoetschi\AppData\Local\Microsoft\Windows\Temporary Internet Files\Content.IE5\BFM72YWV\MC9004417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749" y="3553852"/>
            <a:ext cx="476726" cy="47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1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Migrations-Vorgehen für Kunden ohne </a:t>
            </a:r>
            <a:r>
              <a:rPr lang="de-CH" dirty="0" smtClean="0"/>
              <a:t>Kombi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88787" y="2055337"/>
            <a:ext cx="3463133" cy="3816424"/>
          </a:xfrm>
        </p:spPr>
        <p:txBody>
          <a:bodyPr/>
          <a:lstStyle/>
          <a:p>
            <a:endParaRPr lang="de-CH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Ca. 4’200 Kunden haben das «HD Premium» ohne Kombi.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Diese Kunden erhalten das neue Premium während 3 Monaten zum alten Preis.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Ab dem 4. Monat wird der reguläre Preis von CHF 33.- verrechnet.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Wir gehen davon aus, dass dann ca. 20% ins Paket Sport und 30% ins Paket Extra wechseln. Im neuen Premium blieben dann 50%.</a:t>
            </a:r>
            <a:endParaRPr lang="de-CH" sz="16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«Wahlfreiheit HD-Premium-Kunden»</a:t>
            </a:r>
            <a:endParaRPr lang="de-CH" dirty="0"/>
          </a:p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841" y="2893133"/>
            <a:ext cx="2489367" cy="132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6"/>
          <p:cNvSpPr>
            <a:spLocks noChangeArrowheads="1"/>
          </p:cNvSpPr>
          <p:nvPr/>
        </p:nvSpPr>
        <p:spPr bwMode="auto">
          <a:xfrm>
            <a:off x="7326927" y="5518737"/>
            <a:ext cx="1125277" cy="33823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4" name="Rechteck 6"/>
          <p:cNvSpPr>
            <a:spLocks noChangeArrowheads="1"/>
          </p:cNvSpPr>
          <p:nvPr/>
        </p:nvSpPr>
        <p:spPr bwMode="auto">
          <a:xfrm>
            <a:off x="7320758" y="2100351"/>
            <a:ext cx="1125277" cy="750560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solidFill>
                <a:srgbClr val="EA0000"/>
              </a:solidFill>
              <a:latin typeface="Arial"/>
            </a:endParaRPr>
          </a:p>
        </p:txBody>
      </p:sp>
      <p:sp>
        <p:nvSpPr>
          <p:cNvPr id="17" name="Ellipse 16"/>
          <p:cNvSpPr/>
          <p:nvPr/>
        </p:nvSpPr>
        <p:spPr>
          <a:xfrm rot="20618183">
            <a:off x="8235055" y="1687037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11.-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8" name="Textfeld 15"/>
          <p:cNvSpPr txBox="1">
            <a:spLocks noChangeArrowheads="1"/>
          </p:cNvSpPr>
          <p:nvPr/>
        </p:nvSpPr>
        <p:spPr bwMode="auto">
          <a:xfrm>
            <a:off x="7347491" y="2214021"/>
            <a:ext cx="1071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CH" sz="1400" b="1" dirty="0" smtClean="0">
                <a:solidFill>
                  <a:srgbClr val="FFFFFF"/>
                </a:solidFill>
              </a:rPr>
              <a:t>SPORTS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9" name="Textfeld 51"/>
          <p:cNvSpPr txBox="1">
            <a:spLocks noChangeArrowheads="1"/>
          </p:cNvSpPr>
          <p:nvPr/>
        </p:nvSpPr>
        <p:spPr bwMode="auto">
          <a:xfrm>
            <a:off x="7475762" y="3513090"/>
            <a:ext cx="900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+mn-cs"/>
              </a:rPr>
              <a:t>EXTRA</a:t>
            </a:r>
            <a:endParaRPr lang="de-CH" sz="1400" b="1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1" name="Rechteck 6"/>
          <p:cNvSpPr>
            <a:spLocks noChangeArrowheads="1"/>
          </p:cNvSpPr>
          <p:nvPr/>
        </p:nvSpPr>
        <p:spPr bwMode="auto">
          <a:xfrm>
            <a:off x="7326927" y="4674311"/>
            <a:ext cx="1125277" cy="84442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23" name="Rechteck 6"/>
          <p:cNvSpPr>
            <a:spLocks noChangeArrowheads="1"/>
          </p:cNvSpPr>
          <p:nvPr/>
        </p:nvSpPr>
        <p:spPr bwMode="auto">
          <a:xfrm>
            <a:off x="7326433" y="2936222"/>
            <a:ext cx="1125277" cy="84442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24" name="Textfeld 51"/>
          <p:cNvSpPr txBox="1">
            <a:spLocks noChangeArrowheads="1"/>
          </p:cNvSpPr>
          <p:nvPr/>
        </p:nvSpPr>
        <p:spPr bwMode="auto">
          <a:xfrm>
            <a:off x="7439052" y="3164328"/>
            <a:ext cx="900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+mn-cs"/>
              </a:rPr>
              <a:t>EXTRA</a:t>
            </a:r>
            <a:endParaRPr lang="de-CH" sz="1400" b="1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7" name="Rechteck 6"/>
          <p:cNvSpPr>
            <a:spLocks noChangeArrowheads="1"/>
          </p:cNvSpPr>
          <p:nvPr/>
        </p:nvSpPr>
        <p:spPr bwMode="auto">
          <a:xfrm>
            <a:off x="7326435" y="3923751"/>
            <a:ext cx="1125277" cy="750560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solidFill>
                <a:srgbClr val="EA0000"/>
              </a:solidFill>
              <a:latin typeface="Arial"/>
            </a:endParaRPr>
          </a:p>
        </p:txBody>
      </p:sp>
      <p:sp>
        <p:nvSpPr>
          <p:cNvPr id="29" name="Pfeil nach rechts 28"/>
          <p:cNvSpPr/>
          <p:nvPr/>
        </p:nvSpPr>
        <p:spPr>
          <a:xfrm rot="19980180">
            <a:off x="6438919" y="2478515"/>
            <a:ext cx="634822" cy="265284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solidFill>
                <a:srgbClr val="FFFFFF"/>
              </a:solidFill>
            </a:endParaRPr>
          </a:p>
        </p:txBody>
      </p:sp>
      <p:sp>
        <p:nvSpPr>
          <p:cNvPr id="31" name="Pfeil nach rechts 30"/>
          <p:cNvSpPr/>
          <p:nvPr/>
        </p:nvSpPr>
        <p:spPr>
          <a:xfrm>
            <a:off x="6522246" y="3546970"/>
            <a:ext cx="786058" cy="265284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solidFill>
                <a:srgbClr val="FFFFFF"/>
              </a:solidFill>
            </a:endParaRPr>
          </a:p>
        </p:txBody>
      </p:sp>
      <p:sp>
        <p:nvSpPr>
          <p:cNvPr id="33" name="Pfeil nach rechts 32"/>
          <p:cNvSpPr/>
          <p:nvPr/>
        </p:nvSpPr>
        <p:spPr>
          <a:xfrm rot="1199342">
            <a:off x="6367451" y="4364813"/>
            <a:ext cx="821611" cy="265284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solidFill>
                <a:srgbClr val="FFFFFF"/>
              </a:solidFill>
            </a:endParaRPr>
          </a:p>
        </p:txBody>
      </p:sp>
      <p:sp>
        <p:nvSpPr>
          <p:cNvPr id="22" name="Textfeld 51"/>
          <p:cNvSpPr txBox="1">
            <a:spLocks noChangeArrowheads="1"/>
          </p:cNvSpPr>
          <p:nvPr/>
        </p:nvSpPr>
        <p:spPr bwMode="auto">
          <a:xfrm rot="16200000">
            <a:off x="7308536" y="4720002"/>
            <a:ext cx="11497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+mn-cs"/>
              </a:rPr>
              <a:t>PREMIUM</a:t>
            </a:r>
            <a:endParaRPr lang="de-CH" sz="1400" b="1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11" name="Ellipse 10"/>
          <p:cNvSpPr/>
          <p:nvPr/>
        </p:nvSpPr>
        <p:spPr>
          <a:xfrm rot="20618183">
            <a:off x="8270616" y="3778857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33.-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34" name="Ellipse 33"/>
          <p:cNvSpPr/>
          <p:nvPr/>
        </p:nvSpPr>
        <p:spPr>
          <a:xfrm rot="20618183">
            <a:off x="8270617" y="2720006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22.-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36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779912" y="44624"/>
            <a:ext cx="4931891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779912" y="449288"/>
            <a:ext cx="4931891" cy="404813"/>
          </a:xfrm>
        </p:spPr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25" name="Rechteck 24"/>
          <p:cNvSpPr/>
          <p:nvPr/>
        </p:nvSpPr>
        <p:spPr>
          <a:xfrm>
            <a:off x="467544" y="6021288"/>
            <a:ext cx="72008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>
                <a:solidFill>
                  <a:srgbClr val="FFFFFF"/>
                </a:solidFill>
              </a:rPr>
              <a:t>3 Monate zum alten Preis von CHF 19.00. Ab 4. Monat CHF 33.-</a:t>
            </a:r>
            <a:endParaRPr lang="de-CH" b="1" dirty="0">
              <a:solidFill>
                <a:srgbClr val="FFFFFF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893846" y="4175502"/>
            <a:ext cx="2622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CH" sz="1100" i="1" dirty="0" smtClean="0">
                <a:solidFill>
                  <a:srgbClr val="000000"/>
                </a:solidFill>
                <a:latin typeface="Arial"/>
                <a:cs typeface="+mn-cs"/>
              </a:rPr>
              <a:t>(Betroffene Kunden: 4181 )</a:t>
            </a:r>
            <a:endParaRPr lang="de-CH" sz="1100" i="1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6655254" y="4247510"/>
            <a:ext cx="5090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smtClean="0"/>
              <a:t>50%</a:t>
            </a:r>
            <a:endParaRPr lang="de-CH" sz="11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6661931" y="3356992"/>
            <a:ext cx="5023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smtClean="0"/>
              <a:t>30%</a:t>
            </a:r>
            <a:endParaRPr lang="de-CH" sz="11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6440574" y="2348880"/>
            <a:ext cx="507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smtClean="0"/>
              <a:t>20%</a:t>
            </a:r>
            <a:endParaRPr lang="de-CH" sz="1100" b="1" dirty="0"/>
          </a:p>
        </p:txBody>
      </p:sp>
    </p:spTree>
    <p:extLst>
      <p:ext uri="{BB962C8B-B14F-4D97-AF65-F5344CB8AC3E}">
        <p14:creationId xmlns:p14="http://schemas.microsoft.com/office/powerpoint/2010/main" val="198849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</a:t>
            </a:r>
            <a:r>
              <a:rPr lang="de-CH" dirty="0"/>
              <a:t>g</a:t>
            </a:r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sz="2000" dirty="0"/>
              <a:t>Migrations-Vorgehen </a:t>
            </a:r>
            <a:r>
              <a:rPr lang="de-CH" sz="2000" dirty="0" smtClean="0"/>
              <a:t>bei Kombi-Kunden mit «HD Premium» </a:t>
            </a:r>
            <a:endParaRPr lang="de-CH" sz="2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/>
              <a:t>«Preiserhöhung bei Platin – aber deutlich mehr Leistung»</a:t>
            </a:r>
          </a:p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39552" y="21328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All-in-</a:t>
            </a:r>
            <a:r>
              <a:rPr lang="de-CH" b="1" dirty="0" err="1" smtClean="0">
                <a:solidFill>
                  <a:srgbClr val="000000"/>
                </a:solidFill>
              </a:rPr>
              <a:t>One</a:t>
            </a:r>
            <a:r>
              <a:rPr lang="de-CH" b="1" dirty="0" smtClean="0">
                <a:solidFill>
                  <a:srgbClr val="000000"/>
                </a:solidFill>
              </a:rPr>
              <a:t> Platin </a:t>
            </a:r>
            <a:r>
              <a:rPr lang="de-CH" sz="1400" b="1" i="1" dirty="0" smtClean="0">
                <a:solidFill>
                  <a:srgbClr val="000000"/>
                </a:solidFill>
              </a:rPr>
              <a:t>(2185)</a:t>
            </a:r>
            <a:r>
              <a:rPr lang="de-CH" b="1" dirty="0" smtClean="0">
                <a:solidFill>
                  <a:srgbClr val="000000"/>
                </a:solidFill>
              </a:rPr>
              <a:t> 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8437" y="4005064"/>
            <a:ext cx="260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Take2 Premium </a:t>
            </a:r>
            <a:r>
              <a:rPr lang="de-CH" sz="1400" b="1" i="1" dirty="0" smtClean="0">
                <a:solidFill>
                  <a:srgbClr val="000000"/>
                </a:solidFill>
              </a:rPr>
              <a:t>(604)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407123" y="211778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All-in-</a:t>
            </a:r>
            <a:r>
              <a:rPr lang="de-CH" b="1" dirty="0" err="1" smtClean="0">
                <a:solidFill>
                  <a:srgbClr val="000000"/>
                </a:solidFill>
              </a:rPr>
              <a:t>One</a:t>
            </a:r>
            <a:r>
              <a:rPr lang="de-CH" b="1" dirty="0" smtClean="0">
                <a:solidFill>
                  <a:srgbClr val="000000"/>
                </a:solidFill>
              </a:rPr>
              <a:t> Platin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386008" y="3989993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Take2 Premium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479130" y="2487117"/>
            <a:ext cx="3024335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200/10 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FF0000"/>
                </a:solidFill>
              </a:rPr>
              <a:t>Flat Telefonie alle CH-Netze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FF0000"/>
                </a:solidFill>
              </a:rPr>
              <a:t>230 TV-Sender, über 100 in HD</a:t>
            </a:r>
          </a:p>
          <a:p>
            <a:r>
              <a:rPr lang="de-CH" sz="1400" b="1" dirty="0">
                <a:solidFill>
                  <a:srgbClr val="FF0000"/>
                </a:solidFill>
              </a:rPr>
              <a:t> </a:t>
            </a:r>
            <a:r>
              <a:rPr lang="de-CH" sz="1400" b="1" dirty="0" smtClean="0">
                <a:solidFill>
                  <a:srgbClr val="FF0000"/>
                </a:solidFill>
              </a:rPr>
              <a:t>(PREMIUM)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461313" y="4422041"/>
            <a:ext cx="3042153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50/5 </a:t>
            </a:r>
            <a:r>
              <a:rPr lang="de-CH" sz="1400" b="1" dirty="0">
                <a:solidFill>
                  <a:srgbClr val="000000"/>
                </a:solidFill>
              </a:rPr>
              <a:t>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FF0000"/>
                </a:solidFill>
              </a:rPr>
              <a:t>220 </a:t>
            </a:r>
            <a:r>
              <a:rPr lang="de-CH" sz="1400" b="1" dirty="0">
                <a:solidFill>
                  <a:srgbClr val="FF0000"/>
                </a:solidFill>
              </a:rPr>
              <a:t>TV-Sender</a:t>
            </a:r>
            <a:r>
              <a:rPr lang="de-CH" sz="1400" b="1" dirty="0" smtClean="0">
                <a:solidFill>
                  <a:srgbClr val="FF0000"/>
                </a:solidFill>
              </a:rPr>
              <a:t>, über 90 </a:t>
            </a:r>
            <a:r>
              <a:rPr lang="de-CH" sz="1400" b="1" dirty="0">
                <a:solidFill>
                  <a:srgbClr val="FF0000"/>
                </a:solidFill>
              </a:rPr>
              <a:t>in </a:t>
            </a:r>
            <a:r>
              <a:rPr lang="de-CH" sz="1400" b="1" dirty="0" smtClean="0">
                <a:solidFill>
                  <a:srgbClr val="FF0000"/>
                </a:solidFill>
              </a:rPr>
              <a:t>HD</a:t>
            </a:r>
          </a:p>
          <a:p>
            <a:r>
              <a:rPr lang="de-CH" sz="1400" b="1" dirty="0">
                <a:solidFill>
                  <a:srgbClr val="FF0000"/>
                </a:solidFill>
              </a:rPr>
              <a:t> </a:t>
            </a:r>
            <a:r>
              <a:rPr lang="de-CH" sz="1400" b="1" dirty="0" smtClean="0">
                <a:solidFill>
                  <a:srgbClr val="FF0000"/>
                </a:solidFill>
              </a:rPr>
              <a:t>(EXTRA)</a:t>
            </a:r>
            <a:endParaRPr lang="de-CH" sz="1400" b="1" dirty="0">
              <a:solidFill>
                <a:srgbClr val="FF00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 rot="881279">
            <a:off x="8098576" y="2143724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131.10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Ellipse 21"/>
          <p:cNvSpPr/>
          <p:nvPr/>
        </p:nvSpPr>
        <p:spPr>
          <a:xfrm rot="881279">
            <a:off x="8069612" y="3886168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86.10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feil nach rechts 11"/>
          <p:cNvSpPr/>
          <p:nvPr/>
        </p:nvSpPr>
        <p:spPr>
          <a:xfrm>
            <a:off x="4141232" y="2994062"/>
            <a:ext cx="1174048" cy="231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3" name="Pfeil nach rechts 22"/>
          <p:cNvSpPr/>
          <p:nvPr/>
        </p:nvSpPr>
        <p:spPr>
          <a:xfrm>
            <a:off x="4067944" y="5026967"/>
            <a:ext cx="1174048" cy="231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11559" y="2502188"/>
            <a:ext cx="3024335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200/10 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24 h gratis in CH-Festnetz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190 TV-Sender, über 60 in HD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93742" y="4437112"/>
            <a:ext cx="3042153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50/5 </a:t>
            </a:r>
            <a:r>
              <a:rPr lang="de-CH" sz="1400" b="1" dirty="0">
                <a:solidFill>
                  <a:srgbClr val="000000"/>
                </a:solidFill>
              </a:rPr>
              <a:t>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190TV-Sender, über 60 </a:t>
            </a:r>
            <a:r>
              <a:rPr lang="de-CH" sz="1400" b="1" dirty="0">
                <a:solidFill>
                  <a:srgbClr val="000000"/>
                </a:solidFill>
              </a:rPr>
              <a:t>in HD</a:t>
            </a:r>
          </a:p>
        </p:txBody>
      </p:sp>
      <p:sp>
        <p:nvSpPr>
          <p:cNvPr id="14" name="Ellipse 13"/>
          <p:cNvSpPr/>
          <p:nvPr/>
        </p:nvSpPr>
        <p:spPr>
          <a:xfrm rot="881279">
            <a:off x="3231005" y="2158795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121.10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Ellipse 14"/>
          <p:cNvSpPr/>
          <p:nvPr/>
        </p:nvSpPr>
        <p:spPr>
          <a:xfrm rot="881279">
            <a:off x="3202041" y="3901239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86.10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4141232" y="2708920"/>
            <a:ext cx="110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FF0000"/>
                </a:solidFill>
              </a:rPr>
              <a:t>+10.-</a:t>
            </a:r>
            <a:endParaRPr lang="de-CH" sz="1400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33327" y="6545720"/>
            <a:ext cx="3380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Siehe auch Business-Regeln im Anhang</a:t>
            </a:r>
            <a:endParaRPr lang="de-CH" sz="1400" dirty="0"/>
          </a:p>
        </p:txBody>
      </p:sp>
      <p:sp>
        <p:nvSpPr>
          <p:cNvPr id="25" name="Rechteck 24"/>
          <p:cNvSpPr/>
          <p:nvPr/>
        </p:nvSpPr>
        <p:spPr>
          <a:xfrm>
            <a:off x="467544" y="6021288"/>
            <a:ext cx="72008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>
                <a:solidFill>
                  <a:srgbClr val="FFFFFF"/>
                </a:solidFill>
              </a:rPr>
              <a:t>3 Monate zum alten Preis</a:t>
            </a:r>
            <a:endParaRPr lang="de-CH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4</a:t>
            </a:r>
            <a:r>
              <a:rPr lang="de-CH" dirty="0" smtClean="0"/>
              <a:t>. Pay-TV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«Keine Anpassungen der </a:t>
            </a:r>
            <a:r>
              <a:rPr lang="de-CH" dirty="0" err="1" smtClean="0"/>
              <a:t>AGB’s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104456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Ø"/>
            </a:pPr>
            <a:r>
              <a:rPr lang="de-CH" sz="1600" b="1" dirty="0" smtClean="0"/>
              <a:t>1:4 Regel BASIS+: </a:t>
            </a:r>
            <a:r>
              <a:rPr lang="de-CH" sz="1600" dirty="0" smtClean="0"/>
              <a:t>wird übernommen aus GA+ HD (Keine Kosten)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400" dirty="0" smtClean="0"/>
              <a:t>Keine Regelung für Hotels mit Programmveranstalter!</a:t>
            </a:r>
          </a:p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sz="1600" b="1" dirty="0" smtClean="0"/>
              <a:t>Mindestvertragslaufdauer: </a:t>
            </a:r>
            <a:r>
              <a:rPr lang="de-CH" sz="1600" dirty="0" smtClean="0"/>
              <a:t>2 Monate wie bisher, keine Anpassungen bisheriger Regelungen notwendig, um Flexibilität und Kurz-Zeit-Abonnenten zu wahren!</a:t>
            </a: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400" dirty="0" smtClean="0"/>
              <a:t>12 Monate Mindestvertragslaufdauer bei Dauerpromotion PREMIUM (3 + 9)</a:t>
            </a: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400" dirty="0" smtClean="0"/>
              <a:t>All-in-</a:t>
            </a:r>
            <a:r>
              <a:rPr lang="de-CH" sz="1400" dirty="0" err="1" smtClean="0"/>
              <a:t>One</a:t>
            </a:r>
            <a:r>
              <a:rPr lang="de-CH" sz="1400" dirty="0" smtClean="0"/>
              <a:t> Platin Kunden behalten ihre Mindestvertragslaufdauer bei (keine automatische Erneuerung der Vertragslaufzeit)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1600" b="1" dirty="0" smtClean="0"/>
              <a:t>Upgrade: </a:t>
            </a:r>
            <a:r>
              <a:rPr lang="de-CH" sz="1600" dirty="0" smtClean="0"/>
              <a:t>Bspw. von EXTRA auf PREMIUM ist jederzeit und auch während Vertragsmindestlaufdauer möglich. Der Kunde ist </a:t>
            </a:r>
            <a:r>
              <a:rPr lang="de-CH" sz="1600" dirty="0" err="1" smtClean="0"/>
              <a:t>promoberechtigt</a:t>
            </a:r>
            <a:r>
              <a:rPr lang="de-CH" sz="1600" dirty="0" smtClean="0"/>
              <a:t>, aber die Mindestvertragslaufdauer beginnt von vorne.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1600" b="1" dirty="0" err="1" smtClean="0"/>
              <a:t>Downgrade</a:t>
            </a:r>
            <a:r>
              <a:rPr lang="de-CH" sz="1600" b="1" dirty="0" smtClean="0"/>
              <a:t>: </a:t>
            </a:r>
            <a:r>
              <a:rPr lang="de-CH" sz="1600" dirty="0" smtClean="0"/>
              <a:t>Kann nach Beendigung der Mindestvertragslaufzeit unter Einhaltung der Kündigungsfristen jederzeit erfolgen.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1600" b="1" dirty="0" smtClean="0"/>
              <a:t>Laufende </a:t>
            </a:r>
            <a:r>
              <a:rPr lang="de-CH" sz="1600" b="1" dirty="0" err="1" smtClean="0"/>
              <a:t>Dauerpromo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AiO</a:t>
            </a:r>
            <a:r>
              <a:rPr lang="de-CH" sz="1600" b="1" dirty="0" smtClean="0"/>
              <a:t> Platin: </a:t>
            </a:r>
            <a:r>
              <a:rPr lang="de-CH" sz="1600" dirty="0" smtClean="0"/>
              <a:t>Kunden verbleiben in </a:t>
            </a:r>
            <a:r>
              <a:rPr lang="de-CH" sz="1600" dirty="0" err="1" smtClean="0"/>
              <a:t>Promophase</a:t>
            </a:r>
            <a:r>
              <a:rPr lang="de-CH" sz="1600" dirty="0" smtClean="0"/>
              <a:t>, profitieren aber von der Mehrleistung und haben nach der Promo den neuen </a:t>
            </a:r>
            <a:r>
              <a:rPr lang="de-CH" sz="1600" dirty="0" err="1" smtClean="0"/>
              <a:t>Regulärpreis</a:t>
            </a:r>
            <a:endParaRPr lang="de-CH" sz="1600" b="1" dirty="0" smtClean="0"/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sz="1600" b="1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Business Rules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080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5. Neue Sender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«Das Angebot in HD wird vergrössert»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err="1" smtClean="0"/>
              <a:t>Wording</a:t>
            </a:r>
            <a:r>
              <a:rPr lang="de-CH" dirty="0" smtClean="0"/>
              <a:t> Senderangebot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28</a:t>
            </a:fld>
            <a:endParaRPr lang="de-CH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873687"/>
              </p:ext>
            </p:extLst>
          </p:nvPr>
        </p:nvGraphicFramePr>
        <p:xfrm>
          <a:off x="395536" y="2060848"/>
          <a:ext cx="8208912" cy="21945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160240"/>
                <a:gridCol w="6048672"/>
              </a:tblGrid>
              <a:tr h="257171"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tx1"/>
                          </a:solidFill>
                        </a:rPr>
                        <a:t>Angebot</a:t>
                      </a:r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tx1"/>
                          </a:solidFill>
                        </a:rPr>
                        <a:t>Anzahl Sender</a:t>
                      </a:r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Grundangebot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130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TV-Sender (davon 59 in HD); über 180 Radiosender 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BASIS+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180 TV-Sender (davon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76 in HD); über 230 Radiosender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Verte!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180 TV-Sender (davon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76 in HD); über 230 Radiosender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AiO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Bronze/Gold; T2 HD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180 TV-Sender (davon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76 in HD); über 230 Radiosender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AiO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Platin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230 TV-Sender (davon 107 in HD); über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230 Radiosender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490 TV- und Radiosender (davon 112 in HD)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395537" y="5949280"/>
            <a:ext cx="68407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/>
              <a:t>Änderungen vorbehalten!</a:t>
            </a:r>
            <a:endParaRPr lang="de-CH" dirty="0"/>
          </a:p>
        </p:txBody>
      </p:sp>
      <p:sp>
        <p:nvSpPr>
          <p:cNvPr id="2" name="Textfeld 1"/>
          <p:cNvSpPr txBox="1"/>
          <p:nvPr/>
        </p:nvSpPr>
        <p:spPr>
          <a:xfrm>
            <a:off x="7596336" y="24208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FF0000"/>
                </a:solidFill>
              </a:rPr>
              <a:t>+35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596336" y="270892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FF0000"/>
                </a:solidFill>
              </a:rPr>
              <a:t>+28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589801" y="299695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FF0000"/>
                </a:solidFill>
              </a:rPr>
              <a:t>+28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589801" y="328498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FF0000"/>
                </a:solidFill>
              </a:rPr>
              <a:t>+28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588750" y="36357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FF0000"/>
                </a:solidFill>
              </a:rPr>
              <a:t>+43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588750" y="393305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FF0000"/>
                </a:solidFill>
              </a:rPr>
              <a:t>+47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33790" y="4365104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Mutationen, Aufschaltungen und Abschaltungen.</a:t>
            </a:r>
          </a:p>
          <a:p>
            <a:r>
              <a:rPr lang="de-CH" b="1" dirty="0" smtClean="0">
                <a:solidFill>
                  <a:srgbClr val="FF0000"/>
                </a:solidFill>
              </a:rPr>
              <a:t>Ausführliche Details sind der Senderliste zu entnehmen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 anchor="ctr"/>
          <a:lstStyle/>
          <a:p>
            <a:r>
              <a:rPr lang="de-CH" sz="3000" b="1" dirty="0" smtClean="0">
                <a:solidFill>
                  <a:srgbClr val="E30613"/>
                </a:solidFill>
              </a:rPr>
              <a:t>Kommunikation</a:t>
            </a:r>
            <a:endParaRPr lang="de-CH" sz="3000" b="1" dirty="0">
              <a:solidFill>
                <a:srgbClr val="E306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35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 anchor="ctr"/>
          <a:lstStyle/>
          <a:p>
            <a:r>
              <a:rPr lang="de-CH" sz="3000" b="1" dirty="0" smtClean="0">
                <a:solidFill>
                  <a:srgbClr val="E30613"/>
                </a:solidFill>
              </a:rPr>
              <a:t>Technik/Angebot</a:t>
            </a:r>
            <a:endParaRPr lang="de-CH" sz="3000" b="1" dirty="0">
              <a:solidFill>
                <a:srgbClr val="E306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Positionierung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30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485" y="2132856"/>
            <a:ext cx="8208963" cy="36724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1200" kern="0" smtClean="0">
                <a:ea typeface="Calibri" panose="020F0502020204030204" pitchFamily="34" charset="0"/>
                <a:cs typeface="Times New Roman" panose="02020603050405020304" pitchFamily="18" charset="0"/>
              </a:rPr>
              <a:t>Wir positionieren uns als kundennaher und regional verankerter Anbieter moderner und leistungsstarker Netze für verschiedene Kommunikationsleistungen aus einer Hand (TV, Internet, Festnetz- und Mobiltelefonie).</a:t>
            </a:r>
          </a:p>
          <a:p>
            <a:pPr marL="0" indent="0"/>
            <a:r>
              <a:rPr lang="de-CH" sz="1200" kern="0" smtClean="0">
                <a:ea typeface="Calibri" panose="020F0502020204030204" pitchFamily="34" charset="0"/>
                <a:cs typeface="Times New Roman" panose="02020603050405020304" pitchFamily="18" charset="0"/>
              </a:rPr>
              <a:t>Damit ermöglichen wir unseren Kundinnen/Kunden mit einem Höchstmass an Service-Qualität unter anderem den Zugang zu einem umfangreichen digitalen Senderangebot in HD sowie zu neuartigen, innovativen Multimedialösungen.</a:t>
            </a:r>
            <a:endParaRPr lang="de-CH" sz="1200" kern="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467544" y="3219692"/>
            <a:ext cx="1081088" cy="55085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0" tIns="78238" rIns="0" bIns="78238" anchor="ctr"/>
          <a:lstStyle/>
          <a:p>
            <a:pPr algn="ctr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dirty="0" smtClean="0">
                <a:latin typeface="+mn-lt"/>
              </a:rPr>
              <a:t>kundennah</a:t>
            </a:r>
            <a:endParaRPr lang="de-CH" sz="1200" dirty="0">
              <a:latin typeface="+mn-lt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619672" y="3219692"/>
            <a:ext cx="6912768" cy="550859"/>
          </a:xfrm>
          <a:prstGeom prst="rect">
            <a:avLst/>
          </a:prstGeom>
          <a:solidFill>
            <a:srgbClr val="D9D9D9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51025" tIns="44221" rIns="0" bIns="44221" anchor="ctr"/>
          <a:lstStyle/>
          <a:p>
            <a:pPr defTabSz="863600">
              <a:spcBef>
                <a:spcPct val="20000"/>
              </a:spcBef>
              <a:tabLst>
                <a:tab pos="171450" algn="l"/>
                <a:tab pos="765175" algn="l"/>
              </a:tabLst>
            </a:pP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Als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kundennahe und regional 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tätige Kabelnetzunternehmen kennen wir die Kundenbedürfnisse und vorherrschenden Marktbedingungen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CH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467544" y="3876369"/>
            <a:ext cx="1081088" cy="55085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0" tIns="78238" rIns="0" bIns="78238" anchor="ctr"/>
          <a:lstStyle/>
          <a:p>
            <a:pPr algn="ctr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dirty="0" smtClean="0">
                <a:latin typeface="+mn-lt"/>
              </a:rPr>
              <a:t>leistungsstark</a:t>
            </a:r>
            <a:endParaRPr lang="de-CH" sz="1200" dirty="0">
              <a:latin typeface="+mn-lt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619672" y="3876369"/>
            <a:ext cx="6912768" cy="550859"/>
          </a:xfrm>
          <a:prstGeom prst="rect">
            <a:avLst/>
          </a:prstGeom>
          <a:solidFill>
            <a:srgbClr val="D9D9D9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51025" tIns="44221" rIns="0" bIns="44221" anchor="ctr"/>
          <a:lstStyle/>
          <a:p>
            <a:pPr defTabSz="863600">
              <a:spcBef>
                <a:spcPct val="20000"/>
              </a:spcBef>
              <a:tabLst>
                <a:tab pos="171450" algn="l"/>
                <a:tab pos="765175" algn="l"/>
              </a:tabLst>
            </a:pP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Durch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die Bündelung 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der Kräfte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und Nutzung von Synergien im Ausbau und Betrieb </a:t>
            </a:r>
            <a:r>
              <a:rPr lang="de-CH" sz="1000" dirty="0"/>
              <a:t>moderner Hochleistungs-Kabelnetze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können wir 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unseren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Kundinnen/Kunden eine optimale Netz-Infrastruktur für umfassende Produktleistungen (schneller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, stabiler, besseres TV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 zum bestmöglichen Preis-/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Leistungsverhältnis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bieten.</a:t>
            </a:r>
            <a:endParaRPr lang="de-CH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467544" y="4534325"/>
            <a:ext cx="1081088" cy="55085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0" tIns="78238" rIns="0" bIns="78238" anchor="ctr"/>
          <a:lstStyle/>
          <a:p>
            <a:pPr algn="ctr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dirty="0" smtClean="0">
                <a:latin typeface="+mn-lt"/>
              </a:rPr>
              <a:t>innovativ</a:t>
            </a:r>
            <a:endParaRPr lang="de-CH" sz="1200" dirty="0">
              <a:latin typeface="+mn-lt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619672" y="4534325"/>
            <a:ext cx="6912768" cy="550859"/>
          </a:xfrm>
          <a:prstGeom prst="rect">
            <a:avLst/>
          </a:prstGeom>
          <a:solidFill>
            <a:srgbClr val="D9D9D9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51025" tIns="44221" rIns="0" bIns="44221" anchor="ctr"/>
          <a:lstStyle/>
          <a:p>
            <a:pPr defTabSz="863600">
              <a:spcBef>
                <a:spcPct val="20000"/>
              </a:spcBef>
              <a:tabLst>
                <a:tab pos="171450" algn="l"/>
                <a:tab pos="765175" algn="l"/>
              </a:tabLst>
            </a:pP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Um sich im anhaltenden Infrastrukturwettbewerb weiterhin als führender Anbieter behaupten zu können,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sichern wir uns mit </a:t>
            </a:r>
            <a:r>
              <a:rPr lang="de-CH" sz="1000" dirty="0" smtClean="0"/>
              <a:t>Innovation</a:t>
            </a:r>
            <a:r>
              <a:rPr lang="de-CH" sz="1000" dirty="0"/>
              <a:t>, </a:t>
            </a:r>
            <a:r>
              <a:rPr lang="de-CH" sz="1000" dirty="0" smtClean="0"/>
              <a:t>Kompetenz, Kundenorientierung und Herzblut die Basis für unsere zukünftige Wettbewerbsfähigkeit.</a:t>
            </a:r>
            <a:endParaRPr lang="de-CH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11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Kommunikationsziele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31</a:t>
            </a:fld>
            <a:endParaRPr lang="de-CH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060848"/>
            <a:ext cx="8208963" cy="4248472"/>
          </a:xfrm>
        </p:spPr>
        <p:txBody>
          <a:bodyPr/>
          <a:lstStyle/>
          <a:p>
            <a:pPr marL="0" indent="0"/>
            <a:r>
              <a:rPr lang="de-CH" sz="1200" dirty="0" smtClean="0"/>
              <a:t>Wir </a:t>
            </a:r>
            <a:r>
              <a:rPr lang="de-CH" sz="1200" dirty="0"/>
              <a:t>wollen unsere </a:t>
            </a:r>
            <a:r>
              <a:rPr lang="de-CH" sz="1200" dirty="0" smtClean="0"/>
              <a:t>Kunden/Kundinnen aufklären </a:t>
            </a:r>
            <a:r>
              <a:rPr lang="de-CH" sz="1200" dirty="0"/>
              <a:t>und </a:t>
            </a:r>
            <a:r>
              <a:rPr lang="de-CH" sz="1200" dirty="0" smtClean="0"/>
              <a:t>animieren, ihre Endgeräte für das HDTV-Übertragungsformat MPEG-4 fit zu machen. </a:t>
            </a:r>
            <a:r>
              <a:rPr lang="de-CH" sz="1200" dirty="0"/>
              <a:t>Dabei wollen wir die </a:t>
            </a:r>
            <a:r>
              <a:rPr lang="de-CH" sz="1200" dirty="0" smtClean="0"/>
              <a:t>Teilnehmer/-innen </a:t>
            </a:r>
            <a:r>
              <a:rPr lang="de-CH" sz="1200" dirty="0"/>
              <a:t>weder verärgern noch verlieren, insbesondere weil </a:t>
            </a:r>
            <a:r>
              <a:rPr lang="de-CH" sz="1200" dirty="0" smtClean="0"/>
              <a:t>jene, </a:t>
            </a:r>
            <a:r>
              <a:rPr lang="de-CH" sz="1200" dirty="0"/>
              <a:t>welche ältere Geräte besitzen, langjährige </a:t>
            </a:r>
            <a:r>
              <a:rPr lang="de-CH" sz="1200" dirty="0" smtClean="0"/>
              <a:t>Kunden/Kundinnen sind</a:t>
            </a:r>
            <a:r>
              <a:rPr lang="de-CH" sz="1200" dirty="0"/>
              <a:t>.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67544" y="2746448"/>
            <a:ext cx="8064896" cy="296863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>
                <a:latin typeface="+mj-lt"/>
                <a:cs typeface="Arial" charset="0"/>
              </a:rPr>
              <a:t>Quantitative Zielsetzungen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7544" y="4167820"/>
            <a:ext cx="8064896" cy="311150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>
                <a:latin typeface="+mj-lt"/>
                <a:cs typeface="Arial" charset="0"/>
              </a:rPr>
              <a:t>Qualitative Zielsetzungen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67544" y="3043310"/>
            <a:ext cx="8064896" cy="1088988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000" kern="0" dirty="0" smtClean="0">
                <a:latin typeface="+mj-lt"/>
              </a:rPr>
              <a:t>Erhaltung des heutigen Kundenportfolios.</a:t>
            </a:r>
          </a:p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000" kern="0" dirty="0" smtClean="0">
                <a:latin typeface="+mj-lt"/>
              </a:rPr>
              <a:t>100% der bestehenden Teilnehmer/-innen können mit den (Vor-)Informationen rund um die </a:t>
            </a:r>
            <a:r>
              <a:rPr lang="de-DE" sz="1000" kern="0" dirty="0" err="1" smtClean="0">
                <a:latin typeface="+mj-lt"/>
              </a:rPr>
              <a:t>grosse</a:t>
            </a:r>
            <a:r>
              <a:rPr lang="de-DE" sz="1000" kern="0" dirty="0" smtClean="0">
                <a:latin typeface="+mj-lt"/>
              </a:rPr>
              <a:t> Senderumstellung erreicht werden, 75% nehmen davon bewusst Kenntnis.</a:t>
            </a:r>
          </a:p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000" kern="0" dirty="0" smtClean="0">
                <a:latin typeface="+mj-lt"/>
              </a:rPr>
              <a:t>Alle </a:t>
            </a:r>
            <a:r>
              <a:rPr lang="de-DE" sz="1000" kern="0" dirty="0">
                <a:latin typeface="+mj-lt"/>
              </a:rPr>
              <a:t>bisherigen </a:t>
            </a:r>
            <a:r>
              <a:rPr lang="de-DE" sz="1000" kern="0" dirty="0" smtClean="0">
                <a:latin typeface="+mj-lt"/>
              </a:rPr>
              <a:t>TV-Kunden verfügen </a:t>
            </a:r>
            <a:r>
              <a:rPr lang="de-DE" sz="1000" kern="0" dirty="0">
                <a:latin typeface="+mj-lt"/>
              </a:rPr>
              <a:t>bis zum Umschalttag über die erforderliche </a:t>
            </a:r>
            <a:r>
              <a:rPr lang="de-DE" sz="1000" kern="0" dirty="0" smtClean="0">
                <a:latin typeface="+mj-lt"/>
              </a:rPr>
              <a:t>Hardware, </a:t>
            </a:r>
            <a:r>
              <a:rPr lang="de-DE" sz="1000" kern="0" dirty="0">
                <a:latin typeface="+mj-lt"/>
              </a:rPr>
              <a:t>um digitales Fernsehen schauen zu können</a:t>
            </a:r>
            <a:r>
              <a:rPr lang="de-DE" sz="1000" kern="0" dirty="0" smtClean="0">
                <a:latin typeface="+mj-lt"/>
              </a:rPr>
              <a:t>.</a:t>
            </a:r>
          </a:p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Die durch die Senderumstellung bedingten Verkaufs- </a:t>
            </a:r>
            <a:r>
              <a:rPr lang="de-CH" sz="1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und Beratungsgesprächen am </a:t>
            </a:r>
            <a:r>
              <a:rPr lang="de-CH" sz="1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POS werden zudem für den Verkauf </a:t>
            </a:r>
            <a:r>
              <a:rPr lang="de-CH" sz="1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von </a:t>
            </a:r>
            <a:r>
              <a:rPr lang="de-CH" sz="1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Pay-Paketen genutzt (nur bei Pay-TV affinen Zielkunden).</a:t>
            </a:r>
            <a:endParaRPr lang="de-DE" sz="1000" kern="0" dirty="0">
              <a:latin typeface="+mj-lt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467544" y="4478970"/>
            <a:ext cx="8064896" cy="1705074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lvl="0" indent="-171450" defTabSz="8636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Die Teilnehmer/-innen zeigen Verständnis für die geplante Umstellung vom analogen auf das digitale Fernsehen und erkennen </a:t>
            </a:r>
            <a:r>
              <a:rPr lang="de-CH" sz="1000" dirty="0"/>
              <a:t>den Nutzen (kurzfristig/langfristig) der Umstellung</a:t>
            </a:r>
            <a:r>
              <a:rPr lang="de-CH" sz="1000" kern="0" dirty="0" smtClean="0">
                <a:latin typeface="+mj-lt"/>
                <a:cs typeface="Arial" pitchFamily="34" charset="0"/>
              </a:rPr>
              <a:t>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Alle TV-Kunden wissen, was am Umstellungstag zu tun ist oder verfügen über die erforderlichen Informationen und Hilfestellungsmöglich-</a:t>
            </a:r>
            <a:r>
              <a:rPr lang="de-CH" sz="1000" kern="0" dirty="0" err="1" smtClean="0">
                <a:latin typeface="+mj-lt"/>
                <a:cs typeface="Arial" pitchFamily="34" charset="0"/>
              </a:rPr>
              <a:t>keiten</a:t>
            </a:r>
            <a:r>
              <a:rPr lang="de-CH" sz="1000" kern="0" dirty="0" smtClean="0">
                <a:latin typeface="+mj-lt"/>
                <a:cs typeface="Arial" pitchFamily="34" charset="0"/>
              </a:rPr>
              <a:t>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Die Vorzüge des digitalen Fernsehens können den bestehenden Teilnehmern/-innen einfach verständlich vermittelt werden und lösen Interesse an den «</a:t>
            </a:r>
            <a:r>
              <a:rPr lang="de-CH" sz="1000" kern="0" dirty="0" err="1" smtClean="0">
                <a:latin typeface="+mj-lt"/>
                <a:cs typeface="Arial" pitchFamily="34" charset="0"/>
              </a:rPr>
              <a:t>Quickline</a:t>
            </a:r>
            <a:r>
              <a:rPr lang="de-CH" sz="1000" kern="0" dirty="0" smtClean="0">
                <a:latin typeface="+mj-lt"/>
                <a:cs typeface="Arial" pitchFamily="34" charset="0"/>
              </a:rPr>
              <a:t>» Produkten aus.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Vor, während und nach dem Umstellungstag werden </a:t>
            </a:r>
            <a:r>
              <a:rPr lang="de-CH" sz="1000" kern="0" dirty="0" err="1" smtClean="0">
                <a:latin typeface="+mj-lt"/>
                <a:cs typeface="Arial" pitchFamily="34" charset="0"/>
              </a:rPr>
              <a:t>Quickline</a:t>
            </a:r>
            <a:r>
              <a:rPr lang="de-CH" sz="1000" kern="0" dirty="0" smtClean="0">
                <a:latin typeface="+mj-lt"/>
                <a:cs typeface="Arial" pitchFamily="34" charset="0"/>
              </a:rPr>
              <a:t> sowie die involvierten Servicepartner als zuverlässige, kompetente und professionelle Dienstleister wahrgenommen.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Sowohl inhaltlich, als auch gestalterisch werden die verschiedenen Kommunikationsmittel als zielgruppengerecht, authentisch, verständlich und emotional wahrgenommen</a:t>
            </a:r>
            <a:r>
              <a:rPr lang="de-CH" sz="1000" kern="0" dirty="0">
                <a:latin typeface="+mj-lt"/>
                <a:cs typeface="Arial" pitchFamily="34" charset="0"/>
              </a:rPr>
              <a:t>.</a:t>
            </a:r>
            <a:endParaRPr lang="de-CH" sz="1000" kern="0" dirty="0" smtClean="0">
              <a:latin typeface="+mj-lt"/>
              <a:cs typeface="Arial" pitchFamily="34" charset="0"/>
            </a:endParaRP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C9000"/>
              </a:buClr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endParaRPr kumimoji="0" lang="de-CH" sz="1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cs typeface="Arial" pitchFamily="34" charset="0"/>
            </a:endParaRP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929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Dialoggruppen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32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485" y="2132856"/>
            <a:ext cx="8208963" cy="36724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smtClean="0"/>
              <a:t> </a:t>
            </a:r>
            <a:endParaRPr lang="de-CH" kern="0" dirty="0"/>
          </a:p>
        </p:txBody>
      </p:sp>
      <p:sp>
        <p:nvSpPr>
          <p:cNvPr id="10" name="Rectangle 86"/>
          <p:cNvSpPr>
            <a:spLocks noChangeArrowheads="1"/>
          </p:cNvSpPr>
          <p:nvPr/>
        </p:nvSpPr>
        <p:spPr bwMode="auto">
          <a:xfrm>
            <a:off x="1447930" y="2750302"/>
            <a:ext cx="5460473" cy="175881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 lIns="91431" tIns="45715" rIns="91431" bIns="45715" anchor="ctr"/>
          <a:lstStyle/>
          <a:p>
            <a:pPr defTabSz="913862">
              <a:defRPr/>
            </a:pPr>
            <a:endParaRPr lang="de-DE" sz="1000">
              <a:latin typeface="+mn-lt"/>
              <a:ea typeface="ＭＳ Ｐゴシック" pitchFamily="34" charset="-128"/>
            </a:endParaRPr>
          </a:p>
        </p:txBody>
      </p:sp>
      <p:sp>
        <p:nvSpPr>
          <p:cNvPr id="11" name="AutoShape 97"/>
          <p:cNvSpPr>
            <a:spLocks noChangeArrowheads="1"/>
          </p:cNvSpPr>
          <p:nvPr/>
        </p:nvSpPr>
        <p:spPr bwMode="auto">
          <a:xfrm>
            <a:off x="1067379" y="3494713"/>
            <a:ext cx="264261" cy="331749"/>
          </a:xfrm>
          <a:prstGeom prst="rightArrow">
            <a:avLst>
              <a:gd name="adj1" fmla="val 50000"/>
              <a:gd name="adj2" fmla="val 32198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defTabSz="913862"/>
            <a:endParaRPr lang="de-DE" sz="1000">
              <a:latin typeface="+mn-lt"/>
              <a:ea typeface="MS PGothic" pitchFamily="34" charset="-128"/>
            </a:endParaRPr>
          </a:p>
        </p:txBody>
      </p:sp>
      <p:sp>
        <p:nvSpPr>
          <p:cNvPr id="12" name="AutoShape 98"/>
          <p:cNvSpPr>
            <a:spLocks noChangeArrowheads="1"/>
          </p:cNvSpPr>
          <p:nvPr/>
        </p:nvSpPr>
        <p:spPr bwMode="auto">
          <a:xfrm>
            <a:off x="612972" y="2132856"/>
            <a:ext cx="463523" cy="642424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endParaRPr lang="de-CH" sz="1000">
              <a:latin typeface="+mn-lt"/>
            </a:endParaRPr>
          </a:p>
        </p:txBody>
      </p:sp>
      <p:sp>
        <p:nvSpPr>
          <p:cNvPr id="13" name="AutoShape 99"/>
          <p:cNvSpPr>
            <a:spLocks noChangeArrowheads="1"/>
          </p:cNvSpPr>
          <p:nvPr/>
        </p:nvSpPr>
        <p:spPr bwMode="auto">
          <a:xfrm flipV="1">
            <a:off x="612972" y="4620307"/>
            <a:ext cx="463523" cy="660271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lIns="91431" tIns="45715" rIns="91431" bIns="45715" anchor="ctr"/>
          <a:lstStyle/>
          <a:p>
            <a:endParaRPr lang="de-CH" sz="1000">
              <a:latin typeface="+mn-lt"/>
            </a:endParaRPr>
          </a:p>
        </p:txBody>
      </p:sp>
      <p:sp>
        <p:nvSpPr>
          <p:cNvPr id="14" name="Rectangle 63"/>
          <p:cNvSpPr>
            <a:spLocks noChangeArrowheads="1"/>
          </p:cNvSpPr>
          <p:nvPr/>
        </p:nvSpPr>
        <p:spPr bwMode="auto">
          <a:xfrm>
            <a:off x="2592352" y="280827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Hauseigentümer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15" name="Rectangle 63"/>
          <p:cNvSpPr>
            <a:spLocks noChangeArrowheads="1"/>
          </p:cNvSpPr>
          <p:nvPr/>
        </p:nvSpPr>
        <p:spPr bwMode="auto">
          <a:xfrm>
            <a:off x="1512232" y="280827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Familie/Freunde/ 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Bekannte</a:t>
            </a:r>
          </a:p>
        </p:txBody>
      </p:sp>
      <p:sp>
        <p:nvSpPr>
          <p:cNvPr id="16" name="Rectangle 63"/>
          <p:cNvSpPr>
            <a:spLocks noChangeArrowheads="1"/>
          </p:cNvSpPr>
          <p:nvPr/>
        </p:nvSpPr>
        <p:spPr bwMode="auto">
          <a:xfrm>
            <a:off x="3672584" y="280827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Vermieter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17" name="Line 82"/>
          <p:cNvSpPr>
            <a:spLocks noChangeShapeType="1"/>
          </p:cNvSpPr>
          <p:nvPr/>
        </p:nvSpPr>
        <p:spPr bwMode="auto">
          <a:xfrm>
            <a:off x="7010142" y="2664628"/>
            <a:ext cx="1333891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18" name="Line 82"/>
          <p:cNvSpPr>
            <a:spLocks noChangeShapeType="1"/>
          </p:cNvSpPr>
          <p:nvPr/>
        </p:nvSpPr>
        <p:spPr bwMode="auto">
          <a:xfrm>
            <a:off x="7010142" y="4650113"/>
            <a:ext cx="1333891" cy="285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19" name="Line 82"/>
          <p:cNvSpPr>
            <a:spLocks noChangeShapeType="1"/>
          </p:cNvSpPr>
          <p:nvPr/>
        </p:nvSpPr>
        <p:spPr bwMode="auto">
          <a:xfrm>
            <a:off x="7010142" y="5114598"/>
            <a:ext cx="1333891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20" name="Rectangle 63"/>
          <p:cNvSpPr>
            <a:spLocks noChangeArrowheads="1"/>
          </p:cNvSpPr>
          <p:nvPr/>
        </p:nvSpPr>
        <p:spPr bwMode="auto">
          <a:xfrm>
            <a:off x="4752592" y="280033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Liegenschafts-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Verwaltungen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6913528" y="2244836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 smtClean="0">
                <a:latin typeface="+mn-lt"/>
                <a:ea typeface="MS PGothic" pitchFamily="34" charset="-128"/>
              </a:rPr>
              <a:t>Vermittler/Partner</a:t>
            </a:r>
            <a:endParaRPr lang="de-CH" sz="1000" i="1" dirty="0">
              <a:latin typeface="+mn-lt"/>
              <a:ea typeface="MS PGothic" pitchFamily="34" charset="-128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903874" y="3181047"/>
            <a:ext cx="1827926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 smtClean="0">
                <a:latin typeface="+mn-lt"/>
                <a:ea typeface="MS PGothic" pitchFamily="34" charset="-128"/>
              </a:rPr>
              <a:t>Zielkunden:</a:t>
            </a: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Privatkunden </a:t>
            </a:r>
            <a:endParaRPr lang="de-CH" sz="800" dirty="0" smtClean="0">
              <a:latin typeface="+mn-lt"/>
              <a:ea typeface="MS PGothic" pitchFamily="34" charset="-128"/>
            </a:endParaRP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Geschäftskunden </a:t>
            </a: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Verwaltungen</a:t>
            </a: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Spitäler, Heime, Hotels</a:t>
            </a:r>
            <a:endParaRPr lang="de-CH" sz="1000" dirty="0">
              <a:latin typeface="+mn-lt"/>
              <a:ea typeface="MS PGothic" pitchFamily="34" charset="-128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6913528" y="2868520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>
                <a:latin typeface="+mn-lt"/>
                <a:ea typeface="MS PGothic" pitchFamily="34" charset="-128"/>
              </a:rPr>
              <a:t>Interne Beeinflusser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6913528" y="4777547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>
                <a:latin typeface="+mn-lt"/>
                <a:ea typeface="MS PGothic" pitchFamily="34" charset="-128"/>
              </a:rPr>
              <a:t>Externe Beeinflusser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6913528" y="5209595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 smtClean="0">
                <a:latin typeface="+mn-lt"/>
                <a:ea typeface="MS PGothic" pitchFamily="34" charset="-128"/>
              </a:rPr>
              <a:t>Interne Zielgruppen</a:t>
            </a:r>
            <a:endParaRPr lang="de-CH" sz="1000" i="1" dirty="0">
              <a:latin typeface="+mn-lt"/>
              <a:ea typeface="MS PGothic" pitchFamily="34" charset="-128"/>
            </a:endParaRPr>
          </a:p>
        </p:txBody>
      </p:sp>
      <p:sp>
        <p:nvSpPr>
          <p:cNvPr id="26" name="AutoShape 97"/>
          <p:cNvSpPr>
            <a:spLocks noChangeArrowheads="1"/>
          </p:cNvSpPr>
          <p:nvPr/>
        </p:nvSpPr>
        <p:spPr bwMode="auto">
          <a:xfrm rot="16200000">
            <a:off x="4118675" y="4480929"/>
            <a:ext cx="124565" cy="331749"/>
          </a:xfrm>
          <a:prstGeom prst="rightArrow">
            <a:avLst>
              <a:gd name="adj1" fmla="val 50000"/>
              <a:gd name="adj2" fmla="val 32198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defTabSz="913862"/>
            <a:endParaRPr lang="de-DE" sz="1000">
              <a:latin typeface="+mn-lt"/>
              <a:ea typeface="MS PGothic" pitchFamily="34" charset="-128"/>
            </a:endParaRPr>
          </a:p>
        </p:txBody>
      </p:sp>
      <p:sp>
        <p:nvSpPr>
          <p:cNvPr id="27" name="AutoShape 97"/>
          <p:cNvSpPr>
            <a:spLocks noChangeArrowheads="1"/>
          </p:cNvSpPr>
          <p:nvPr/>
        </p:nvSpPr>
        <p:spPr bwMode="auto">
          <a:xfrm rot="5400000">
            <a:off x="4118674" y="2468607"/>
            <a:ext cx="124565" cy="331749"/>
          </a:xfrm>
          <a:prstGeom prst="rightArrow">
            <a:avLst>
              <a:gd name="adj1" fmla="val 50000"/>
              <a:gd name="adj2" fmla="val 32198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defTabSz="913862"/>
            <a:endParaRPr lang="de-DE" sz="1000">
              <a:latin typeface="+mn-lt"/>
              <a:ea typeface="MS PGothic" pitchFamily="34" charset="-128"/>
            </a:endParaRPr>
          </a:p>
        </p:txBody>
      </p:sp>
      <p:sp>
        <p:nvSpPr>
          <p:cNvPr id="28" name="Rectangle 63"/>
          <p:cNvSpPr>
            <a:spLocks noChangeArrowheads="1"/>
          </p:cNvSpPr>
          <p:nvPr/>
        </p:nvSpPr>
        <p:spPr bwMode="auto">
          <a:xfrm>
            <a:off x="5832824" y="279118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Architekten/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Bauherren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29" name="Rectangle 63"/>
          <p:cNvSpPr>
            <a:spLocks noChangeArrowheads="1"/>
          </p:cNvSpPr>
          <p:nvPr/>
        </p:nvSpPr>
        <p:spPr bwMode="auto">
          <a:xfrm>
            <a:off x="2592352" y="4754965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Politik/Behörden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800" dirty="0" smtClean="0">
                <a:latin typeface="+mn-lt"/>
                <a:ea typeface="ＭＳ Ｐゴシック" pitchFamily="34" charset="-128"/>
              </a:rPr>
              <a:t>(BAKOM)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0" name="Rectangle 63"/>
          <p:cNvSpPr>
            <a:spLocks noChangeArrowheads="1"/>
          </p:cNvSpPr>
          <p:nvPr/>
        </p:nvSpPr>
        <p:spPr bwMode="auto">
          <a:xfrm>
            <a:off x="1512232" y="4754965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Gemeinden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1" name="Rectangle 63"/>
          <p:cNvSpPr>
            <a:spLocks noChangeArrowheads="1"/>
          </p:cNvSpPr>
          <p:nvPr/>
        </p:nvSpPr>
        <p:spPr bwMode="auto">
          <a:xfrm>
            <a:off x="3672584" y="4754965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RTV-Händler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2" name="Rectangle 63"/>
          <p:cNvSpPr>
            <a:spLocks noChangeArrowheads="1"/>
          </p:cNvSpPr>
          <p:nvPr/>
        </p:nvSpPr>
        <p:spPr bwMode="auto">
          <a:xfrm>
            <a:off x="4752592" y="4754965"/>
            <a:ext cx="1008000" cy="32520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Elektro-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1000" dirty="0" smtClean="0">
                <a:latin typeface="+mn-lt"/>
                <a:ea typeface="ＭＳ Ｐゴシック" pitchFamily="34" charset="-128"/>
              </a:rPr>
              <a:t>Installateure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3" name="Rectangle 63"/>
          <p:cNvSpPr>
            <a:spLocks noChangeArrowheads="1"/>
          </p:cNvSpPr>
          <p:nvPr/>
        </p:nvSpPr>
        <p:spPr bwMode="auto">
          <a:xfrm>
            <a:off x="5832824" y="4754965"/>
            <a:ext cx="1008000" cy="32503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Medien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4" name="Rectangle 63"/>
          <p:cNvSpPr>
            <a:spLocks noChangeArrowheads="1"/>
          </p:cNvSpPr>
          <p:nvPr/>
        </p:nvSpPr>
        <p:spPr bwMode="auto">
          <a:xfrm>
            <a:off x="2592352" y="2193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Vertriebspartner</a:t>
            </a:r>
          </a:p>
          <a:p>
            <a:pPr algn="ctr" defTabSz="913862">
              <a:defRPr/>
            </a:pPr>
            <a:r>
              <a:rPr lang="de-CH" sz="800" dirty="0" smtClean="0">
                <a:latin typeface="+mn-lt"/>
                <a:ea typeface="ＭＳ Ｐゴシック" pitchFamily="34" charset="-128"/>
              </a:rPr>
              <a:t>(Fachhändler)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5" name="Rectangle 63"/>
          <p:cNvSpPr>
            <a:spLocks noChangeArrowheads="1"/>
          </p:cNvSpPr>
          <p:nvPr/>
        </p:nvSpPr>
        <p:spPr bwMode="auto">
          <a:xfrm>
            <a:off x="1512232" y="2193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err="1" smtClean="0">
                <a:latin typeface="+mn-lt"/>
                <a:ea typeface="ＭＳ Ｐゴシック" pitchFamily="34" charset="-128"/>
              </a:rPr>
              <a:t>Quickline</a:t>
            </a:r>
            <a:r>
              <a:rPr lang="de-CH" sz="1000" dirty="0" smtClean="0">
                <a:latin typeface="+mn-lt"/>
                <a:ea typeface="ＭＳ Ｐゴシック" pitchFamily="34" charset="-128"/>
              </a:rPr>
              <a:t>-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1000" dirty="0" smtClean="0">
                <a:latin typeface="+mn-lt"/>
                <a:ea typeface="ＭＳ Ｐゴシック" pitchFamily="34" charset="-128"/>
              </a:rPr>
              <a:t>Verbund</a:t>
            </a:r>
          </a:p>
        </p:txBody>
      </p:sp>
      <p:sp>
        <p:nvSpPr>
          <p:cNvPr id="36" name="Rectangle 63"/>
          <p:cNvSpPr>
            <a:spLocks noChangeArrowheads="1"/>
          </p:cNvSpPr>
          <p:nvPr/>
        </p:nvSpPr>
        <p:spPr bwMode="auto">
          <a:xfrm>
            <a:off x="3672584" y="2193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Digital Cable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Group </a:t>
            </a:r>
            <a:r>
              <a:rPr lang="de-CH" sz="800" dirty="0" smtClean="0">
                <a:latin typeface="+mn-lt"/>
                <a:ea typeface="ＭＳ Ｐゴシック" pitchFamily="34" charset="-128"/>
              </a:rPr>
              <a:t>(DCG)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7" name="Rectangle 63"/>
          <p:cNvSpPr>
            <a:spLocks noChangeArrowheads="1"/>
          </p:cNvSpPr>
          <p:nvPr/>
        </p:nvSpPr>
        <p:spPr bwMode="auto">
          <a:xfrm>
            <a:off x="4752592" y="219453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Netzbetreiber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1000" dirty="0" smtClean="0">
                <a:latin typeface="+mn-lt"/>
                <a:ea typeface="ＭＳ Ｐゴシック" pitchFamily="34" charset="-128"/>
              </a:rPr>
              <a:t>Partnernetze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8" name="Rectangle 63"/>
          <p:cNvSpPr>
            <a:spLocks noChangeArrowheads="1"/>
          </p:cNvSpPr>
          <p:nvPr/>
        </p:nvSpPr>
        <p:spPr bwMode="auto">
          <a:xfrm>
            <a:off x="2592352" y="5208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QL Partner-</a:t>
            </a:r>
          </a:p>
          <a:p>
            <a:pPr algn="ctr" defTabSz="913862">
              <a:defRPr/>
            </a:pPr>
            <a:r>
              <a:rPr lang="de-CH" sz="1000" dirty="0" err="1" smtClean="0">
                <a:latin typeface="+mn-lt"/>
                <a:ea typeface="ＭＳ Ｐゴシック" pitchFamily="34" charset="-128"/>
              </a:rPr>
              <a:t>versammlung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9" name="Rectangle 63"/>
          <p:cNvSpPr>
            <a:spLocks noChangeArrowheads="1"/>
          </p:cNvSpPr>
          <p:nvPr/>
        </p:nvSpPr>
        <p:spPr bwMode="auto">
          <a:xfrm>
            <a:off x="1512232" y="5208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Aktionäre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0" name="Rectangle 63"/>
          <p:cNvSpPr>
            <a:spLocks noChangeArrowheads="1"/>
          </p:cNvSpPr>
          <p:nvPr/>
        </p:nvSpPr>
        <p:spPr bwMode="auto">
          <a:xfrm>
            <a:off x="3672584" y="5208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Marketing-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Ausschuss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1" name="Rectangle 63"/>
          <p:cNvSpPr>
            <a:spLocks noChangeArrowheads="1"/>
          </p:cNvSpPr>
          <p:nvPr/>
        </p:nvSpPr>
        <p:spPr bwMode="auto">
          <a:xfrm>
            <a:off x="4752592" y="5208327"/>
            <a:ext cx="1008000" cy="32520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Technische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Kommission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2" name="Rectangle 63"/>
          <p:cNvSpPr>
            <a:spLocks noChangeArrowheads="1"/>
          </p:cNvSpPr>
          <p:nvPr/>
        </p:nvSpPr>
        <p:spPr bwMode="auto">
          <a:xfrm>
            <a:off x="5832824" y="5208327"/>
            <a:ext cx="1008000" cy="3252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Mitarbeiter</a:t>
            </a:r>
          </a:p>
          <a:p>
            <a:pPr algn="ctr" defTabSz="913862">
              <a:defRPr/>
            </a:pPr>
            <a:r>
              <a:rPr lang="de-CH" sz="800" dirty="0" smtClean="0">
                <a:latin typeface="+mn-lt"/>
                <a:ea typeface="ＭＳ Ｐゴシック" pitchFamily="34" charset="-128"/>
              </a:rPr>
              <a:t>(KNU, QL, DCG)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 rot="16200000">
            <a:off x="-41074" y="3336875"/>
            <a:ext cx="1523376" cy="6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sz="2400" b="1" dirty="0" smtClean="0">
                <a:solidFill>
                  <a:schemeClr val="accent1"/>
                </a:solidFill>
                <a:latin typeface="+mn-lt"/>
                <a:ea typeface="MS PGothic" pitchFamily="34" charset="-128"/>
              </a:rPr>
              <a:t>KNU</a:t>
            </a:r>
          </a:p>
          <a:p>
            <a:pPr algn="ctr" eaLnBrk="1" hangingPunct="1">
              <a:spcBef>
                <a:spcPts val="0"/>
              </a:spcBef>
            </a:pPr>
            <a:r>
              <a:rPr lang="de-CH" sz="1400" b="1" i="1" dirty="0" smtClean="0">
                <a:solidFill>
                  <a:schemeClr val="accent1"/>
                </a:solidFill>
                <a:latin typeface="+mn-lt"/>
                <a:ea typeface="MS PGothic" pitchFamily="34" charset="-128"/>
              </a:rPr>
              <a:t>+ DCG-Partner</a:t>
            </a:r>
          </a:p>
        </p:txBody>
      </p:sp>
      <p:sp>
        <p:nvSpPr>
          <p:cNvPr id="44" name="Runde Klammer rechts 43"/>
          <p:cNvSpPr/>
          <p:nvPr/>
        </p:nvSpPr>
        <p:spPr>
          <a:xfrm rot="5400000">
            <a:off x="3078352" y="5076291"/>
            <a:ext cx="36000" cy="1008000"/>
          </a:xfrm>
          <a:prstGeom prst="rightBracket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Runde Klammer rechts 44"/>
          <p:cNvSpPr/>
          <p:nvPr/>
        </p:nvSpPr>
        <p:spPr>
          <a:xfrm rot="5400000">
            <a:off x="4698587" y="4529072"/>
            <a:ext cx="36000" cy="2088008"/>
          </a:xfrm>
          <a:prstGeom prst="rightBracket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Rechteck 45"/>
          <p:cNvSpPr/>
          <p:nvPr/>
        </p:nvSpPr>
        <p:spPr>
          <a:xfrm>
            <a:off x="2592352" y="5559043"/>
            <a:ext cx="1008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000" i="1" dirty="0" smtClean="0">
                <a:solidFill>
                  <a:srgbClr val="7030A0"/>
                </a:solidFill>
                <a:ea typeface="MS PGothic" pitchFamily="34" charset="-128"/>
              </a:rPr>
              <a:t>VR</a:t>
            </a:r>
            <a:endParaRPr lang="de-CH" sz="1000" dirty="0">
              <a:solidFill>
                <a:srgbClr val="7030A0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3672309" y="5553080"/>
            <a:ext cx="208828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000" i="1" dirty="0" smtClean="0">
                <a:solidFill>
                  <a:srgbClr val="7030A0"/>
                </a:solidFill>
                <a:ea typeface="MS PGothic" pitchFamily="34" charset="-128"/>
              </a:rPr>
              <a:t>GL</a:t>
            </a:r>
            <a:endParaRPr lang="de-CH" sz="1000" dirty="0">
              <a:solidFill>
                <a:srgbClr val="7030A0"/>
              </a:solidFill>
            </a:endParaRPr>
          </a:p>
        </p:txBody>
      </p:sp>
      <p:sp>
        <p:nvSpPr>
          <p:cNvPr id="48" name="Rectangle 63"/>
          <p:cNvSpPr>
            <a:spLocks noChangeArrowheads="1"/>
          </p:cNvSpPr>
          <p:nvPr/>
        </p:nvSpPr>
        <p:spPr bwMode="auto">
          <a:xfrm>
            <a:off x="1619672" y="3523533"/>
            <a:ext cx="2520280" cy="91357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b"/>
          <a:lstStyle/>
          <a:p>
            <a:pPr algn="r" defTabSz="913862">
              <a:spcBef>
                <a:spcPts val="1000"/>
              </a:spcBef>
            </a:pPr>
            <a:r>
              <a:rPr lang="de-CH" sz="700" b="1" dirty="0">
                <a:latin typeface="+mn-lt"/>
                <a:ea typeface="MS PGothic" pitchFamily="34" charset="-128"/>
              </a:rPr>
              <a:t>o</a:t>
            </a:r>
            <a:r>
              <a:rPr lang="de-CH" sz="700" b="1" dirty="0" smtClean="0">
                <a:latin typeface="+mn-lt"/>
                <a:ea typeface="MS PGothic" pitchFamily="34" charset="-128"/>
              </a:rPr>
              <a:t>hne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49" name="Rectangle 63"/>
          <p:cNvSpPr>
            <a:spLocks noChangeArrowheads="1"/>
          </p:cNvSpPr>
          <p:nvPr/>
        </p:nvSpPr>
        <p:spPr bwMode="auto">
          <a:xfrm>
            <a:off x="4317390" y="3523533"/>
            <a:ext cx="2520280" cy="91357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b"/>
          <a:lstStyle/>
          <a:p>
            <a:pPr algn="r" defTabSz="913862"/>
            <a:r>
              <a:rPr lang="de-CH" sz="700" b="1" dirty="0">
                <a:latin typeface="+mn-lt"/>
                <a:ea typeface="MS PGothic" pitchFamily="34" charset="-128"/>
              </a:rPr>
              <a:t>o</a:t>
            </a:r>
            <a:r>
              <a:rPr lang="de-CH" sz="700" b="1" dirty="0" smtClean="0">
                <a:latin typeface="+mn-lt"/>
                <a:ea typeface="MS PGothic" pitchFamily="34" charset="-128"/>
              </a:rPr>
              <a:t>hne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50" name="Rectangle 63"/>
          <p:cNvSpPr>
            <a:spLocks noChangeArrowheads="1"/>
          </p:cNvSpPr>
          <p:nvPr/>
        </p:nvSpPr>
        <p:spPr bwMode="auto">
          <a:xfrm>
            <a:off x="1512916" y="3212976"/>
            <a:ext cx="2555028" cy="1028474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t"/>
          <a:lstStyle/>
          <a:p>
            <a:pPr defTabSz="913862"/>
            <a:r>
              <a:rPr lang="de-CH" sz="1000" b="1" dirty="0" smtClean="0">
                <a:latin typeface="+mn-lt"/>
                <a:ea typeface="MS PGothic" pitchFamily="34" charset="-128"/>
              </a:rPr>
              <a:t>Endkunden mit Handlungsbedarf</a:t>
            </a:r>
          </a:p>
          <a:p>
            <a:pPr algn="r"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algn="r" defTabSz="913862"/>
            <a:endParaRPr lang="de-CH" sz="1000" b="1" dirty="0" smtClean="0">
              <a:latin typeface="+mn-lt"/>
              <a:ea typeface="MS PGothic" pitchFamily="34" charset="-128"/>
            </a:endParaRPr>
          </a:p>
          <a:p>
            <a:pPr algn="r"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algn="r" defTabSz="913862">
              <a:spcBef>
                <a:spcPts val="1800"/>
              </a:spcBef>
            </a:pPr>
            <a:r>
              <a:rPr lang="de-CH" sz="700" b="1" dirty="0" smtClean="0">
                <a:latin typeface="+mn-lt"/>
                <a:ea typeface="MS PGothic" pitchFamily="34" charset="-128"/>
              </a:rPr>
              <a:t>mit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51" name="Rectangle 63"/>
          <p:cNvSpPr>
            <a:spLocks noChangeArrowheads="1"/>
          </p:cNvSpPr>
          <p:nvPr/>
        </p:nvSpPr>
        <p:spPr bwMode="auto">
          <a:xfrm>
            <a:off x="1604537" y="3443300"/>
            <a:ext cx="2351281" cy="633772"/>
          </a:xfrm>
          <a:prstGeom prst="rect">
            <a:avLst/>
          </a:prstGeom>
          <a:solidFill>
            <a:srgbClr val="FFEEB9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ohne </a:t>
            </a:r>
            <a:r>
              <a:rPr lang="de-CH" sz="1000" dirty="0" err="1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Quickline</a:t>
            </a: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-Set-Top-Box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ohne MPEG-4-tauglichem Gerät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ohne MPEG-4-taugliche 2.-Geräte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mit Pay-TV- oder Verte!-Angebot</a:t>
            </a:r>
            <a:endParaRPr lang="de-CH" sz="1000" dirty="0">
              <a:solidFill>
                <a:sysClr val="windowText" lastClr="000000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2" name="Line 82"/>
          <p:cNvSpPr>
            <a:spLocks noChangeShapeType="1"/>
          </p:cNvSpPr>
          <p:nvPr/>
        </p:nvSpPr>
        <p:spPr bwMode="auto">
          <a:xfrm>
            <a:off x="7006159" y="3171862"/>
            <a:ext cx="1337875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53" name="Rectangle 63"/>
          <p:cNvSpPr>
            <a:spLocks noChangeArrowheads="1"/>
          </p:cNvSpPr>
          <p:nvPr/>
        </p:nvSpPr>
        <p:spPr bwMode="auto">
          <a:xfrm>
            <a:off x="4211960" y="3214097"/>
            <a:ext cx="2520280" cy="91357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t"/>
          <a:lstStyle/>
          <a:p>
            <a:pPr defTabSz="913862"/>
            <a:r>
              <a:rPr lang="de-CH" sz="1000" b="1" dirty="0" smtClean="0">
                <a:latin typeface="+mn-lt"/>
                <a:ea typeface="MS PGothic" pitchFamily="34" charset="-128"/>
              </a:rPr>
              <a:t>Endkunden ohne Handlungsbedarf</a:t>
            </a:r>
          </a:p>
          <a:p>
            <a:pPr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defTabSz="913862"/>
            <a:endParaRPr lang="de-CH" sz="1000" b="1" dirty="0" smtClean="0">
              <a:latin typeface="+mn-lt"/>
              <a:ea typeface="MS PGothic" pitchFamily="34" charset="-128"/>
            </a:endParaRPr>
          </a:p>
          <a:p>
            <a:pPr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algn="r" defTabSz="913862">
              <a:spcBef>
                <a:spcPts val="1000"/>
              </a:spcBef>
            </a:pPr>
            <a:r>
              <a:rPr lang="de-CH" sz="700" b="1" dirty="0">
                <a:latin typeface="+mn-lt"/>
                <a:ea typeface="MS PGothic" pitchFamily="34" charset="-128"/>
              </a:rPr>
              <a:t>m</a:t>
            </a:r>
            <a:r>
              <a:rPr lang="de-CH" sz="700" b="1" dirty="0" smtClean="0">
                <a:latin typeface="+mn-lt"/>
                <a:ea typeface="MS PGothic" pitchFamily="34" charset="-128"/>
              </a:rPr>
              <a:t>it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54" name="Rectangle 63"/>
          <p:cNvSpPr>
            <a:spLocks noChangeArrowheads="1"/>
          </p:cNvSpPr>
          <p:nvPr/>
        </p:nvSpPr>
        <p:spPr bwMode="auto">
          <a:xfrm>
            <a:off x="4302255" y="3438067"/>
            <a:ext cx="2351281" cy="503390"/>
          </a:xfrm>
          <a:prstGeom prst="rect">
            <a:avLst/>
          </a:prstGeom>
          <a:solidFill>
            <a:srgbClr val="FFEEB9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mit </a:t>
            </a:r>
            <a:r>
              <a:rPr lang="de-CH" sz="1000" dirty="0" err="1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Quickline</a:t>
            </a: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-Set-Top-Box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mit TV-Konkurrenzprodukt</a:t>
            </a:r>
            <a:endParaRPr lang="de-CH" sz="1000" dirty="0">
              <a:solidFill>
                <a:sysClr val="windowText" lastClr="000000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6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3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Botschaften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33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485" y="2132856"/>
            <a:ext cx="8208963" cy="41346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200" kern="0" smtClean="0"/>
              <a:t> </a:t>
            </a:r>
            <a:endParaRPr lang="de-CH" sz="1200" kern="0" dirty="0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395485" y="2105238"/>
            <a:ext cx="8136955" cy="296863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 smtClean="0">
                <a:latin typeface="+mj-lt"/>
                <a:cs typeface="Arial" charset="0"/>
              </a:rPr>
              <a:t>Kernbotschaft </a:t>
            </a:r>
            <a:r>
              <a:rPr lang="de-CH" sz="1200" dirty="0" smtClean="0">
                <a:latin typeface="+mj-lt"/>
                <a:cs typeface="Arial" charset="0"/>
              </a:rPr>
              <a:t>(technisches fit-machen)</a:t>
            </a:r>
            <a:endParaRPr lang="de-CH" sz="1200" dirty="0">
              <a:latin typeface="+mj-lt"/>
              <a:cs typeface="Arial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395485" y="3915300"/>
            <a:ext cx="8136955" cy="311150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 smtClean="0">
                <a:latin typeface="+mj-lt"/>
              </a:rPr>
              <a:t>Nebenbotschaft </a:t>
            </a:r>
            <a:r>
              <a:rPr lang="de-CH" sz="1200" dirty="0" smtClean="0">
                <a:latin typeface="+mj-lt"/>
              </a:rPr>
              <a:t>(Mehrwert/Vorteile kommunizieren)</a:t>
            </a:r>
            <a:endParaRPr lang="de-CH" sz="1200" dirty="0">
              <a:latin typeface="+mj-lt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395485" y="2392578"/>
            <a:ext cx="8136955" cy="1478086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 smtClean="0">
                <a:latin typeface="+mn-lt"/>
              </a:rPr>
              <a:t>High </a:t>
            </a:r>
            <a:r>
              <a:rPr lang="de-CH" sz="1000" dirty="0">
                <a:latin typeface="+mn-lt"/>
              </a:rPr>
              <a:t>Definition (HD) erobert die </a:t>
            </a:r>
            <a:r>
              <a:rPr lang="de-CH" sz="1000" dirty="0" smtClean="0">
                <a:latin typeface="+mn-lt"/>
              </a:rPr>
              <a:t>Fernsehwelt – profitieren Sie durch die grossflächige Umstellung vom 6. Mai 2014 von einem noch umfang-reicheren digitalen Senderangebot in HD und bereiten Sie sich auf innovative Multimedialösungen und erhöhte Internet-Bandbreite vor.</a:t>
            </a: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 smtClean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 smtClean="0">
              <a:solidFill>
                <a:srgbClr val="FF0000"/>
              </a:solidFill>
              <a:latin typeface="+mn-lt"/>
            </a:endParaRPr>
          </a:p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defRPr/>
            </a:pPr>
            <a:endParaRPr lang="de-CH" sz="1000" kern="0" dirty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kern="0" dirty="0">
                <a:latin typeface="+mn-lt"/>
              </a:rPr>
              <a:t>M</a:t>
            </a:r>
            <a:r>
              <a:rPr lang="de-CH" sz="1000" kern="0" dirty="0" smtClean="0">
                <a:latin typeface="+mn-lt"/>
              </a:rPr>
              <a:t>achen Sie auch Ihre nicht-MPG4-tauglichen Zweit-/Drittfernseher fit!</a:t>
            </a:r>
            <a:endParaRPr lang="de-DE" sz="1000" kern="0" dirty="0" smtClean="0">
              <a:latin typeface="+mn-lt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395485" y="4225210"/>
            <a:ext cx="8136955" cy="1490290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Mehr Sender in HD-Qualität: Nach der Umstellung werden massiv mehr Sender in HD-Qualität verfügbar sein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Nutzenorientierte Senderliste: beliebte Sender sind vorne platziert; Thematische Gliederung der Sender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Wegfall </a:t>
            </a:r>
            <a:r>
              <a:rPr lang="de-CH" sz="1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Doppelspurigkeiten</a:t>
            </a: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Der gleiche Inhalt ist dank Wegfall 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SD/HD-</a:t>
            </a:r>
            <a:r>
              <a:rPr lang="de-CH" sz="10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Simulcast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nur noch einmal 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verfügbar. </a:t>
            </a: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Dies erleichtert das </a:t>
            </a:r>
            <a:r>
              <a:rPr lang="de-CH" sz="1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Zapping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CH" sz="1000" dirty="0"/>
              <a:t>Qualitative Sendervielfalt: Insgesamt und durch Wegfall der </a:t>
            </a:r>
            <a:r>
              <a:rPr lang="de-CH" sz="1000" dirty="0" smtClean="0"/>
              <a:t>SD/HD-</a:t>
            </a:r>
            <a:r>
              <a:rPr lang="de-CH" sz="1000" dirty="0" err="1" smtClean="0"/>
              <a:t>Simulcast</a:t>
            </a:r>
            <a:r>
              <a:rPr lang="de-CH" sz="1000" dirty="0" smtClean="0"/>
              <a:t>-Versionen </a:t>
            </a:r>
            <a:r>
              <a:rPr lang="de-CH" sz="1000" dirty="0"/>
              <a:t>vergrössert sich die Anzahl Sender zwar nicht, doch inhaltlich und qualitativ erlebt der Kunde einen Mehrwert durch zusätzliche, neue  </a:t>
            </a:r>
            <a:r>
              <a:rPr lang="de-CH" sz="1000" dirty="0" smtClean="0"/>
              <a:t>Programme</a:t>
            </a:r>
            <a:endParaRPr lang="de-CH" sz="10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Verschiebung Pay-TV nach hinten: Durch eine allgemeine Verschiebung der Pay-TV-Sender in hintere Bereiche entstehen in den vorderen Regionen keine Programmlücken 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mehr.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CH" sz="1000" dirty="0"/>
              <a:t>Attraktiveres Pay-TV-Angebot: Kundennähere Pakete, wenn immer möglich in HD-Qualität, neue </a:t>
            </a:r>
            <a:r>
              <a:rPr lang="de-CH" sz="1000" dirty="0" smtClean="0"/>
              <a:t>Sender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/>
              <a:t>Regionalsender überall: Durch die Verbreitung sämtlicher konzessionierter Regionalsender wird das Programm noch schweizerischer</a:t>
            </a:r>
            <a:r>
              <a:rPr lang="de-CH" sz="1000" dirty="0" smtClean="0"/>
              <a:t>.</a:t>
            </a:r>
            <a:endParaRPr lang="de-CH" sz="1000" kern="0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323528" y="5831739"/>
            <a:ext cx="7920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FFC000"/>
              </a:buClr>
              <a:defRPr/>
            </a:pPr>
            <a:r>
              <a:rPr lang="de-CH" sz="1000" b="1" dirty="0" smtClean="0"/>
              <a:t>Grossflächige </a:t>
            </a:r>
            <a:r>
              <a:rPr lang="de-CH" sz="1000" b="1" dirty="0"/>
              <a:t>Umstellung auf das </a:t>
            </a:r>
            <a:r>
              <a:rPr lang="de-CH" sz="1000" b="1" dirty="0" smtClean="0"/>
              <a:t>HDTV-Übertragungsformat MPEG-4 (Branchen-Standard: kein </a:t>
            </a:r>
            <a:r>
              <a:rPr lang="de-CH" sz="1000" b="1" dirty="0"/>
              <a:t>"</a:t>
            </a:r>
            <a:r>
              <a:rPr lang="de-CH" sz="1000" b="1" dirty="0" err="1"/>
              <a:t>Quickline</a:t>
            </a:r>
            <a:r>
              <a:rPr lang="de-CH" sz="1000" b="1" dirty="0"/>
              <a:t>-Problem").</a:t>
            </a:r>
            <a:endParaRPr lang="de-CH" sz="10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11559" y="2766645"/>
            <a:ext cx="3888000" cy="902641"/>
          </a:xfrm>
          <a:prstGeom prst="rect">
            <a:avLst/>
          </a:prstGeom>
          <a:solidFill>
            <a:srgbClr val="FFEEB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defRPr/>
            </a:pPr>
            <a:r>
              <a:rPr lang="de-CH" sz="1000" b="1" dirty="0" smtClean="0">
                <a:latin typeface="+mn-lt"/>
              </a:rPr>
              <a:t>1. Welle: heranführen</a:t>
            </a:r>
          </a:p>
          <a:p>
            <a:pPr marL="88900" lvl="0" indent="-8890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 smtClean="0">
                <a:latin typeface="+mn-lt"/>
              </a:rPr>
              <a:t>Go </a:t>
            </a:r>
            <a:r>
              <a:rPr lang="de-CH" sz="1000" dirty="0" err="1" smtClean="0">
                <a:latin typeface="+mn-lt"/>
              </a:rPr>
              <a:t>for</a:t>
            </a:r>
            <a:r>
              <a:rPr lang="de-CH" sz="1000" dirty="0" smtClean="0">
                <a:latin typeface="+mn-lt"/>
              </a:rPr>
              <a:t> HD – prüfen Sie bereits heute unter www.go4hd.ch ob Ihre Fernsehgeräte für die HD-Formatumstellung vom 6. Mai 2014 bereit sind und inwiefern Sie die Umstellung auf den </a:t>
            </a:r>
            <a:r>
              <a:rPr lang="de-CH" sz="1000" dirty="0" err="1" smtClean="0">
                <a:latin typeface="+mn-lt"/>
              </a:rPr>
              <a:t>schweizweit</a:t>
            </a:r>
            <a:r>
              <a:rPr lang="de-CH" sz="1000" dirty="0" smtClean="0">
                <a:latin typeface="+mn-lt"/>
              </a:rPr>
              <a:t> einheitlichen TV-Branchenstandard persönlich betrifft.</a:t>
            </a:r>
            <a:endParaRPr lang="de-DE" sz="1000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571999" y="2768535"/>
            <a:ext cx="3888000" cy="902641"/>
          </a:xfrm>
          <a:prstGeom prst="rect">
            <a:avLst/>
          </a:prstGeom>
          <a:solidFill>
            <a:srgbClr val="FFEEB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defRPr/>
            </a:pPr>
            <a:r>
              <a:rPr lang="de-CH" sz="1000" b="1" dirty="0">
                <a:latin typeface="+mn-lt"/>
              </a:rPr>
              <a:t>2</a:t>
            </a:r>
            <a:r>
              <a:rPr lang="de-CH" sz="1000" b="1" dirty="0" smtClean="0">
                <a:latin typeface="+mn-lt"/>
              </a:rPr>
              <a:t>. Welle: erinnern / festigen</a:t>
            </a:r>
          </a:p>
          <a:p>
            <a:pPr marL="88900" lvl="0" indent="-8890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>
                <a:latin typeface="+mn-lt"/>
              </a:rPr>
              <a:t>S</a:t>
            </a:r>
            <a:r>
              <a:rPr lang="de-CH" sz="1000" dirty="0" smtClean="0">
                <a:latin typeface="+mn-lt"/>
              </a:rPr>
              <a:t>ind Sie vorbereitet? Nicht verpassen – am 6. Mai 2014 erobert die HD-Fernsehwelt Ihr zuhause! Erfahren Sie unter www.go4hd.ch, was es Ihrerseits für eine reibungslose Umstellung auf den </a:t>
            </a:r>
            <a:r>
              <a:rPr lang="de-CH" sz="1000" dirty="0" err="1">
                <a:latin typeface="+mn-lt"/>
              </a:rPr>
              <a:t>s</a:t>
            </a:r>
            <a:r>
              <a:rPr lang="de-CH" sz="1000" dirty="0" err="1" smtClean="0">
                <a:latin typeface="+mn-lt"/>
              </a:rPr>
              <a:t>chweizweit</a:t>
            </a:r>
            <a:r>
              <a:rPr lang="de-CH" sz="1000" dirty="0" smtClean="0">
                <a:latin typeface="+mn-lt"/>
              </a:rPr>
              <a:t> einheitlichen TV-Branchenstandard erfordert.</a:t>
            </a:r>
            <a:endParaRPr lang="de-DE" sz="1000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23528" y="6021288"/>
            <a:ext cx="67687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000" b="1" dirty="0" smtClean="0"/>
              <a:t>Mit der Senderumstellung wird ein manueller </a:t>
            </a:r>
            <a:r>
              <a:rPr lang="de-CH" sz="1000" b="1" dirty="0"/>
              <a:t>Suchlauf </a:t>
            </a:r>
            <a:r>
              <a:rPr lang="de-CH" sz="1000" b="1" dirty="0" smtClean="0"/>
              <a:t>bei </a:t>
            </a:r>
            <a:r>
              <a:rPr lang="de-CH" sz="1000" b="1" dirty="0"/>
              <a:t>den meisten Kunden zwingend </a:t>
            </a:r>
            <a:r>
              <a:rPr lang="de-CH" sz="1000" b="1" dirty="0" smtClean="0"/>
              <a:t>erforderlich sein!</a:t>
            </a:r>
            <a:endParaRPr lang="de-CH" sz="1000" b="1" dirty="0"/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0093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395535" y="2070668"/>
            <a:ext cx="8204661" cy="4094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Übersicht Massnahmen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34</a:t>
            </a:fld>
            <a:endParaRPr lang="de-CH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240868"/>
            <a:ext cx="4032499" cy="1836204"/>
          </a:xfrm>
          <a:solidFill>
            <a:srgbClr val="7030A0"/>
          </a:solidFill>
        </p:spPr>
        <p:txBody>
          <a:bodyPr/>
          <a:lstStyle/>
          <a:p>
            <a:pPr marL="0" indent="0"/>
            <a:endParaRPr lang="de-CH" dirty="0" smtClean="0">
              <a:solidFill>
                <a:schemeClr val="bg1"/>
              </a:solidFill>
            </a:endParaRPr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Videoanleitungen</a:t>
            </a:r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FAQs</a:t>
            </a:r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Geräte-Check</a:t>
            </a:r>
            <a:endParaRPr lang="de-CH" dirty="0"/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PLZ-Abfrage + Parameter-Abfrage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395485" y="2204864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www.go4hd.ch 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0" name="Textplatzhalter 4"/>
          <p:cNvSpPr txBox="1">
            <a:spLocks/>
          </p:cNvSpPr>
          <p:nvPr/>
        </p:nvSpPr>
        <p:spPr bwMode="auto">
          <a:xfrm>
            <a:off x="395536" y="4221088"/>
            <a:ext cx="4032499" cy="18002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endParaRPr lang="de-CH" kern="0" dirty="0" smtClean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1. + 2. Infomailing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Flyer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Geräte-Check (Printversion)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Senderliste</a:t>
            </a:r>
          </a:p>
          <a:p>
            <a:pPr marL="0" indent="0"/>
            <a:endParaRPr lang="de-CH" kern="0" dirty="0"/>
          </a:p>
        </p:txBody>
      </p:sp>
      <p:sp>
        <p:nvSpPr>
          <p:cNvPr id="11" name="Abgerundetes Rechteck 10"/>
          <p:cNvSpPr/>
          <p:nvPr/>
        </p:nvSpPr>
        <p:spPr>
          <a:xfrm>
            <a:off x="395536" y="4221088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Direktmailing Kunden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2" name="Textplatzhalter 4"/>
          <p:cNvSpPr txBox="1">
            <a:spLocks/>
          </p:cNvSpPr>
          <p:nvPr/>
        </p:nvSpPr>
        <p:spPr bwMode="auto">
          <a:xfrm>
            <a:off x="4567698" y="2240868"/>
            <a:ext cx="4032499" cy="1836204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endParaRPr lang="de-CH" kern="0" dirty="0" smtClean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Plakate, Inserate, Flyer</a:t>
            </a:r>
          </a:p>
          <a:p>
            <a:pPr marL="0" indent="0"/>
            <a:r>
              <a:rPr lang="de-CH" kern="0" dirty="0" err="1" smtClean="0">
                <a:solidFill>
                  <a:schemeClr val="bg1"/>
                </a:solidFill>
              </a:rPr>
              <a:t>Publireportage</a:t>
            </a:r>
            <a:endParaRPr lang="de-CH" kern="0" dirty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Radiospots (optional)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TV-Laufschriften</a:t>
            </a:r>
          </a:p>
          <a:p>
            <a:pPr marL="0" indent="0"/>
            <a:endParaRPr lang="de-CH" kern="0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567698" y="2204864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Werbung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4" name="Textplatzhalter 4"/>
          <p:cNvSpPr txBox="1">
            <a:spLocks/>
          </p:cNvSpPr>
          <p:nvPr/>
        </p:nvSpPr>
        <p:spPr bwMode="auto">
          <a:xfrm>
            <a:off x="4572000" y="4257092"/>
            <a:ext cx="4032499" cy="1764196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>
              <a:solidFill>
                <a:schemeClr val="bg1"/>
              </a:solidFill>
            </a:endParaRPr>
          </a:p>
          <a:p>
            <a:r>
              <a:rPr lang="de-CH" kern="0" dirty="0" smtClean="0">
                <a:solidFill>
                  <a:schemeClr val="bg1"/>
                </a:solidFill>
              </a:rPr>
              <a:t>Pretest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Roadshows (QL-Shops, QL-Partner)</a:t>
            </a:r>
            <a:endParaRPr lang="de-CH" kern="0" dirty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STB-Abgabe Station Fachhändler 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Kundendienst: Telefonleitsystem</a:t>
            </a:r>
          </a:p>
          <a:p>
            <a:pPr marL="0" indent="0"/>
            <a:endParaRPr lang="de-CH" kern="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572000" y="4221088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Events &amp; weiteres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4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3275856" y="6309320"/>
            <a:ext cx="2133600" cy="268287"/>
          </a:xfrm>
        </p:spPr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35</a:t>
            </a:fld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4" cy="453650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50" name="Abgerundetes Rechteck 149"/>
          <p:cNvSpPr/>
          <p:nvPr/>
        </p:nvSpPr>
        <p:spPr bwMode="auto">
          <a:xfrm>
            <a:off x="392809" y="5471858"/>
            <a:ext cx="8055867" cy="576000"/>
          </a:xfrm>
          <a:prstGeom prst="roundRect">
            <a:avLst>
              <a:gd name="adj" fmla="val 5083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Schulung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9" name="Abgerundetes Rechteck 148"/>
          <p:cNvSpPr/>
          <p:nvPr/>
        </p:nvSpPr>
        <p:spPr bwMode="auto">
          <a:xfrm>
            <a:off x="395687" y="5049522"/>
            <a:ext cx="8055867" cy="396000"/>
          </a:xfrm>
          <a:prstGeom prst="roundRect">
            <a:avLst>
              <a:gd name="adj" fmla="val 9091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Events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8" name="Abgerundetes Rechteck 147"/>
          <p:cNvSpPr/>
          <p:nvPr/>
        </p:nvSpPr>
        <p:spPr bwMode="auto">
          <a:xfrm>
            <a:off x="392810" y="3699276"/>
            <a:ext cx="8055867" cy="1326717"/>
          </a:xfrm>
          <a:prstGeom prst="roundRect">
            <a:avLst>
              <a:gd name="adj" fmla="val 3638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Multimedia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7" name="Abgerundetes Rechteck 146"/>
          <p:cNvSpPr/>
          <p:nvPr/>
        </p:nvSpPr>
        <p:spPr bwMode="auto">
          <a:xfrm>
            <a:off x="395536" y="3096578"/>
            <a:ext cx="8055867" cy="576000"/>
          </a:xfrm>
          <a:prstGeom prst="roundRect">
            <a:avLst>
              <a:gd name="adj" fmla="val 7252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PR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6" name="Abgerundetes Rechteck 145"/>
          <p:cNvSpPr/>
          <p:nvPr/>
        </p:nvSpPr>
        <p:spPr bwMode="auto">
          <a:xfrm>
            <a:off x="395536" y="2500228"/>
            <a:ext cx="8055867" cy="572460"/>
          </a:xfrm>
          <a:prstGeom prst="roundRect">
            <a:avLst>
              <a:gd name="adj" fmla="val 8858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Werbung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5" name="Abgerundetes Rechteck 144"/>
          <p:cNvSpPr/>
          <p:nvPr/>
        </p:nvSpPr>
        <p:spPr bwMode="auto">
          <a:xfrm>
            <a:off x="404564" y="2090353"/>
            <a:ext cx="8055867" cy="387382"/>
          </a:xfrm>
          <a:prstGeom prst="roundRect">
            <a:avLst>
              <a:gd name="adj" fmla="val 13675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DM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292037" y="6309320"/>
            <a:ext cx="8280920" cy="288032"/>
          </a:xfrm>
        </p:spPr>
        <p:txBody>
          <a:bodyPr anchor="ctr"/>
          <a:lstStyle/>
          <a:p>
            <a:r>
              <a:rPr lang="de-CH" sz="1200" dirty="0"/>
              <a:t>Die Kommunikation wird mit der ganzen DCG-Gruppe koordiniert und möglichst </a:t>
            </a:r>
            <a:r>
              <a:rPr lang="de-CH" sz="1200" dirty="0" smtClean="0"/>
              <a:t>vereinheitlicht </a:t>
            </a:r>
            <a:endParaRPr lang="de-CH" sz="12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Aktionsplan</a:t>
            </a:r>
            <a:endParaRPr lang="de-CH" dirty="0"/>
          </a:p>
        </p:txBody>
      </p:sp>
      <p:cxnSp>
        <p:nvCxnSpPr>
          <p:cNvPr id="20" name="Gerade Verbindung 38"/>
          <p:cNvCxnSpPr/>
          <p:nvPr/>
        </p:nvCxnSpPr>
        <p:spPr bwMode="auto">
          <a:xfrm>
            <a:off x="406810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30"/>
          <p:cNvSpPr txBox="1">
            <a:spLocks noChangeArrowheads="1"/>
          </p:cNvSpPr>
          <p:nvPr/>
        </p:nvSpPr>
        <p:spPr bwMode="auto">
          <a:xfrm>
            <a:off x="3771295" y="6053969"/>
            <a:ext cx="593568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28.02.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24" name="Gerade Verbindung 44"/>
          <p:cNvCxnSpPr/>
          <p:nvPr/>
        </p:nvCxnSpPr>
        <p:spPr bwMode="auto">
          <a:xfrm>
            <a:off x="7362896" y="2060848"/>
            <a:ext cx="0" cy="403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feld 30"/>
          <p:cNvSpPr txBox="1">
            <a:spLocks noChangeArrowheads="1"/>
          </p:cNvSpPr>
          <p:nvPr/>
        </p:nvSpPr>
        <p:spPr bwMode="auto">
          <a:xfrm>
            <a:off x="7083301" y="6053969"/>
            <a:ext cx="576216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rgbClr val="FF0000"/>
                </a:solidFill>
                <a:latin typeface="+mj-lt"/>
              </a:rPr>
              <a:t>06.05.</a:t>
            </a:r>
            <a:endParaRPr lang="de-CH" sz="1000" b="1" i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6" name="Gerade Verbindung 69"/>
          <p:cNvCxnSpPr/>
          <p:nvPr/>
        </p:nvCxnSpPr>
        <p:spPr bwMode="auto">
          <a:xfrm>
            <a:off x="5499378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feld 30"/>
          <p:cNvSpPr txBox="1">
            <a:spLocks noChangeArrowheads="1"/>
          </p:cNvSpPr>
          <p:nvPr/>
        </p:nvSpPr>
        <p:spPr bwMode="auto">
          <a:xfrm>
            <a:off x="5202570" y="6053969"/>
            <a:ext cx="593566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31.03.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29" name="Gerade Verbindung 72"/>
          <p:cNvCxnSpPr/>
          <p:nvPr/>
        </p:nvCxnSpPr>
        <p:spPr bwMode="auto">
          <a:xfrm>
            <a:off x="694826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feld 30"/>
          <p:cNvSpPr txBox="1">
            <a:spLocks noChangeArrowheads="1"/>
          </p:cNvSpPr>
          <p:nvPr/>
        </p:nvSpPr>
        <p:spPr bwMode="auto">
          <a:xfrm>
            <a:off x="6660282" y="6053969"/>
            <a:ext cx="5760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30.04.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1" name="Gleichschenkliges Dreieck 30"/>
          <p:cNvSpPr/>
          <p:nvPr/>
        </p:nvSpPr>
        <p:spPr bwMode="auto">
          <a:xfrm>
            <a:off x="7227152" y="3201202"/>
            <a:ext cx="274557" cy="216024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7985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498437" y="3113350"/>
            <a:ext cx="81464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de-CH" sz="800" dirty="0" smtClean="0">
                <a:solidFill>
                  <a:srgbClr val="FF0000"/>
                </a:solidFill>
                <a:latin typeface="+mj-lt"/>
              </a:rPr>
              <a:t>Umschaltung </a:t>
            </a:r>
          </a:p>
          <a:p>
            <a:pPr algn="l">
              <a:defRPr/>
            </a:pPr>
            <a:r>
              <a:rPr lang="de-CH" sz="800" dirty="0" smtClean="0">
                <a:solidFill>
                  <a:srgbClr val="FF0000"/>
                </a:solidFill>
                <a:latin typeface="+mj-lt"/>
              </a:rPr>
              <a:t>6. Mai 2014</a:t>
            </a:r>
            <a:endParaRPr lang="de-CH" sz="8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46" name="Gerade Verbindung 72"/>
          <p:cNvCxnSpPr/>
          <p:nvPr/>
        </p:nvCxnSpPr>
        <p:spPr bwMode="auto">
          <a:xfrm>
            <a:off x="8379496" y="2141734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feld 30"/>
          <p:cNvSpPr txBox="1">
            <a:spLocks noChangeArrowheads="1"/>
          </p:cNvSpPr>
          <p:nvPr/>
        </p:nvSpPr>
        <p:spPr bwMode="auto">
          <a:xfrm>
            <a:off x="8100392" y="6048906"/>
            <a:ext cx="5760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31.05.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16" name="Gerade Verbindung 34"/>
          <p:cNvCxnSpPr/>
          <p:nvPr/>
        </p:nvCxnSpPr>
        <p:spPr bwMode="auto">
          <a:xfrm>
            <a:off x="262794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30"/>
          <p:cNvSpPr txBox="1">
            <a:spLocks noChangeArrowheads="1"/>
          </p:cNvSpPr>
          <p:nvPr/>
        </p:nvSpPr>
        <p:spPr bwMode="auto">
          <a:xfrm>
            <a:off x="2348790" y="6053969"/>
            <a:ext cx="5759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31.01.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57" name="Gerade Verbindung 34"/>
          <p:cNvCxnSpPr/>
          <p:nvPr/>
        </p:nvCxnSpPr>
        <p:spPr bwMode="auto">
          <a:xfrm>
            <a:off x="1187784" y="2132856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Textfeld 30"/>
          <p:cNvSpPr txBox="1">
            <a:spLocks noChangeArrowheads="1"/>
          </p:cNvSpPr>
          <p:nvPr/>
        </p:nvSpPr>
        <p:spPr bwMode="auto">
          <a:xfrm>
            <a:off x="908630" y="6040028"/>
            <a:ext cx="5759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01.01.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1" name="Abgerundetes Rechteck 100"/>
          <p:cNvSpPr/>
          <p:nvPr/>
        </p:nvSpPr>
        <p:spPr bwMode="auto">
          <a:xfrm>
            <a:off x="5712248" y="3128385"/>
            <a:ext cx="1227428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Medienmitteilung</a:t>
            </a:r>
          </a:p>
        </p:txBody>
      </p:sp>
      <p:sp>
        <p:nvSpPr>
          <p:cNvPr id="67" name="Abgerundetes Rechteck 66"/>
          <p:cNvSpPr/>
          <p:nvPr/>
        </p:nvSpPr>
        <p:spPr bwMode="auto">
          <a:xfrm>
            <a:off x="6795675" y="3142903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30.04.</a:t>
            </a:r>
          </a:p>
        </p:txBody>
      </p:sp>
      <p:sp>
        <p:nvSpPr>
          <p:cNvPr id="102" name="Abgerundetes Rechteck 101"/>
          <p:cNvSpPr/>
          <p:nvPr/>
        </p:nvSpPr>
        <p:spPr bwMode="auto">
          <a:xfrm>
            <a:off x="6147603" y="4281420"/>
            <a:ext cx="2096804" cy="179756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Newsletter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 bwMode="auto">
          <a:xfrm>
            <a:off x="6144195" y="4275714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10.4.</a:t>
            </a:r>
          </a:p>
        </p:txBody>
      </p:sp>
      <p:sp>
        <p:nvSpPr>
          <p:cNvPr id="74" name="Rechteck 73"/>
          <p:cNvSpPr/>
          <p:nvPr/>
        </p:nvSpPr>
        <p:spPr>
          <a:xfrm>
            <a:off x="5848878" y="4281420"/>
            <a:ext cx="324000" cy="158406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1</a:t>
            </a:r>
            <a:endParaRPr lang="de-CH" sz="800" dirty="0"/>
          </a:p>
        </p:txBody>
      </p:sp>
      <p:sp>
        <p:nvSpPr>
          <p:cNvPr id="75" name="Abgerundetes Rechteck 74"/>
          <p:cNvSpPr/>
          <p:nvPr/>
        </p:nvSpPr>
        <p:spPr bwMode="auto">
          <a:xfrm>
            <a:off x="7584355" y="428092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5.5.</a:t>
            </a:r>
          </a:p>
        </p:txBody>
      </p:sp>
      <p:sp>
        <p:nvSpPr>
          <p:cNvPr id="76" name="Rechteck 75"/>
          <p:cNvSpPr/>
          <p:nvPr/>
        </p:nvSpPr>
        <p:spPr>
          <a:xfrm>
            <a:off x="7712960" y="4295738"/>
            <a:ext cx="360000" cy="158406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2</a:t>
            </a:r>
            <a:endParaRPr lang="de-CH" sz="800" dirty="0"/>
          </a:p>
        </p:txBody>
      </p:sp>
      <p:sp>
        <p:nvSpPr>
          <p:cNvPr id="103" name="Abgerundetes Rechteck 102"/>
          <p:cNvSpPr/>
          <p:nvPr/>
        </p:nvSpPr>
        <p:spPr bwMode="auto">
          <a:xfrm>
            <a:off x="4068079" y="2528408"/>
            <a:ext cx="3663684" cy="171140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Rg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.-Beilage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Abgerundetes Rechteck 105"/>
          <p:cNvSpPr/>
          <p:nvPr/>
        </p:nvSpPr>
        <p:spPr bwMode="auto">
          <a:xfrm>
            <a:off x="4689709" y="2537548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…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4355976" y="2492896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1</a:t>
            </a:r>
            <a:endParaRPr lang="de-CH" sz="800" dirty="0"/>
          </a:p>
        </p:txBody>
      </p:sp>
      <p:sp>
        <p:nvSpPr>
          <p:cNvPr id="108" name="Abgerundetes Rechteck 107"/>
          <p:cNvSpPr/>
          <p:nvPr/>
        </p:nvSpPr>
        <p:spPr bwMode="auto">
          <a:xfrm>
            <a:off x="6147602" y="2537548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…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5808717" y="2492896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2</a:t>
            </a:r>
            <a:endParaRPr lang="de-CH" sz="800" dirty="0"/>
          </a:p>
        </p:txBody>
      </p:sp>
      <p:sp>
        <p:nvSpPr>
          <p:cNvPr id="110" name="Abgerundetes Rechteck 109"/>
          <p:cNvSpPr/>
          <p:nvPr/>
        </p:nvSpPr>
        <p:spPr bwMode="auto">
          <a:xfrm>
            <a:off x="7587762" y="2542760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…</a:t>
            </a:r>
          </a:p>
        </p:txBody>
      </p:sp>
      <p:sp>
        <p:nvSpPr>
          <p:cNvPr id="111" name="Rechteck 110"/>
          <p:cNvSpPr/>
          <p:nvPr/>
        </p:nvSpPr>
        <p:spPr>
          <a:xfrm>
            <a:off x="6808210" y="2492896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3</a:t>
            </a:r>
            <a:endParaRPr lang="de-CH" sz="800" dirty="0"/>
          </a:p>
        </p:txBody>
      </p:sp>
      <p:sp>
        <p:nvSpPr>
          <p:cNvPr id="112" name="Abgerundetes Rechteck 111"/>
          <p:cNvSpPr/>
          <p:nvPr/>
        </p:nvSpPr>
        <p:spPr bwMode="auto">
          <a:xfrm>
            <a:off x="1539075" y="2115140"/>
            <a:ext cx="5544616" cy="162000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Mailing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 bwMode="auto">
          <a:xfrm>
            <a:off x="2483944" y="2128079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31.01.</a:t>
            </a:r>
          </a:p>
        </p:txBody>
      </p:sp>
      <p:sp>
        <p:nvSpPr>
          <p:cNvPr id="86" name="Rechteck 85"/>
          <p:cNvSpPr/>
          <p:nvPr/>
        </p:nvSpPr>
        <p:spPr>
          <a:xfrm>
            <a:off x="2520987" y="2123957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Grosskunden</a:t>
            </a:r>
            <a:endParaRPr lang="de-CH" sz="800" dirty="0"/>
          </a:p>
        </p:txBody>
      </p:sp>
      <p:sp>
        <p:nvSpPr>
          <p:cNvPr id="87" name="Abgerundetes Rechteck 86"/>
          <p:cNvSpPr/>
          <p:nvPr/>
        </p:nvSpPr>
        <p:spPr bwMode="auto">
          <a:xfrm>
            <a:off x="4920059" y="2128079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20.03.</a:t>
            </a:r>
          </a:p>
        </p:txBody>
      </p:sp>
      <p:sp>
        <p:nvSpPr>
          <p:cNvPr id="88" name="Rechteck 87"/>
          <p:cNvSpPr/>
          <p:nvPr/>
        </p:nvSpPr>
        <p:spPr>
          <a:xfrm>
            <a:off x="4148507" y="2122339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Vorankündigung</a:t>
            </a:r>
            <a:endParaRPr lang="de-CH" sz="800" dirty="0"/>
          </a:p>
        </p:txBody>
      </p:sp>
      <p:sp>
        <p:nvSpPr>
          <p:cNvPr id="89" name="Abgerundetes Rechteck 88"/>
          <p:cNvSpPr/>
          <p:nvPr/>
        </p:nvSpPr>
        <p:spPr bwMode="auto">
          <a:xfrm>
            <a:off x="6147603" y="2127971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15.04.</a:t>
            </a:r>
          </a:p>
        </p:txBody>
      </p:sp>
      <p:sp>
        <p:nvSpPr>
          <p:cNvPr id="90" name="Rechteck 89"/>
          <p:cNvSpPr/>
          <p:nvPr/>
        </p:nvSpPr>
        <p:spPr>
          <a:xfrm>
            <a:off x="5368080" y="2122231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Reminder</a:t>
            </a:r>
            <a:endParaRPr lang="de-CH" sz="800" dirty="0"/>
          </a:p>
        </p:txBody>
      </p:sp>
      <p:sp>
        <p:nvSpPr>
          <p:cNvPr id="113" name="Abgerundetes Rechteck 112"/>
          <p:cNvSpPr/>
          <p:nvPr/>
        </p:nvSpPr>
        <p:spPr bwMode="auto">
          <a:xfrm>
            <a:off x="6300192" y="4631826"/>
            <a:ext cx="2052000" cy="162000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Video-Anleitungen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7571291" y="4635513"/>
            <a:ext cx="851515" cy="14709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6 </a:t>
            </a:r>
            <a:r>
              <a:rPr lang="de-CH" sz="800" dirty="0" err="1" smtClean="0"/>
              <a:t>Stk</a:t>
            </a:r>
            <a:r>
              <a:rPr lang="de-CH" sz="800" dirty="0" smtClean="0"/>
              <a:t>.</a:t>
            </a:r>
            <a:endParaRPr lang="de-CH" sz="800" dirty="0"/>
          </a:p>
        </p:txBody>
      </p:sp>
      <p:sp>
        <p:nvSpPr>
          <p:cNvPr id="115" name="Abgerundetes Rechteck 114"/>
          <p:cNvSpPr/>
          <p:nvPr/>
        </p:nvSpPr>
        <p:spPr bwMode="auto">
          <a:xfrm>
            <a:off x="4068104" y="4829865"/>
            <a:ext cx="4284809" cy="193319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QL-Website / Facebook / </a:t>
            </a: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GoogleAdwords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7" name="Abgerundetes Rechteck 116"/>
          <p:cNvSpPr/>
          <p:nvPr/>
        </p:nvSpPr>
        <p:spPr bwMode="auto">
          <a:xfrm>
            <a:off x="1872800" y="5498492"/>
            <a:ext cx="547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QL-Verbund / Kundendienst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8" name="Abgerundetes Rechteck 117"/>
          <p:cNvSpPr/>
          <p:nvPr/>
        </p:nvSpPr>
        <p:spPr bwMode="auto">
          <a:xfrm>
            <a:off x="6016418" y="2889432"/>
            <a:ext cx="1338160" cy="161483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Plak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 / Ins / Radio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5" name="Abgerundetes Rechteck 124"/>
          <p:cNvSpPr/>
          <p:nvPr/>
        </p:nvSpPr>
        <p:spPr bwMode="auto">
          <a:xfrm>
            <a:off x="7074865" y="2708920"/>
            <a:ext cx="278813" cy="324000"/>
          </a:xfrm>
          <a:prstGeom prst="roundRect">
            <a:avLst>
              <a:gd name="adj" fmla="val 13483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54" name="Abgerundetes Rechteck 53"/>
          <p:cNvSpPr/>
          <p:nvPr/>
        </p:nvSpPr>
        <p:spPr bwMode="auto">
          <a:xfrm>
            <a:off x="3897640" y="4083380"/>
            <a:ext cx="4464000" cy="160963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Landingpage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 bwMode="auto">
          <a:xfrm>
            <a:off x="3915355" y="390339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28.02.</a:t>
            </a:r>
          </a:p>
        </p:txBody>
      </p:sp>
      <p:sp>
        <p:nvSpPr>
          <p:cNvPr id="63" name="Abgerundetes Rechteck 62"/>
          <p:cNvSpPr/>
          <p:nvPr/>
        </p:nvSpPr>
        <p:spPr bwMode="auto">
          <a:xfrm>
            <a:off x="5346926" y="390339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31.03.</a:t>
            </a:r>
          </a:p>
        </p:txBody>
      </p:sp>
      <p:sp>
        <p:nvSpPr>
          <p:cNvPr id="64" name="Rechteck 63"/>
          <p:cNvSpPr/>
          <p:nvPr/>
        </p:nvSpPr>
        <p:spPr>
          <a:xfrm>
            <a:off x="5247504" y="4093811"/>
            <a:ext cx="851515" cy="15016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2. Release</a:t>
            </a:r>
            <a:endParaRPr lang="de-CH" sz="800" dirty="0"/>
          </a:p>
        </p:txBody>
      </p:sp>
      <p:sp>
        <p:nvSpPr>
          <p:cNvPr id="65" name="Abgerundetes Rechteck 64"/>
          <p:cNvSpPr/>
          <p:nvPr/>
        </p:nvSpPr>
        <p:spPr bwMode="auto">
          <a:xfrm>
            <a:off x="6795675" y="390339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30.04.</a:t>
            </a:r>
          </a:p>
        </p:txBody>
      </p:sp>
      <p:sp>
        <p:nvSpPr>
          <p:cNvPr id="66" name="Rechteck 65"/>
          <p:cNvSpPr/>
          <p:nvPr/>
        </p:nvSpPr>
        <p:spPr>
          <a:xfrm>
            <a:off x="6696253" y="4093811"/>
            <a:ext cx="851515" cy="15016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3. Release</a:t>
            </a:r>
            <a:endParaRPr lang="de-CH" sz="800" dirty="0"/>
          </a:p>
        </p:txBody>
      </p:sp>
      <p:sp>
        <p:nvSpPr>
          <p:cNvPr id="127" name="Abgerundetes Rechteck 126"/>
          <p:cNvSpPr/>
          <p:nvPr/>
        </p:nvSpPr>
        <p:spPr bwMode="auto">
          <a:xfrm>
            <a:off x="5850388" y="3723340"/>
            <a:ext cx="151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TV-Laufschrift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8" name="Abgerundetes Rechteck 127"/>
          <p:cNvSpPr/>
          <p:nvPr/>
        </p:nvSpPr>
        <p:spPr bwMode="auto">
          <a:xfrm>
            <a:off x="5868160" y="374162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29" name="Abgerundetes Rechteck 128"/>
          <p:cNvSpPr/>
          <p:nvPr/>
        </p:nvSpPr>
        <p:spPr bwMode="auto">
          <a:xfrm>
            <a:off x="5508296" y="5079813"/>
            <a:ext cx="1440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Roadshows</a:t>
            </a:r>
            <a:endParaRPr lang="de-CH" sz="7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0" name="Abgerundetes Rechteck 129"/>
          <p:cNvSpPr/>
          <p:nvPr/>
        </p:nvSpPr>
        <p:spPr bwMode="auto">
          <a:xfrm>
            <a:off x="5525860" y="5094165"/>
            <a:ext cx="143051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37" name="Abgerundetes Rechteck 136"/>
          <p:cNvSpPr/>
          <p:nvPr/>
        </p:nvSpPr>
        <p:spPr bwMode="auto">
          <a:xfrm>
            <a:off x="2456336" y="3122228"/>
            <a:ext cx="1129691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Sprachregelung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8" name="Abgerundetes Rechteck 137"/>
          <p:cNvSpPr/>
          <p:nvPr/>
        </p:nvSpPr>
        <p:spPr bwMode="auto">
          <a:xfrm>
            <a:off x="2478197" y="313674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31.01.</a:t>
            </a:r>
          </a:p>
        </p:txBody>
      </p:sp>
      <p:sp>
        <p:nvSpPr>
          <p:cNvPr id="139" name="Abgerundetes Rechteck 138"/>
          <p:cNvSpPr/>
          <p:nvPr/>
        </p:nvSpPr>
        <p:spPr bwMode="auto">
          <a:xfrm>
            <a:off x="6363056" y="3483024"/>
            <a:ext cx="588045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PR</a:t>
            </a:r>
          </a:p>
        </p:txBody>
      </p:sp>
      <p:sp>
        <p:nvSpPr>
          <p:cNvPr id="140" name="Abgerundetes Rechteck 139"/>
          <p:cNvSpPr/>
          <p:nvPr/>
        </p:nvSpPr>
        <p:spPr bwMode="auto">
          <a:xfrm>
            <a:off x="6384197" y="3308380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41" name="Abgerundetes Rechteck 140"/>
          <p:cNvSpPr/>
          <p:nvPr/>
        </p:nvSpPr>
        <p:spPr bwMode="auto">
          <a:xfrm>
            <a:off x="5544680" y="3495368"/>
            <a:ext cx="839517" cy="17721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Kundenztg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42" name="Abgerundetes Rechteck 141"/>
          <p:cNvSpPr/>
          <p:nvPr/>
        </p:nvSpPr>
        <p:spPr bwMode="auto">
          <a:xfrm>
            <a:off x="5580128" y="331161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91" name="Abgerundetes Rechteck 90"/>
          <p:cNvSpPr/>
          <p:nvPr/>
        </p:nvSpPr>
        <p:spPr bwMode="auto">
          <a:xfrm>
            <a:off x="6318948" y="446117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18.04.</a:t>
            </a:r>
          </a:p>
        </p:txBody>
      </p:sp>
      <p:sp>
        <p:nvSpPr>
          <p:cNvPr id="144" name="Abgerundetes Rechteck 143"/>
          <p:cNvSpPr/>
          <p:nvPr/>
        </p:nvSpPr>
        <p:spPr bwMode="auto">
          <a:xfrm>
            <a:off x="4716016" y="5856433"/>
            <a:ext cx="151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Vertriebspartner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7" name="Abgerundetes Rechteck 96"/>
          <p:cNvSpPr/>
          <p:nvPr/>
        </p:nvSpPr>
        <p:spPr bwMode="auto">
          <a:xfrm>
            <a:off x="1907704" y="5511635"/>
            <a:ext cx="144000" cy="50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laufend</a:t>
            </a:r>
          </a:p>
        </p:txBody>
      </p:sp>
      <p:sp>
        <p:nvSpPr>
          <p:cNvPr id="151" name="Abgerundetes Rechteck 150"/>
          <p:cNvSpPr/>
          <p:nvPr/>
        </p:nvSpPr>
        <p:spPr bwMode="auto">
          <a:xfrm>
            <a:off x="404009" y="2083449"/>
            <a:ext cx="711463" cy="387382"/>
          </a:xfrm>
          <a:prstGeom prst="roundRect">
            <a:avLst>
              <a:gd name="adj" fmla="val 13675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DM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2" name="Abgerundetes Rechteck 151"/>
          <p:cNvSpPr/>
          <p:nvPr/>
        </p:nvSpPr>
        <p:spPr bwMode="auto">
          <a:xfrm>
            <a:off x="399665" y="5058140"/>
            <a:ext cx="711463" cy="387382"/>
          </a:xfrm>
          <a:prstGeom prst="roundRect">
            <a:avLst>
              <a:gd name="adj" fmla="val 13675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Events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3" name="Abgerundetes Rechteck 152"/>
          <p:cNvSpPr/>
          <p:nvPr/>
        </p:nvSpPr>
        <p:spPr bwMode="auto">
          <a:xfrm>
            <a:off x="391137" y="5473495"/>
            <a:ext cx="711463" cy="584879"/>
          </a:xfrm>
          <a:prstGeom prst="roundRect">
            <a:avLst>
              <a:gd name="adj" fmla="val 9121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Schulung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4" name="Abgerundetes Rechteck 153"/>
          <p:cNvSpPr/>
          <p:nvPr/>
        </p:nvSpPr>
        <p:spPr bwMode="auto">
          <a:xfrm>
            <a:off x="397633" y="2504071"/>
            <a:ext cx="711463" cy="568616"/>
          </a:xfrm>
          <a:prstGeom prst="roundRect">
            <a:avLst>
              <a:gd name="adj" fmla="val 12114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Werbung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5" name="Abgerundetes Rechteck 154"/>
          <p:cNvSpPr/>
          <p:nvPr/>
        </p:nvSpPr>
        <p:spPr bwMode="auto">
          <a:xfrm>
            <a:off x="397632" y="3097419"/>
            <a:ext cx="711463" cy="578328"/>
          </a:xfrm>
          <a:prstGeom prst="roundRect">
            <a:avLst>
              <a:gd name="adj" fmla="val 10653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PR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6" name="Abgerundetes Rechteck 155"/>
          <p:cNvSpPr/>
          <p:nvPr/>
        </p:nvSpPr>
        <p:spPr bwMode="auto">
          <a:xfrm>
            <a:off x="395687" y="3703720"/>
            <a:ext cx="711463" cy="1319465"/>
          </a:xfrm>
          <a:prstGeom prst="roundRect">
            <a:avLst>
              <a:gd name="adj" fmla="val 6189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Multimedia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4" name="Abgerundetes Rechteck 93"/>
          <p:cNvSpPr/>
          <p:nvPr/>
        </p:nvSpPr>
        <p:spPr bwMode="auto">
          <a:xfrm>
            <a:off x="7360718" y="5267254"/>
            <a:ext cx="864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Tel.-Umfrage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Abgerundetes Rechteck 94"/>
          <p:cNvSpPr/>
          <p:nvPr/>
        </p:nvSpPr>
        <p:spPr bwMode="auto">
          <a:xfrm>
            <a:off x="7378788" y="5078620"/>
            <a:ext cx="149462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99" name="Abgerundetes Rechteck 98"/>
          <p:cNvSpPr/>
          <p:nvPr/>
        </p:nvSpPr>
        <p:spPr bwMode="auto">
          <a:xfrm>
            <a:off x="4719686" y="5673886"/>
            <a:ext cx="149462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14" name="Abgerundetes Rechteck 113"/>
          <p:cNvSpPr/>
          <p:nvPr/>
        </p:nvSpPr>
        <p:spPr bwMode="auto">
          <a:xfrm>
            <a:off x="4428056" y="5283224"/>
            <a:ext cx="648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Pretest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 bwMode="auto">
          <a:xfrm>
            <a:off x="4446125" y="5094590"/>
            <a:ext cx="149462" cy="324000"/>
          </a:xfrm>
          <a:prstGeom prst="roundRect">
            <a:avLst/>
          </a:prstGeom>
          <a:solidFill>
            <a:schemeClr val="accent2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04" name="Textplatzhalter 3"/>
          <p:cNvSpPr txBox="1">
            <a:spLocks/>
          </p:cNvSpPr>
          <p:nvPr/>
        </p:nvSpPr>
        <p:spPr bwMode="auto">
          <a:xfrm>
            <a:off x="323528" y="1052736"/>
            <a:ext cx="828092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rgbClr val="E3061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dirty="0" smtClean="0"/>
              <a:t>Aktionsplan Kommunikation</a:t>
            </a:r>
            <a:endParaRPr lang="de-CH" kern="0" dirty="0"/>
          </a:p>
        </p:txBody>
      </p:sp>
      <p:sp>
        <p:nvSpPr>
          <p:cNvPr id="105" name="Textplatzhalter 1"/>
          <p:cNvSpPr txBox="1">
            <a:spLocks/>
          </p:cNvSpPr>
          <p:nvPr/>
        </p:nvSpPr>
        <p:spPr bwMode="auto">
          <a:xfrm>
            <a:off x="3923928" y="44624"/>
            <a:ext cx="47878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E3061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smtClean="0"/>
              <a:t>Grosse Senderumstellung</a:t>
            </a:r>
            <a:endParaRPr lang="de-CH" kern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149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67544" y="2070668"/>
            <a:ext cx="8136904" cy="4454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Key Visual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xfrm>
            <a:off x="395485" y="1700808"/>
            <a:ext cx="7416875" cy="432048"/>
          </a:xfrm>
        </p:spPr>
        <p:txBody>
          <a:bodyPr/>
          <a:lstStyle/>
          <a:p>
            <a:r>
              <a:rPr lang="de-CH" dirty="0" smtClean="0"/>
              <a:t>«</a:t>
            </a:r>
            <a:r>
              <a:rPr lang="de-CH" dirty="0" err="1" smtClean="0"/>
              <a:t>Pepino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36</a:t>
            </a:fld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9" t="26300" r="53040" b="16436"/>
          <a:stretch/>
        </p:blipFill>
        <p:spPr bwMode="auto">
          <a:xfrm>
            <a:off x="467544" y="2143282"/>
            <a:ext cx="2063520" cy="4353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771800" y="2132856"/>
            <a:ext cx="5832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Mit der Komikfigur «</a:t>
            </a:r>
            <a:r>
              <a:rPr lang="de-CH" sz="1600" dirty="0" err="1"/>
              <a:t>Pepino</a:t>
            </a:r>
            <a:r>
              <a:rPr lang="de-CH" sz="1600" dirty="0"/>
              <a:t>» (Paprikaschote) und dem Claim </a:t>
            </a:r>
            <a:r>
              <a:rPr lang="de-CH" sz="1600" dirty="0" smtClean="0"/>
              <a:t>„Senderumstellung </a:t>
            </a:r>
            <a:r>
              <a:rPr lang="de-CH" sz="1600" dirty="0"/>
              <a:t>am 6. Mai </a:t>
            </a:r>
            <a:r>
              <a:rPr lang="de-CH" sz="1600" dirty="0" smtClean="0"/>
              <a:t>2014 – mehr HD-Sender für eine noch schärfere Fernsehwelt!“ </a:t>
            </a:r>
            <a:r>
              <a:rPr lang="de-CH" sz="1600" dirty="0"/>
              <a:t>wird ein individueller und sympathischer Charakter für die gesamte Kommunikationskampagne geschaffen. «</a:t>
            </a:r>
            <a:r>
              <a:rPr lang="de-CH" sz="1600" dirty="0" err="1"/>
              <a:t>Pepino</a:t>
            </a:r>
            <a:r>
              <a:rPr lang="de-CH" sz="1600" dirty="0"/>
              <a:t>» steht für Echtheit, Eigenart und Identifikation. Die Aufmerksamkeit soll durch einen Mix zwischen der realen Welt und «</a:t>
            </a:r>
            <a:r>
              <a:rPr lang="de-CH" sz="1600" dirty="0" err="1"/>
              <a:t>Pepino</a:t>
            </a:r>
            <a:r>
              <a:rPr lang="de-CH" sz="1600" dirty="0"/>
              <a:t>» erfolgen, wobei die Figur im Onlinebereich als Avatar genutzt wird.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85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467544" y="2070668"/>
            <a:ext cx="8136904" cy="416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ln>
            <a:noFill/>
          </a:ln>
          <a:effectLst/>
        </p:spPr>
        <p:txBody>
          <a:bodyPr/>
          <a:lstStyle/>
          <a:p>
            <a:r>
              <a:rPr lang="de-CH" dirty="0" smtClean="0"/>
              <a:t>Inserate + Plakate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37</a:t>
            </a:fld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3491880" y="4149080"/>
            <a:ext cx="5256584" cy="201622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noAutofit/>
          </a:bodyPr>
          <a:lstStyle/>
          <a:p>
            <a:r>
              <a:rPr lang="de-CH" dirty="0"/>
              <a:t>Im April wird mit einer </a:t>
            </a:r>
            <a:r>
              <a:rPr lang="de-CH" dirty="0" smtClean="0"/>
              <a:t>Plakatkampagne</a:t>
            </a:r>
            <a:r>
              <a:rPr lang="de-CH" dirty="0"/>
              <a:t> </a:t>
            </a:r>
            <a:r>
              <a:rPr lang="de-CH" dirty="0" smtClean="0"/>
              <a:t>sowie </a:t>
            </a:r>
            <a:r>
              <a:rPr lang="de-CH" dirty="0"/>
              <a:t>mit Inseraten </a:t>
            </a:r>
            <a:r>
              <a:rPr lang="de-CH" dirty="0" smtClean="0"/>
              <a:t>auf die bevorstehende Umstellung aufmerksam </a:t>
            </a:r>
            <a:r>
              <a:rPr lang="de-CH" dirty="0"/>
              <a:t>gemacht. 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Zudem blenden wir im Vorfeld der Umstellung TV-Laufschriften ein.  </a:t>
            </a:r>
            <a:endParaRPr lang="de-CH" dirty="0"/>
          </a:p>
          <a:p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1" r="30636"/>
          <a:stretch/>
        </p:blipFill>
        <p:spPr bwMode="auto">
          <a:xfrm>
            <a:off x="467544" y="2204864"/>
            <a:ext cx="2750360" cy="396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4" b="7667"/>
          <a:stretch/>
        </p:blipFill>
        <p:spPr bwMode="auto">
          <a:xfrm>
            <a:off x="3563888" y="2224181"/>
            <a:ext cx="3672408" cy="1744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6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467544" y="2070668"/>
            <a:ext cx="8136904" cy="416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ln>
            <a:noFill/>
          </a:ln>
          <a:effectLst/>
        </p:spPr>
        <p:txBody>
          <a:bodyPr/>
          <a:lstStyle/>
          <a:p>
            <a:r>
              <a:rPr lang="de-CH" dirty="0" err="1" smtClean="0"/>
              <a:t>Publireportage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38</a:t>
            </a:fld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5580112" y="2274174"/>
            <a:ext cx="3024336" cy="3891130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noAutofit/>
          </a:bodyPr>
          <a:lstStyle/>
          <a:p>
            <a:r>
              <a:rPr lang="de-CH" dirty="0" smtClean="0"/>
              <a:t>Weiter wird im April eine </a:t>
            </a:r>
            <a:r>
              <a:rPr lang="de-CH" dirty="0" err="1" smtClean="0"/>
              <a:t>Publireportage</a:t>
            </a:r>
            <a:r>
              <a:rPr lang="de-CH" dirty="0" smtClean="0"/>
              <a:t> in verschiedenen Zeitungen / Zeitschriften veröffentlicht</a:t>
            </a:r>
            <a:r>
              <a:rPr lang="de-CH" dirty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3" r="15529" b="3045"/>
          <a:stretch/>
        </p:blipFill>
        <p:spPr bwMode="auto">
          <a:xfrm>
            <a:off x="502944" y="2274174"/>
            <a:ext cx="4898388" cy="3747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231" y="3768629"/>
            <a:ext cx="1705197" cy="25846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303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467544" y="2070668"/>
            <a:ext cx="8136904" cy="416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611560" y="2132856"/>
            <a:ext cx="7992888" cy="2304256"/>
          </a:xfrm>
          <a:effectLst/>
        </p:spPr>
        <p:txBody>
          <a:bodyPr/>
          <a:lstStyle/>
          <a:p>
            <a:r>
              <a:rPr lang="de-CH" dirty="0" smtClean="0"/>
              <a:t>Ein Flyer mit dem Key Visual und den wichtigsten Informationen zur grossen</a:t>
            </a:r>
          </a:p>
          <a:p>
            <a:r>
              <a:rPr lang="de-CH" dirty="0" smtClean="0"/>
              <a:t>Senderumstellung dient als Beilage zu verschiedenen Sendungen, z.B. zu </a:t>
            </a:r>
          </a:p>
          <a:p>
            <a:r>
              <a:rPr lang="de-CH" dirty="0"/>
              <a:t>d</a:t>
            </a:r>
            <a:r>
              <a:rPr lang="de-CH" dirty="0" smtClean="0"/>
              <a:t>en Info-Mailings an die Endkunden oder als Rechnungsbeilage.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ln>
            <a:noFill/>
          </a:ln>
        </p:spPr>
        <p:txBody>
          <a:bodyPr/>
          <a:lstStyle/>
          <a:p>
            <a:r>
              <a:rPr lang="de-CH" dirty="0" smtClean="0"/>
              <a:t>Flyer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39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9" t="11334" r="16135" b="6250"/>
          <a:stretch/>
        </p:blipFill>
        <p:spPr bwMode="auto">
          <a:xfrm>
            <a:off x="467544" y="3351667"/>
            <a:ext cx="4068452" cy="286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11560" y="4232121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chemeClr val="bg1"/>
                </a:solidFill>
              </a:rPr>
              <a:t>((Logo / Infos KNU))</a:t>
            </a:r>
            <a:endParaRPr lang="de-CH" sz="11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6" r="10699"/>
          <a:stretch/>
        </p:blipFill>
        <p:spPr bwMode="auto">
          <a:xfrm>
            <a:off x="4563027" y="3351667"/>
            <a:ext cx="4015463" cy="288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2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«Komplett-Überarbeitung TV-Senderangebot»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Neue nutzerorientierte Sendersortierung:</a:t>
            </a:r>
            <a:r>
              <a:rPr lang="de-CH" dirty="0"/>
              <a:t> In Anlehnung an </a:t>
            </a:r>
            <a:r>
              <a:rPr lang="de-CH" dirty="0" err="1"/>
              <a:t>upc</a:t>
            </a:r>
            <a:r>
              <a:rPr lang="de-CH" dirty="0"/>
              <a:t> </a:t>
            </a:r>
            <a:r>
              <a:rPr lang="de-CH" dirty="0" err="1"/>
              <a:t>cablecom</a:t>
            </a:r>
            <a:r>
              <a:rPr lang="de-CH" dirty="0"/>
              <a:t> (Reihenfolge nach Beliebtheit und Gliederung nach Themen)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Verzicht auf SD-/HD-</a:t>
            </a:r>
            <a:r>
              <a:rPr lang="de-CH" b="1" dirty="0" err="1"/>
              <a:t>Simulcast</a:t>
            </a:r>
            <a:r>
              <a:rPr lang="de-CH" b="1" dirty="0"/>
              <a:t>: </a:t>
            </a:r>
            <a:r>
              <a:rPr lang="de-CH" dirty="0"/>
              <a:t>Sofern Sender in HD verfügbar, werden diese nur noch in HD ausgestrahlt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MPEG-4 </a:t>
            </a:r>
            <a:r>
              <a:rPr lang="de-CH" b="1" dirty="0" err="1"/>
              <a:t>Transcoding</a:t>
            </a:r>
            <a:r>
              <a:rPr lang="de-CH" b="1" dirty="0"/>
              <a:t>: </a:t>
            </a:r>
            <a:r>
              <a:rPr lang="de-CH" dirty="0"/>
              <a:t>SD-Sender werden nur noch im MPEG-4 Format ausgestrahlt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Neue Pay-TV-Struktur: </a:t>
            </a:r>
            <a:r>
              <a:rPr lang="de-CH" dirty="0"/>
              <a:t>Die alten Themenpakete werden eingefroren, es gibt ein neues, attraktiveres Angebot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Neue Sender: </a:t>
            </a:r>
            <a:r>
              <a:rPr lang="de-CH" dirty="0" err="1"/>
              <a:t>Attraktivierung</a:t>
            </a:r>
            <a:r>
              <a:rPr lang="de-CH" dirty="0"/>
              <a:t> des Angebots durch neue Sender, wenn möglich in HD und sämtliche </a:t>
            </a:r>
            <a:r>
              <a:rPr lang="de-CH" dirty="0" err="1"/>
              <a:t>konzessionerte</a:t>
            </a:r>
            <a:r>
              <a:rPr lang="de-CH" dirty="0"/>
              <a:t> Regionalsender</a:t>
            </a:r>
            <a:endParaRPr lang="de-CH" b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Das geschieht am 6.5.2014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12688" y="6093296"/>
            <a:ext cx="6435576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FFFFFF"/>
                </a:solidFill>
              </a:rPr>
              <a:t>Manueller Suchlauf zwingend erforderlich!</a:t>
            </a:r>
            <a:endParaRPr lang="de-CH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5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960440"/>
          </a:xfrm>
        </p:spPr>
        <p:txBody>
          <a:bodyPr/>
          <a:lstStyle/>
          <a:p>
            <a:r>
              <a:rPr lang="de-CH" dirty="0" smtClean="0"/>
              <a:t>Die Endkunden werden in zwei Schritten direkt angeschrieben. </a:t>
            </a:r>
          </a:p>
          <a:p>
            <a:r>
              <a:rPr lang="de-CH" dirty="0" smtClean="0"/>
              <a:t>Das erste Schreiben (Mitte März) ist eine Vorinformation zur Umstellung und</a:t>
            </a:r>
          </a:p>
          <a:p>
            <a:r>
              <a:rPr lang="de-CH" dirty="0" smtClean="0"/>
              <a:t>enthält als Beilagen eine Checkliste (Geräte-Check) und den Flyer. </a:t>
            </a:r>
            <a:endParaRPr lang="de-CH" dirty="0"/>
          </a:p>
          <a:p>
            <a:endParaRPr lang="de-CH" dirty="0" smtClean="0"/>
          </a:p>
          <a:p>
            <a:r>
              <a:rPr lang="de-CH" dirty="0" smtClean="0"/>
              <a:t>Das zweite Kundenmailing (Mitte April) dient als</a:t>
            </a:r>
            <a:r>
              <a:rPr lang="de-CH" dirty="0"/>
              <a:t> </a:t>
            </a:r>
            <a:r>
              <a:rPr lang="de-CH" dirty="0" smtClean="0"/>
              <a:t>Reminder, dem die neue</a:t>
            </a:r>
          </a:p>
          <a:p>
            <a:r>
              <a:rPr lang="de-CH" dirty="0" smtClean="0"/>
              <a:t>Senderliste</a:t>
            </a:r>
            <a:r>
              <a:rPr lang="de-CH" dirty="0"/>
              <a:t> </a:t>
            </a:r>
            <a:r>
              <a:rPr lang="de-CH" dirty="0" smtClean="0"/>
              <a:t>beigelegt wird.</a:t>
            </a:r>
          </a:p>
          <a:p>
            <a:endParaRPr lang="de-CH" dirty="0"/>
          </a:p>
          <a:p>
            <a:r>
              <a:rPr lang="de-CH" dirty="0" smtClean="0"/>
              <a:t>Die fertigen Texte der Begleitschreiben und alle Beilagen werden den KNUs </a:t>
            </a:r>
          </a:p>
          <a:p>
            <a:r>
              <a:rPr lang="de-CH" dirty="0" smtClean="0"/>
              <a:t>zur Verfügung gestellt und ihnen rechtzeitig übergeben.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Mailings an Endkunden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939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4"/>
          <p:cNvSpPr txBox="1">
            <a:spLocks/>
          </p:cNvSpPr>
          <p:nvPr/>
        </p:nvSpPr>
        <p:spPr bwMode="auto">
          <a:xfrm>
            <a:off x="399700" y="2060849"/>
            <a:ext cx="8204748" cy="38164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000" tIns="45720" rIns="9000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434708" y="2189763"/>
            <a:ext cx="8169741" cy="3975541"/>
          </a:xfrm>
        </p:spPr>
        <p:txBody>
          <a:bodyPr wrap="square" lIns="90000" rIns="90000" anchor="t">
            <a:noAutofit/>
          </a:bodyPr>
          <a:lstStyle/>
          <a:p>
            <a:pPr marL="0" indent="0"/>
            <a:r>
              <a:rPr lang="de-CH" dirty="0" smtClean="0"/>
              <a:t>Auf www.go4hd.ch werden den Kunden Informationen zur Senderumstellung, ein Geräte-Check und ein FAQ-Tool gestellt. Später erfolgt dann noch die Ergänzung durch ein Help-Center mit Videoanleitungen, Störungs-Checklisten und einem PLZ-Abfragetool zur Ermittlung der KNU-spezifischen Parameter, Senderliste und Kontakte.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Website: www.go4hd.ch 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41</a:t>
            </a:fld>
            <a:endParaRPr lang="de-C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1" r="1143" b="16166"/>
          <a:stretch/>
        </p:blipFill>
        <p:spPr bwMode="auto">
          <a:xfrm>
            <a:off x="539552" y="3585795"/>
            <a:ext cx="6480720" cy="255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8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4"/>
          <p:cNvSpPr txBox="1">
            <a:spLocks/>
          </p:cNvSpPr>
          <p:nvPr/>
        </p:nvSpPr>
        <p:spPr bwMode="auto">
          <a:xfrm>
            <a:off x="467545" y="2102954"/>
            <a:ext cx="8136904" cy="4594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5"/>
            <a:ext cx="3960491" cy="4564151"/>
          </a:xfrm>
        </p:spPr>
        <p:txBody>
          <a:bodyPr/>
          <a:lstStyle/>
          <a:p>
            <a:r>
              <a:rPr lang="de-CH" dirty="0" smtClean="0"/>
              <a:t>Mit dem Geräte-Check können die</a:t>
            </a:r>
            <a:endParaRPr lang="de-CH" dirty="0"/>
          </a:p>
          <a:p>
            <a:r>
              <a:rPr lang="de-CH" dirty="0" smtClean="0"/>
              <a:t>Kunden prüfen, ob sie mit Ihren </a:t>
            </a:r>
          </a:p>
          <a:p>
            <a:r>
              <a:rPr lang="de-CH" dirty="0" smtClean="0"/>
              <a:t>derzeitigen Geräten schon für die </a:t>
            </a:r>
          </a:p>
          <a:p>
            <a:r>
              <a:rPr lang="de-CH" dirty="0" smtClean="0"/>
              <a:t>Senderumstellung gerüstet sind und </a:t>
            </a:r>
          </a:p>
          <a:p>
            <a:r>
              <a:rPr lang="de-CH" dirty="0" smtClean="0"/>
              <a:t>wie sie sich darauf vorbereiten </a:t>
            </a:r>
          </a:p>
          <a:p>
            <a:r>
              <a:rPr lang="de-CH" dirty="0" smtClean="0"/>
              <a:t>müssen. Für den Check wurde ein </a:t>
            </a:r>
          </a:p>
          <a:p>
            <a:r>
              <a:rPr lang="de-CH" dirty="0" smtClean="0"/>
              <a:t>Frage-Raster entworfen, das alle </a:t>
            </a:r>
          </a:p>
          <a:p>
            <a:r>
              <a:rPr lang="de-CH" dirty="0" smtClean="0"/>
              <a:t>möglichen Gerätesituationen </a:t>
            </a:r>
          </a:p>
          <a:p>
            <a:r>
              <a:rPr lang="de-CH" dirty="0" smtClean="0"/>
              <a:t>umfasst. Der Check kann online auf </a:t>
            </a:r>
          </a:p>
          <a:p>
            <a:r>
              <a:rPr lang="de-CH" dirty="0" smtClean="0"/>
              <a:t>www.go4hd.ch durchgeführt werden.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Geräte-Check (online)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42</a:t>
            </a:fld>
            <a:endParaRPr lang="de-CH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4" t="27501" r="5924" b="6249"/>
          <a:stretch/>
        </p:blipFill>
        <p:spPr bwMode="auto">
          <a:xfrm>
            <a:off x="4572000" y="2102955"/>
            <a:ext cx="3551055" cy="139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27167" r="7390" b="6250"/>
          <a:stretch/>
        </p:blipFill>
        <p:spPr bwMode="auto">
          <a:xfrm>
            <a:off x="4611759" y="3511868"/>
            <a:ext cx="3525427" cy="150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t="27833" r="7298" b="6249"/>
          <a:stretch/>
        </p:blipFill>
        <p:spPr bwMode="auto">
          <a:xfrm>
            <a:off x="4611760" y="5031172"/>
            <a:ext cx="3525428" cy="156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74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4"/>
          <p:cNvSpPr txBox="1">
            <a:spLocks/>
          </p:cNvSpPr>
          <p:nvPr/>
        </p:nvSpPr>
        <p:spPr bwMode="auto">
          <a:xfrm>
            <a:off x="467545" y="2102954"/>
            <a:ext cx="8136904" cy="4594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5"/>
            <a:ext cx="8208964" cy="4594624"/>
          </a:xfrm>
        </p:spPr>
        <p:txBody>
          <a:bodyPr/>
          <a:lstStyle/>
          <a:p>
            <a:r>
              <a:rPr lang="de-CH" dirty="0" smtClean="0"/>
              <a:t>Der Geräte-Check wird den Endkunden im ersten Info-Mailing auch als </a:t>
            </a:r>
          </a:p>
          <a:p>
            <a:r>
              <a:rPr lang="de-CH" dirty="0" smtClean="0"/>
              <a:t>Printversion zugesendet.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Geräte-Check (Print)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43</a:t>
            </a:fld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4" r="30565"/>
          <a:stretch/>
        </p:blipFill>
        <p:spPr bwMode="auto">
          <a:xfrm>
            <a:off x="467545" y="2798900"/>
            <a:ext cx="2723814" cy="392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9" r="30228"/>
          <a:stretch/>
        </p:blipFill>
        <p:spPr bwMode="auto">
          <a:xfrm>
            <a:off x="3410504" y="2798899"/>
            <a:ext cx="2763100" cy="392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0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536" y="2132856"/>
            <a:ext cx="8208912" cy="44587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 smtClean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536" y="2132856"/>
            <a:ext cx="8208912" cy="3672408"/>
          </a:xfrm>
          <a:effectLst/>
        </p:spPr>
        <p:txBody>
          <a:bodyPr/>
          <a:lstStyle/>
          <a:p>
            <a:r>
              <a:rPr lang="de-CH" dirty="0" err="1" smtClean="0"/>
              <a:t>Pepino</a:t>
            </a:r>
            <a:r>
              <a:rPr lang="de-CH" dirty="0" smtClean="0"/>
              <a:t> wird 3D-animiert und erklärt in einfachen Videoanleitungen die </a:t>
            </a:r>
          </a:p>
          <a:p>
            <a:r>
              <a:rPr lang="de-CH" dirty="0" smtClean="0"/>
              <a:t>Durchführung des Sendersuchlaufs auf verschiedenen Geräten (Sony, </a:t>
            </a:r>
          </a:p>
          <a:p>
            <a:r>
              <a:rPr lang="de-CH" dirty="0" smtClean="0"/>
              <a:t>Samsung, Philips, Panasonic, LG) wie auch die Erstellung der Favoritenliste.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Video-Anleitungen auf www.go4hd.ch 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44</a:t>
            </a:fld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" t="14167" r="1610" b="27678"/>
          <a:stretch/>
        </p:blipFill>
        <p:spPr bwMode="auto">
          <a:xfrm>
            <a:off x="988684" y="3403639"/>
            <a:ext cx="7022616" cy="232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6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9700" y="2060849"/>
            <a:ext cx="8204748" cy="434130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000" tIns="45720" rIns="9000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9700" y="2132856"/>
            <a:ext cx="8204748" cy="3672408"/>
          </a:xfrm>
          <a:effectLst/>
        </p:spPr>
        <p:txBody>
          <a:bodyPr/>
          <a:lstStyle/>
          <a:p>
            <a:r>
              <a:rPr lang="de-CH" dirty="0" smtClean="0"/>
              <a:t>Auf www.go4hd.ch</a:t>
            </a:r>
            <a:r>
              <a:rPr lang="de-CH" dirty="0"/>
              <a:t> </a:t>
            </a:r>
            <a:r>
              <a:rPr lang="de-CH" dirty="0" smtClean="0"/>
              <a:t>ist ein FAQ-Tool aufgeschaltet. Es enthält eine</a:t>
            </a:r>
          </a:p>
          <a:p>
            <a:r>
              <a:rPr lang="de-CH" dirty="0" smtClean="0"/>
              <a:t>Suchfunktion und die Möglichkeit, eigene Fragen einzusenden. Die Fragen und </a:t>
            </a:r>
          </a:p>
          <a:p>
            <a:r>
              <a:rPr lang="de-CH" dirty="0" smtClean="0"/>
              <a:t>Antworten werden laufend überprüft und wenn sinnvoll ergänzt.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FAQs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45</a:t>
            </a:fld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7" b="6250"/>
          <a:stretch/>
        </p:blipFill>
        <p:spPr bwMode="auto">
          <a:xfrm>
            <a:off x="1062130" y="3343174"/>
            <a:ext cx="6879887" cy="305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1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Im April ist die Durchführung von Roadshows für die Endkunden in den QL-</a:t>
            </a:r>
          </a:p>
          <a:p>
            <a:r>
              <a:rPr lang="de-CH" dirty="0" smtClean="0"/>
              <a:t>Shops und bei einzelnen KNUs vorgesehen.</a:t>
            </a:r>
          </a:p>
          <a:p>
            <a:r>
              <a:rPr lang="de-CH" dirty="0" smtClean="0"/>
              <a:t>Ziel ist die Anleitung/Einführung für eine reibungslose Umstellung und den </a:t>
            </a:r>
          </a:p>
          <a:p>
            <a:r>
              <a:rPr lang="de-CH" dirty="0" smtClean="0"/>
              <a:t>optimalen Umgang mit unseren Produkten.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Road-Shows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9402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Vertrieb und Kundendienst</a:t>
            </a:r>
            <a:endParaRPr lang="de-CH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318990" y="1700808"/>
            <a:ext cx="8717506" cy="3672407"/>
            <a:chOff x="323850" y="992517"/>
            <a:chExt cx="8717506" cy="4956566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323850" y="992517"/>
              <a:ext cx="8717506" cy="4956566"/>
              <a:chOff x="323850" y="992517"/>
              <a:chExt cx="8717506" cy="4956566"/>
            </a:xfrm>
          </p:grpSpPr>
          <p:sp>
            <p:nvSpPr>
              <p:cNvPr id="28" name="Rechteck 27"/>
              <p:cNvSpPr/>
              <p:nvPr/>
            </p:nvSpPr>
            <p:spPr>
              <a:xfrm>
                <a:off x="1763713" y="1269082"/>
                <a:ext cx="1440135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Rechteck 29"/>
              <p:cNvSpPr/>
              <p:nvPr/>
            </p:nvSpPr>
            <p:spPr>
              <a:xfrm>
                <a:off x="3203848" y="1269082"/>
                <a:ext cx="1440383" cy="468000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Rechteck 31"/>
              <p:cNvSpPr/>
              <p:nvPr/>
            </p:nvSpPr>
            <p:spPr>
              <a:xfrm>
                <a:off x="4643711" y="1269082"/>
                <a:ext cx="1441177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Rechteck 33"/>
              <p:cNvSpPr/>
              <p:nvPr/>
            </p:nvSpPr>
            <p:spPr>
              <a:xfrm>
                <a:off x="6084888" y="2962829"/>
                <a:ext cx="1439761" cy="29862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Rechteck 35"/>
              <p:cNvSpPr/>
              <p:nvPr/>
            </p:nvSpPr>
            <p:spPr>
              <a:xfrm>
                <a:off x="7524649" y="1269082"/>
                <a:ext cx="1516707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Rechteck 37"/>
              <p:cNvSpPr/>
              <p:nvPr/>
            </p:nvSpPr>
            <p:spPr>
              <a:xfrm>
                <a:off x="323850" y="1269082"/>
                <a:ext cx="1439863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Rechteck 17"/>
              <p:cNvSpPr>
                <a:spLocks noChangeArrowheads="1"/>
              </p:cNvSpPr>
              <p:nvPr/>
            </p:nvSpPr>
            <p:spPr bwMode="auto">
              <a:xfrm>
                <a:off x="323850" y="992517"/>
                <a:ext cx="8640763" cy="397017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" name="Textfeld 18"/>
            <p:cNvSpPr txBox="1">
              <a:spLocks noChangeArrowheads="1"/>
            </p:cNvSpPr>
            <p:nvPr/>
          </p:nvSpPr>
          <p:spPr bwMode="auto">
            <a:xfrm>
              <a:off x="832444" y="1081435"/>
              <a:ext cx="504825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DEZ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17" name="Textfeld 20"/>
            <p:cNvSpPr txBox="1">
              <a:spLocks noChangeArrowheads="1"/>
            </p:cNvSpPr>
            <p:nvPr/>
          </p:nvSpPr>
          <p:spPr bwMode="auto">
            <a:xfrm>
              <a:off x="2127992" y="1081435"/>
              <a:ext cx="504825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JAN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19" name="Textfeld 22"/>
            <p:cNvSpPr txBox="1">
              <a:spLocks noChangeArrowheads="1"/>
            </p:cNvSpPr>
            <p:nvPr/>
          </p:nvSpPr>
          <p:spPr bwMode="auto">
            <a:xfrm>
              <a:off x="3640879" y="1081435"/>
              <a:ext cx="503238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FEB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21" name="Textfeld 24"/>
            <p:cNvSpPr txBox="1">
              <a:spLocks noChangeArrowheads="1"/>
            </p:cNvSpPr>
            <p:nvPr/>
          </p:nvSpPr>
          <p:spPr bwMode="auto">
            <a:xfrm>
              <a:off x="5080742" y="1081435"/>
              <a:ext cx="503237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MRZ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23" name="Textfeld 26"/>
            <p:cNvSpPr txBox="1">
              <a:spLocks noChangeArrowheads="1"/>
            </p:cNvSpPr>
            <p:nvPr/>
          </p:nvSpPr>
          <p:spPr bwMode="auto">
            <a:xfrm>
              <a:off x="6449167" y="1081435"/>
              <a:ext cx="503237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APR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25" name="Textfeld 28"/>
            <p:cNvSpPr txBox="1">
              <a:spLocks noChangeArrowheads="1"/>
            </p:cNvSpPr>
            <p:nvPr/>
          </p:nvSpPr>
          <p:spPr bwMode="auto">
            <a:xfrm>
              <a:off x="7960467" y="1081435"/>
              <a:ext cx="504825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MAI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22" name="Richtungspfeil 121"/>
          <p:cNvSpPr/>
          <p:nvPr/>
        </p:nvSpPr>
        <p:spPr>
          <a:xfrm>
            <a:off x="318990" y="3645022"/>
            <a:ext cx="8717505" cy="1728193"/>
          </a:xfrm>
          <a:prstGeom prst="homePlate">
            <a:avLst>
              <a:gd name="adj" fmla="val 1693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4" name="Richtungspfeil 123"/>
          <p:cNvSpPr/>
          <p:nvPr/>
        </p:nvSpPr>
        <p:spPr>
          <a:xfrm>
            <a:off x="323528" y="3645022"/>
            <a:ext cx="649078" cy="1728194"/>
          </a:xfrm>
          <a:prstGeom prst="homePlate">
            <a:avLst>
              <a:gd name="adj" fmla="val 16931"/>
            </a:avLst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endParaRPr lang="de-CH">
              <a:solidFill>
                <a:srgbClr val="FFFFFF"/>
              </a:solidFill>
            </a:endParaRPr>
          </a:p>
        </p:txBody>
      </p:sp>
      <p:pic>
        <p:nvPicPr>
          <p:cNvPr id="128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ichtungspfeil 56"/>
          <p:cNvSpPr/>
          <p:nvPr/>
        </p:nvSpPr>
        <p:spPr>
          <a:xfrm>
            <a:off x="318990" y="2060846"/>
            <a:ext cx="8717505" cy="1584177"/>
          </a:xfrm>
          <a:prstGeom prst="homePlate">
            <a:avLst>
              <a:gd name="adj" fmla="val 1693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361756" y="4005063"/>
            <a:ext cx="7538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CH" sz="1200" b="1" dirty="0" err="1" smtClean="0">
                <a:solidFill>
                  <a:schemeClr val="accent2"/>
                </a:solidFill>
              </a:rPr>
              <a:t>KuDi</a:t>
            </a:r>
            <a:endParaRPr lang="de-CH" sz="1200" dirty="0">
              <a:solidFill>
                <a:schemeClr val="accent2"/>
              </a:solidFill>
            </a:endParaRPr>
          </a:p>
        </p:txBody>
      </p:sp>
      <p:sp>
        <p:nvSpPr>
          <p:cNvPr id="68" name="Richtungspfeil 67"/>
          <p:cNvSpPr/>
          <p:nvPr/>
        </p:nvSpPr>
        <p:spPr>
          <a:xfrm>
            <a:off x="323528" y="2060846"/>
            <a:ext cx="720000" cy="1584177"/>
          </a:xfrm>
          <a:prstGeom prst="homePlate">
            <a:avLst>
              <a:gd name="adj" fmla="val 16931"/>
            </a:avLst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endParaRPr lang="de-CH">
              <a:solidFill>
                <a:srgbClr val="FFFFFF"/>
              </a:solidFill>
            </a:endParaRPr>
          </a:p>
        </p:txBody>
      </p:sp>
      <p:sp>
        <p:nvSpPr>
          <p:cNvPr id="109" name="Rectangle 116"/>
          <p:cNvSpPr>
            <a:spLocks noChangeArrowheads="1"/>
          </p:cNvSpPr>
          <p:nvPr/>
        </p:nvSpPr>
        <p:spPr bwMode="auto">
          <a:xfrm>
            <a:off x="306916" y="2492895"/>
            <a:ext cx="736692" cy="432048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Fokusgruppe</a:t>
            </a:r>
          </a:p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Fachhandel</a:t>
            </a:r>
            <a:endParaRPr lang="de-DE" sz="900" b="1" dirty="0">
              <a:solidFill>
                <a:srgbClr val="000000"/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289748" y="2125763"/>
            <a:ext cx="753860" cy="3650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CH" sz="1200" b="1" dirty="0" smtClean="0">
                <a:solidFill>
                  <a:schemeClr val="accent2"/>
                </a:solidFill>
              </a:rPr>
              <a:t>Vertrieb</a:t>
            </a:r>
            <a:r>
              <a:rPr lang="de-CH" sz="1000" b="1" dirty="0" smtClean="0">
                <a:solidFill>
                  <a:srgbClr val="000000">
                    <a:lumMod val="50000"/>
                    <a:lumOff val="50000"/>
                  </a:srgbClr>
                </a:solidFill>
              </a:rPr>
              <a:t/>
            </a:r>
            <a:br>
              <a:rPr lang="de-CH" sz="1000" b="1" dirty="0" smtClean="0">
                <a:solidFill>
                  <a:srgbClr val="000000">
                    <a:lumMod val="50000"/>
                    <a:lumOff val="50000"/>
                  </a:srgbClr>
                </a:solidFill>
              </a:rPr>
            </a:br>
            <a:endParaRPr lang="de-CH" sz="7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1" name="Sechseck 80"/>
          <p:cNvSpPr/>
          <p:nvPr/>
        </p:nvSpPr>
        <p:spPr>
          <a:xfrm>
            <a:off x="5508104" y="2217521"/>
            <a:ext cx="2086309" cy="479578"/>
          </a:xfrm>
          <a:prstGeom prst="hexag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ROADSHOWS</a:t>
            </a:r>
          </a:p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in QL Shops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2" name="Sechseck 81"/>
          <p:cNvSpPr/>
          <p:nvPr/>
        </p:nvSpPr>
        <p:spPr>
          <a:xfrm>
            <a:off x="2123132" y="2211898"/>
            <a:ext cx="1589011" cy="479578"/>
          </a:xfrm>
          <a:prstGeom prst="hexag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5-6 Vertriebs-partner-Events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3" name="Sechseck 82"/>
          <p:cNvSpPr/>
          <p:nvPr/>
        </p:nvSpPr>
        <p:spPr>
          <a:xfrm>
            <a:off x="3851920" y="2801919"/>
            <a:ext cx="3667869" cy="555071"/>
          </a:xfrm>
          <a:prstGeom prst="hexag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INTENSIVE BETREUUNG POS</a:t>
            </a:r>
          </a:p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(Etablierung STB Abgabestelle, Infomaterial, Prospekte, usw.)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4" name="Sechseck 83"/>
          <p:cNvSpPr/>
          <p:nvPr/>
        </p:nvSpPr>
        <p:spPr>
          <a:xfrm>
            <a:off x="4591796" y="3893957"/>
            <a:ext cx="2927993" cy="543153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VORBEREITUNGEN (Schulungen, Integration </a:t>
            </a:r>
            <a:r>
              <a:rPr lang="de-CH" sz="1200" dirty="0" err="1" smtClean="0">
                <a:solidFill>
                  <a:srgbClr val="FFFFFF"/>
                </a:solidFill>
              </a:rPr>
              <a:t>Tempobrain</a:t>
            </a:r>
            <a:r>
              <a:rPr lang="de-CH" sz="1200" dirty="0" smtClean="0">
                <a:solidFill>
                  <a:srgbClr val="FFFFFF"/>
                </a:solidFill>
              </a:rPr>
              <a:t>)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5" name="Sechseck 84"/>
          <p:cNvSpPr/>
          <p:nvPr/>
        </p:nvSpPr>
        <p:spPr>
          <a:xfrm>
            <a:off x="3198988" y="4509120"/>
            <a:ext cx="4320801" cy="360040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EINRICHTUNG TELEFONLEITSYSTEM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6" name="Sechseck 85"/>
          <p:cNvSpPr/>
          <p:nvPr/>
        </p:nvSpPr>
        <p:spPr>
          <a:xfrm>
            <a:off x="1758854" y="4941167"/>
            <a:ext cx="5788620" cy="360040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AUFBAU PARTNERFIRMEN FÜR SERVICEGÄNGE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7" name="Sechseck 86"/>
          <p:cNvSpPr/>
          <p:nvPr/>
        </p:nvSpPr>
        <p:spPr>
          <a:xfrm>
            <a:off x="7452320" y="4302925"/>
            <a:ext cx="1645220" cy="710251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 smtClean="0">
                <a:solidFill>
                  <a:srgbClr val="FFFFFF"/>
                </a:solidFill>
              </a:rPr>
              <a:t>ABARBEITUNG CALLS&amp;</a:t>
            </a:r>
          </a:p>
          <a:p>
            <a:pPr algn="ctr"/>
            <a:r>
              <a:rPr lang="de-CH" sz="1100" dirty="0" smtClean="0">
                <a:solidFill>
                  <a:srgbClr val="FFFFFF"/>
                </a:solidFill>
              </a:rPr>
              <a:t>TICKETS</a:t>
            </a:r>
            <a:endParaRPr lang="de-CH" sz="1100" dirty="0">
              <a:solidFill>
                <a:srgbClr val="FFFFFF"/>
              </a:solidFill>
            </a:endParaRPr>
          </a:p>
        </p:txBody>
      </p:sp>
      <p:sp>
        <p:nvSpPr>
          <p:cNvPr id="6" name="Pfeil nach unten 5"/>
          <p:cNvSpPr/>
          <p:nvPr/>
        </p:nvSpPr>
        <p:spPr>
          <a:xfrm>
            <a:off x="7284990" y="2060847"/>
            <a:ext cx="262484" cy="3312368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50" name="Textplatzhalter 3"/>
          <p:cNvSpPr txBox="1">
            <a:spLocks/>
          </p:cNvSpPr>
          <p:nvPr/>
        </p:nvSpPr>
        <p:spPr bwMode="auto">
          <a:xfrm>
            <a:off x="323528" y="1052736"/>
            <a:ext cx="828092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rgbClr val="E3061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dirty="0" smtClean="0"/>
              <a:t>Aktionsplan Vertrieb und Kundendienst</a:t>
            </a:r>
            <a:endParaRPr lang="de-CH" kern="0" dirty="0"/>
          </a:p>
        </p:txBody>
      </p:sp>
      <p:sp>
        <p:nvSpPr>
          <p:cNvPr id="62" name="Rectangle 116"/>
          <p:cNvSpPr>
            <a:spLocks noChangeArrowheads="1"/>
          </p:cNvSpPr>
          <p:nvPr/>
        </p:nvSpPr>
        <p:spPr bwMode="auto">
          <a:xfrm>
            <a:off x="839497" y="3140967"/>
            <a:ext cx="736692" cy="432048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Infoschreiben</a:t>
            </a:r>
          </a:p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Vertrieb</a:t>
            </a:r>
            <a:endParaRPr lang="de-DE" sz="9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7"/>
          </p:nvPr>
        </p:nvSpPr>
        <p:spPr>
          <a:xfrm>
            <a:off x="395536" y="2060848"/>
            <a:ext cx="8208963" cy="4608512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Vertriebs-Massnahmen Senderumstellung 06. Mai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48</a:t>
            </a:fld>
            <a:endParaRPr lang="de-CH" dirty="0"/>
          </a:p>
        </p:txBody>
      </p:sp>
      <p:sp>
        <p:nvSpPr>
          <p:cNvPr id="35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923928" y="446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923928" y="449288"/>
            <a:ext cx="4787875" cy="404813"/>
          </a:xfrm>
        </p:spPr>
        <p:txBody>
          <a:bodyPr/>
          <a:lstStyle/>
          <a:p>
            <a:r>
              <a:rPr lang="de-CH" dirty="0" smtClean="0"/>
              <a:t>Vertrieb und Kundendienst</a:t>
            </a:r>
            <a:endParaRPr lang="de-CH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02995"/>
              </p:ext>
            </p:extLst>
          </p:nvPr>
        </p:nvGraphicFramePr>
        <p:xfrm>
          <a:off x="539552" y="2132857"/>
          <a:ext cx="7992888" cy="422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080120"/>
                <a:gridCol w="4680520"/>
              </a:tblGrid>
              <a:tr h="388448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Massnahme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Zielgruppe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Details</a:t>
                      </a:r>
                      <a:endParaRPr lang="de-CH" sz="1200" dirty="0"/>
                    </a:p>
                  </a:txBody>
                  <a:tcPr/>
                </a:tc>
              </a:tr>
              <a:tr h="331631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Kunden-Events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Info-Events</a:t>
                      </a:r>
                      <a:r>
                        <a:rPr lang="de-CH" sz="1200" baseline="0" dirty="0" smtClean="0"/>
                        <a:t> mit KNU, Mithilfe der Fachhändler, Unterstützt durch Finecom</a:t>
                      </a:r>
                      <a:endParaRPr lang="de-CH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Fachhandel</a:t>
                      </a:r>
                      <a:r>
                        <a:rPr lang="de-CH" sz="1200" b="1" baseline="0" dirty="0" smtClean="0"/>
                        <a:t> – STB Abgabe Station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Fachhandler erhält vom KNU Konsignationslager</a:t>
                      </a:r>
                      <a:r>
                        <a:rPr lang="de-CH" sz="1200" baseline="0" dirty="0" smtClean="0"/>
                        <a:t> von STB, CI-Module und </a:t>
                      </a:r>
                      <a:r>
                        <a:rPr lang="de-CH" sz="1200" baseline="0" dirty="0" err="1" smtClean="0"/>
                        <a:t>SmartCards</a:t>
                      </a:r>
                      <a:r>
                        <a:rPr lang="de-CH" sz="1200" baseline="0" dirty="0" smtClean="0"/>
                        <a:t>. Fachhändler gibt Hardware zum Aktionspreis ab, Abrechnung mit KNU nach </a:t>
                      </a:r>
                      <a:r>
                        <a:rPr lang="de-CH" sz="1200" baseline="0" dirty="0" err="1" smtClean="0"/>
                        <a:t>BigBang</a:t>
                      </a:r>
                      <a:r>
                        <a:rPr lang="de-CH" sz="1200" baseline="0" dirty="0" smtClean="0"/>
                        <a:t>. </a:t>
                      </a:r>
                      <a:br>
                        <a:rPr lang="de-CH" sz="1200" baseline="0" dirty="0" smtClean="0"/>
                      </a:br>
                      <a:r>
                        <a:rPr lang="de-CH" sz="1200" baseline="0" dirty="0" smtClean="0"/>
                        <a:t>Netto-Marge STB/SC:    CHF 39.00</a:t>
                      </a:r>
                      <a:br>
                        <a:rPr lang="de-CH" sz="1200" baseline="0" dirty="0" smtClean="0"/>
                      </a:br>
                      <a:r>
                        <a:rPr lang="de-CH" sz="1200" baseline="0" dirty="0" smtClean="0"/>
                        <a:t>Netto-Marge Modul/CS: CHF 17.00</a:t>
                      </a:r>
                      <a:endParaRPr lang="de-CH" sz="1200" dirty="0"/>
                    </a:p>
                  </a:txBody>
                  <a:tcPr/>
                </a:tc>
              </a:tr>
              <a:tr h="288700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Service Support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Den Fachhändler wird empfohlen, den Supportservice zu einem Einheitspreis anzubieten.</a:t>
                      </a:r>
                    </a:p>
                    <a:p>
                      <a:endParaRPr lang="de-CH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Sendersuchlauf ohne Extras: </a:t>
                      </a:r>
                    </a:p>
                    <a:p>
                      <a:pPr lvl="0"/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CHF 70.- auf 1. Gerät, CHF 35.- pro weiteres Endgerät</a:t>
                      </a:r>
                    </a:p>
                    <a:p>
                      <a:pPr lvl="0"/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Favoritenlisten, persönliche Senderlisten, Software etc. nach Absprache</a:t>
                      </a:r>
                    </a:p>
                    <a:p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Eine Liste mit den teilnehmenden Vertriebspartnern wird auch dem Finecom Helpdesk zur Verfügung gestellt. </a:t>
                      </a:r>
                      <a:endParaRPr lang="de-CH" sz="1200" dirty="0"/>
                    </a:p>
                  </a:txBody>
                  <a:tcPr/>
                </a:tc>
              </a:tr>
              <a:tr h="288700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POS-Gadgets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Bei</a:t>
                      </a:r>
                      <a:r>
                        <a:rPr lang="de-CH" sz="1200" baseline="0" dirty="0" smtClean="0"/>
                        <a:t> jeder Betreuung am POS eine Tafel Schokolade mit «Danke für Ihre Geduld» abgeben.</a:t>
                      </a:r>
                      <a:endParaRPr lang="de-CH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Vertrieb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038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7"/>
          </p:nvPr>
        </p:nvSpPr>
        <p:spPr>
          <a:xfrm>
            <a:off x="395485" y="2060848"/>
            <a:ext cx="8208963" cy="4032448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Kundendienst-Massnahmen Senderumstellung 06. Mai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49</a:t>
            </a:fld>
            <a:endParaRPr lang="de-CH" dirty="0"/>
          </a:p>
        </p:txBody>
      </p:sp>
      <p:sp>
        <p:nvSpPr>
          <p:cNvPr id="35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923928" y="446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923928" y="449288"/>
            <a:ext cx="4787875" cy="404813"/>
          </a:xfrm>
        </p:spPr>
        <p:txBody>
          <a:bodyPr/>
          <a:lstStyle/>
          <a:p>
            <a:r>
              <a:rPr lang="de-CH" dirty="0" smtClean="0"/>
              <a:t>Vertrieb und Kundendienst</a:t>
            </a:r>
            <a:endParaRPr lang="de-CH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948179"/>
              </p:ext>
            </p:extLst>
          </p:nvPr>
        </p:nvGraphicFramePr>
        <p:xfrm>
          <a:off x="467544" y="2132857"/>
          <a:ext cx="8064896" cy="2049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5688632"/>
              </a:tblGrid>
              <a:tr h="388448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Massnahme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Details</a:t>
                      </a:r>
                      <a:endParaRPr lang="de-CH" sz="1200" dirty="0"/>
                    </a:p>
                  </a:txBody>
                  <a:tcPr/>
                </a:tc>
              </a:tr>
              <a:tr h="563441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Einbindung</a:t>
                      </a:r>
                      <a:r>
                        <a:rPr lang="de-CH" sz="1200" b="1" baseline="0" dirty="0" smtClean="0"/>
                        <a:t> Service-Partner ins Ticket-System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Ziel: Der Kunde wird niemals im Prozess sich selber überlassen. Helpdesk anfragen</a:t>
                      </a:r>
                      <a:r>
                        <a:rPr lang="de-CH" sz="1200" baseline="0" dirty="0" smtClean="0"/>
                        <a:t> für eine Service weiterleiten.</a:t>
                      </a:r>
                      <a:endParaRPr lang="de-CH" sz="1200" dirty="0"/>
                    </a:p>
                  </a:txBody>
                  <a:tcPr/>
                </a:tc>
              </a:tr>
              <a:tr h="250484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Integration Telefonleitsystem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Mit einer Software die Durchleitung schon beim Anruf leiten und bei Abnahme Anruf sichergestellt zu haben, dass Kunde ein Anliegen zur Senderumstellung hat.</a:t>
                      </a:r>
                      <a:endParaRPr lang="de-CH" sz="1200" dirty="0"/>
                    </a:p>
                  </a:txBody>
                  <a:tcPr/>
                </a:tc>
              </a:tr>
              <a:tr h="405678">
                <a:tc>
                  <a:txBody>
                    <a:bodyPr/>
                    <a:lstStyle/>
                    <a:p>
                      <a:r>
                        <a:rPr lang="de-CH" sz="1200" b="1" baseline="0" dirty="0" smtClean="0"/>
                        <a:t>Befristete Erweiterung Personal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Peak-Zeiten abfedern mit zusätzlichem Personal. Öffnungszeiten temporär erweitern.</a:t>
                      </a:r>
                      <a:endParaRPr lang="de-CH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Kundendienst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3991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</a:p>
          <a:p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Ausgangslage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</a:pPr>
            <a:r>
              <a:rPr lang="de-CH" dirty="0" err="1"/>
              <a:t>Simulcast</a:t>
            </a:r>
            <a:r>
              <a:rPr lang="de-CH" dirty="0"/>
              <a:t>:  Die Ausstrahlung von analogen, SD- und HD-Sendern frisst Ressourcen im Netz</a:t>
            </a:r>
          </a:p>
          <a:p>
            <a:pPr marL="0" indent="0">
              <a:spcAft>
                <a:spcPts val="600"/>
              </a:spcAft>
            </a:pPr>
            <a:r>
              <a:rPr lang="de-CH" b="1" dirty="0" smtClean="0"/>
              <a:t>Kapazitäten werden für andere Dienste benötigt: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CH" dirty="0" smtClean="0"/>
              <a:t>HD TV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CH" dirty="0" smtClean="0"/>
              <a:t>Interaktives TV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CH" dirty="0" smtClean="0"/>
              <a:t>Höhere Internetbandbreiten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endParaRPr lang="de-CH" dirty="0" smtClean="0"/>
          </a:p>
          <a:p>
            <a:pPr marL="0" indent="0">
              <a:spcAft>
                <a:spcPts val="600"/>
              </a:spcAft>
            </a:pPr>
            <a:r>
              <a:rPr lang="de-CH" i="1" dirty="0" smtClean="0"/>
              <a:t>Mit der Umstellung im April 2014 sollen die Rahmenbedingungen für die zukünftige Wettbewerbsfähigkeit von Quickline geschaffen werden. </a:t>
            </a:r>
            <a:endParaRPr lang="de-CH" i="1" dirty="0"/>
          </a:p>
          <a:p>
            <a:pPr marL="0" indent="0">
              <a:spcAft>
                <a:spcPts val="600"/>
              </a:spcAft>
            </a:pPr>
            <a:endParaRPr lang="de-CH" b="1" dirty="0" smtClean="0"/>
          </a:p>
          <a:p>
            <a:pPr marL="0" indent="0">
              <a:spcAft>
                <a:spcPts val="600"/>
              </a:spcAft>
            </a:pPr>
            <a:endParaRPr lang="de-CH" b="1" dirty="0"/>
          </a:p>
          <a:p>
            <a:pPr marL="0" indent="0">
              <a:spcAft>
                <a:spcPts val="600"/>
              </a:spcAft>
            </a:pPr>
            <a:endParaRPr lang="de-CH" b="1" dirty="0" smtClean="0"/>
          </a:p>
          <a:p>
            <a:pPr marL="357188" indent="-3571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Gründe für die grosse Senderumstellung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 rot="20529611">
            <a:off x="5507128" y="3499739"/>
            <a:ext cx="2882272" cy="446006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DCG Projekt</a:t>
            </a:r>
            <a:endParaRPr lang="de-CH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Organisation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Ansprechpersonen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Ansprechpersonen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50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084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Was ist der Nutzen?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 numCol="2"/>
          <a:lstStyle/>
          <a:p>
            <a:pPr marL="0" indent="0">
              <a:spcAft>
                <a:spcPts val="600"/>
              </a:spcAft>
            </a:pPr>
            <a:r>
              <a:rPr lang="de-CH" sz="1600" b="1" dirty="0"/>
              <a:t>Kurzfristig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Benutzerfreundliche Senderreihenfolge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Wegfall von </a:t>
            </a:r>
            <a:r>
              <a:rPr lang="de-CH" sz="1600" dirty="0" err="1"/>
              <a:t>Doppelspurigkeiten</a:t>
            </a:r>
            <a:endParaRPr lang="de-CH" sz="1600" dirty="0"/>
          </a:p>
          <a:p>
            <a:pPr marL="0" indent="0">
              <a:spcAft>
                <a:spcPts val="600"/>
              </a:spcAft>
            </a:pPr>
            <a:r>
              <a:rPr lang="de-CH" sz="1600" dirty="0"/>
              <a:t>Keine Unterbrüche beim Zappen (Pay-TV)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Mehr HD-Sender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Attraktiveres Pay-TV-Angebot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Regionalsender überall</a:t>
            </a:r>
          </a:p>
          <a:p>
            <a:pPr marL="0" indent="0">
              <a:spcAft>
                <a:spcPts val="600"/>
              </a:spcAft>
            </a:pPr>
            <a:endParaRPr lang="de-CH" sz="1600" dirty="0"/>
          </a:p>
          <a:p>
            <a:pPr marL="0" indent="0">
              <a:spcAft>
                <a:spcPts val="600"/>
              </a:spcAft>
            </a:pPr>
            <a:endParaRPr lang="de-CH" sz="1600" dirty="0"/>
          </a:p>
          <a:p>
            <a:pPr marL="0" indent="0">
              <a:spcAft>
                <a:spcPts val="600"/>
              </a:spcAft>
            </a:pPr>
            <a:endParaRPr lang="de-CH" sz="1600" dirty="0"/>
          </a:p>
          <a:p>
            <a:pPr marL="0" indent="0">
              <a:spcAft>
                <a:spcPts val="600"/>
              </a:spcAft>
            </a:pPr>
            <a:r>
              <a:rPr lang="de-CH" sz="1600" b="1" dirty="0"/>
              <a:t>Mittel-/Langfristig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Replay in HD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Mehr Internetbandbreiten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Neue Dienste (Cloud Services, OTT etc.)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Interaktives TV 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Nur noch HD-Sender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Nutzen der 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5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25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Neue Sendersortierung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Klassifizierung Kundengruppen Digital TV</a:t>
            </a:r>
            <a:endParaRPr lang="de-CH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80971" cy="381642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Quantitative Auswirkungen (Sendersuchlauf)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de-CH" dirty="0">
              <a:solidFill>
                <a:srgbClr val="000000"/>
              </a:solidFill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1580998765"/>
              </p:ext>
            </p:extLst>
          </p:nvPr>
        </p:nvGraphicFramePr>
        <p:xfrm>
          <a:off x="755576" y="1340768"/>
          <a:ext cx="727280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7" name="Textfeld 66"/>
          <p:cNvSpPr txBox="1"/>
          <p:nvPr/>
        </p:nvSpPr>
        <p:spPr>
          <a:xfrm>
            <a:off x="827583" y="5300262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18k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1835695" y="5300261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20k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2843807" y="5293257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12k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3923927" y="5301208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50k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932039" y="5293256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5940151" y="5293255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18k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7092279" y="5301208"/>
            <a:ext cx="774645" cy="30777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60k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3054781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5143013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6151125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7303253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1038557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2046669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0" name="Textfeld 79"/>
          <p:cNvSpPr txBox="1"/>
          <p:nvPr/>
        </p:nvSpPr>
        <p:spPr>
          <a:xfrm>
            <a:off x="4134901" y="5620074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3198940" y="6201308"/>
            <a:ext cx="2999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rgbClr val="000000"/>
                </a:solidFill>
              </a:rPr>
              <a:t>Ø 1.6 TV-Geräte</a:t>
            </a:r>
            <a:endParaRPr lang="de-CH" sz="1600" dirty="0">
              <a:solidFill>
                <a:srgbClr val="000000"/>
              </a:solidFill>
            </a:endParaRPr>
          </a:p>
        </p:txBody>
      </p:sp>
      <p:pic>
        <p:nvPicPr>
          <p:cNvPr id="26" name="Picture 3" descr="O:\Marketing\QuickLine\2012\Product&amp;Price\Marktforschung\QL Kundenumfrage 12\Handlungsempfehlungen\posti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0574">
            <a:off x="7594261" y="1032654"/>
            <a:ext cx="1335293" cy="158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hteck 26"/>
          <p:cNvSpPr/>
          <p:nvPr/>
        </p:nvSpPr>
        <p:spPr>
          <a:xfrm rot="1312040">
            <a:off x="7536816" y="1267401"/>
            <a:ext cx="1298992" cy="1293268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Anzahl Haus-halte: 350’000</a:t>
            </a:r>
          </a:p>
          <a:p>
            <a:pPr>
              <a:spcAft>
                <a:spcPts val="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Digitalisierung:</a:t>
            </a:r>
          </a:p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80%:</a:t>
            </a:r>
          </a:p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Swisscom TV: 100’000</a:t>
            </a:r>
          </a:p>
          <a:p>
            <a:endParaRPr lang="de-CH" sz="1200" b="1" dirty="0" smtClean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95536" y="6053808"/>
            <a:ext cx="643021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Rechteck 27"/>
          <p:cNvSpPr/>
          <p:nvPr/>
        </p:nvSpPr>
        <p:spPr>
          <a:xfrm>
            <a:off x="395535" y="6431850"/>
            <a:ext cx="643021" cy="216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feld 2"/>
          <p:cNvSpPr txBox="1"/>
          <p:nvPr/>
        </p:nvSpPr>
        <p:spPr>
          <a:xfrm>
            <a:off x="1038557" y="6031015"/>
            <a:ext cx="1571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«</a:t>
            </a:r>
            <a:r>
              <a:rPr lang="de-CH" sz="1100" dirty="0" err="1" smtClean="0"/>
              <a:t>Homechanneling</a:t>
            </a:r>
            <a:r>
              <a:rPr lang="de-CH" sz="1100" dirty="0" smtClean="0"/>
              <a:t>»</a:t>
            </a:r>
            <a:endParaRPr lang="de-CH" sz="1100" dirty="0"/>
          </a:p>
        </p:txBody>
      </p:sp>
      <p:sp>
        <p:nvSpPr>
          <p:cNvPr id="31" name="Textfeld 30"/>
          <p:cNvSpPr txBox="1"/>
          <p:nvPr/>
        </p:nvSpPr>
        <p:spPr>
          <a:xfrm>
            <a:off x="1038557" y="6409057"/>
            <a:ext cx="1661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Manueller Suchlauf</a:t>
            </a:r>
            <a:endParaRPr lang="de-CH" sz="1100" dirty="0"/>
          </a:p>
        </p:txBody>
      </p:sp>
      <p:sp>
        <p:nvSpPr>
          <p:cNvPr id="5" name="Ellipse 4"/>
          <p:cNvSpPr/>
          <p:nvPr/>
        </p:nvSpPr>
        <p:spPr>
          <a:xfrm>
            <a:off x="3534051" y="6135905"/>
            <a:ext cx="2172633" cy="469359"/>
          </a:xfrm>
          <a:prstGeom prst="ellipse">
            <a:avLst/>
          </a:prstGeom>
          <a:noFill/>
          <a:ln>
            <a:solidFill>
              <a:srgbClr val="E30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5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1. Neue Sendersortierung</a:t>
            </a:r>
          </a:p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8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525725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2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52079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51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Neue Sendersortierung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«Neue Sendersortierung»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/>
              <a:t>Regional konzessionierte Sender sind auf Sendeplatz 4 - 8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/>
              <a:t>Nicht regional relevante Programme sind auf Sendeplatz 81 - 93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/>
              <a:t>CH-Privatsender wiederfinden sich zwischen Platz </a:t>
            </a:r>
            <a:r>
              <a:rPr lang="de-CH" dirty="0" smtClean="0"/>
              <a:t>9 </a:t>
            </a:r>
            <a:r>
              <a:rPr lang="de-CH" dirty="0"/>
              <a:t>– </a:t>
            </a:r>
            <a:r>
              <a:rPr lang="de-CH" dirty="0" smtClean="0"/>
              <a:t>20</a:t>
            </a:r>
          </a:p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Wichtige dt. Privatsender RTL und P7S1 sind zwischen 21 - 35</a:t>
            </a: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Die verschlüsselten Versionen sind im hinteren Bereich angesiedelt</a:t>
            </a: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Sendeplatz 100 - 114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Gleiches Vorgehen wie UPC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Dritte dt. Programme der ARD sind auf 36 - 42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Wesentliche Änderungen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9</a:t>
            </a:fld>
            <a:endParaRPr lang="de-CH" dirty="0"/>
          </a:p>
        </p:txBody>
      </p:sp>
      <p:sp>
        <p:nvSpPr>
          <p:cNvPr id="11" name="Rechteck 10"/>
          <p:cNvSpPr/>
          <p:nvPr/>
        </p:nvSpPr>
        <p:spPr>
          <a:xfrm>
            <a:off x="467544" y="5949280"/>
            <a:ext cx="68407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Weitere Details sind der Detailliste zu entnehmen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3720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03F82C6E7A5E541A0737319039D25E1" ma:contentTypeVersion="1" ma:contentTypeDescription="Ein neues Dokument erstellen." ma:contentTypeScope="" ma:versionID="1afa65e9658c45afe39090ee98039ab7">
  <xsd:schema xmlns:xsd="http://www.w3.org/2001/XMLSchema" xmlns:xs="http://www.w3.org/2001/XMLSchema" xmlns:p="http://schemas.microsoft.com/office/2006/metadata/properties" xmlns:ns2="cfac742f-5a98-435f-b164-7b9bceda7ed6" targetNamespace="http://schemas.microsoft.com/office/2006/metadata/properties" ma:root="true" ma:fieldsID="81e46aa047b9db8862f05dedb1906f01" ns2:_="">
    <xsd:import namespace="cfac742f-5a98-435f-b164-7b9bceda7ed6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ac742f-5a98-435f-b164-7b9bceda7ed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F5ABD2-9070-48DF-A036-2B66D3585A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ac742f-5a98-435f-b164-7b9bceda7e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F4AD1A-79C1-435C-A2FD-B321455189C8}">
  <ds:schemaRefs>
    <ds:schemaRef ds:uri="http://schemas.microsoft.com/office/2006/metadata/properties"/>
    <ds:schemaRef ds:uri="cfac742f-5a98-435f-b164-7b9bceda7ed6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CA83FE4-34DF-4831-BC17-3EFB755D1F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QL_Präsentationsvorlage</Template>
  <TotalTime>0</TotalTime>
  <Words>4025</Words>
  <Application>Microsoft Office PowerPoint</Application>
  <PresentationFormat>Bildschirmpräsentation (4:3)</PresentationFormat>
  <Paragraphs>1001</Paragraphs>
  <Slides>50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50</vt:i4>
      </vt:variant>
    </vt:vector>
  </HeadingPairs>
  <TitlesOfParts>
    <vt:vector size="51" baseType="lpstr">
      <vt:lpstr>QL_Präsentationsvorlage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Maike Fleischer</dc:creator>
  <cp:lastModifiedBy>Marco Goetschi</cp:lastModifiedBy>
  <cp:revision>416</cp:revision>
  <cp:lastPrinted>2014-02-12T10:33:37Z</cp:lastPrinted>
  <dcterms:created xsi:type="dcterms:W3CDTF">2011-02-15T17:19:48Z</dcterms:created>
  <dcterms:modified xsi:type="dcterms:W3CDTF">2014-03-07T13:02:02Z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0x010100103F82C6E7A5E541A0737319039D25E1</vt:lpwstr>
  </property>
</Properties>
</file>