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4"/>
  </p:sldMasterIdLst>
  <p:notesMasterIdLst>
    <p:notesMasterId r:id="rId55"/>
  </p:notesMasterIdLst>
  <p:handoutMasterIdLst>
    <p:handoutMasterId r:id="rId56"/>
  </p:handoutMasterIdLst>
  <p:sldIdLst>
    <p:sldId id="311" r:id="rId5"/>
    <p:sldId id="337" r:id="rId6"/>
    <p:sldId id="335" r:id="rId7"/>
    <p:sldId id="332" r:id="rId8"/>
    <p:sldId id="312" r:id="rId9"/>
    <p:sldId id="313" r:id="rId10"/>
    <p:sldId id="284" r:id="rId11"/>
    <p:sldId id="285" r:id="rId12"/>
    <p:sldId id="345" r:id="rId13"/>
    <p:sldId id="288" r:id="rId14"/>
    <p:sldId id="282" r:id="rId15"/>
    <p:sldId id="290" r:id="rId16"/>
    <p:sldId id="292" r:id="rId17"/>
    <p:sldId id="291" r:id="rId18"/>
    <p:sldId id="294" r:id="rId19"/>
    <p:sldId id="295" r:id="rId20"/>
    <p:sldId id="296" r:id="rId21"/>
    <p:sldId id="297" r:id="rId22"/>
    <p:sldId id="298" r:id="rId23"/>
    <p:sldId id="299" r:id="rId24"/>
    <p:sldId id="307" r:id="rId25"/>
    <p:sldId id="301" r:id="rId26"/>
    <p:sldId id="302" r:id="rId27"/>
    <p:sldId id="304" r:id="rId28"/>
    <p:sldId id="343" r:id="rId29"/>
    <p:sldId id="344" r:id="rId30"/>
    <p:sldId id="305" r:id="rId31"/>
    <p:sldId id="287" r:id="rId32"/>
    <p:sldId id="336" r:id="rId33"/>
    <p:sldId id="333" r:id="rId34"/>
    <p:sldId id="327" r:id="rId35"/>
    <p:sldId id="334" r:id="rId36"/>
    <p:sldId id="329" r:id="rId37"/>
    <p:sldId id="315" r:id="rId38"/>
    <p:sldId id="331" r:id="rId39"/>
    <p:sldId id="316" r:id="rId40"/>
    <p:sldId id="317" r:id="rId41"/>
    <p:sldId id="341" r:id="rId42"/>
    <p:sldId id="318" r:id="rId43"/>
    <p:sldId id="320" r:id="rId44"/>
    <p:sldId id="319" r:id="rId45"/>
    <p:sldId id="321" r:id="rId46"/>
    <p:sldId id="342" r:id="rId47"/>
    <p:sldId id="322" r:id="rId48"/>
    <p:sldId id="323" r:id="rId49"/>
    <p:sldId id="328" r:id="rId50"/>
    <p:sldId id="338" r:id="rId51"/>
    <p:sldId id="339" r:id="rId52"/>
    <p:sldId id="340" r:id="rId53"/>
    <p:sldId id="326" r:id="rId54"/>
  </p:sldIdLst>
  <p:sldSz cx="9144000" cy="6858000" type="screen4x3"/>
  <p:notesSz cx="6797675" cy="9926638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3128" userDrawn="1">
          <p15:clr>
            <a:srgbClr val="A4A3A4"/>
          </p15:clr>
        </p15:guide>
        <p15:guide id="2" pos="2141" userDrawn="1">
          <p15:clr>
            <a:srgbClr val="A4A3A4"/>
          </p15:clr>
        </p15:guide>
        <p15:guide id="3" orient="horz" pos="3127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30613"/>
    <a:srgbClr val="EF2533"/>
    <a:srgbClr val="FD030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85BE263C-DBD7-4A20-BB59-AAB30ACAA65A}" styleName="Mittlere Formatvorlage 3 - Akz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ABFCF23-3B69-468F-B69F-88F6DE6A72F2}" styleName="Mittlere Formatvorlage 1 - Akz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21" autoAdjust="0"/>
    <p:restoredTop sz="94660"/>
  </p:normalViewPr>
  <p:slideViewPr>
    <p:cSldViewPr>
      <p:cViewPr>
        <p:scale>
          <a:sx n="130" d="100"/>
          <a:sy n="130" d="100"/>
        </p:scale>
        <p:origin x="-978" y="2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0" d="100"/>
          <a:sy n="70" d="100"/>
        </p:scale>
        <p:origin x="-2766" y="-102"/>
      </p:cViewPr>
      <p:guideLst>
        <p:guide orient="horz" pos="3128"/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slide" Target="slides/slide46.xml"/><Relationship Id="rId55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slide" Target="slides/slide49.xml"/><Relationship Id="rId58" Type="http://schemas.openxmlformats.org/officeDocument/2006/relationships/viewProps" Target="viewProps.xml"/><Relationship Id="rId5" Type="http://schemas.openxmlformats.org/officeDocument/2006/relationships/slide" Target="slides/slide1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handoutMaster" Target="handoutMasters/handoutMaster1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59" Type="http://schemas.openxmlformats.org/officeDocument/2006/relationships/theme" Target="theme/theme1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slide" Target="slides/slide50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presProps" Target="presProps.xml"/><Relationship Id="rId10" Type="http://schemas.openxmlformats.org/officeDocument/2006/relationships/slide" Target="slides/slide6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6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CH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7.7845237942105475E-2"/>
          <c:y val="0.14216240157480359"/>
          <c:w val="0.90453726774732135"/>
          <c:h val="0.70990929197345953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ja</c:v>
                </c:pt>
              </c:strCache>
            </c:strRef>
          </c:tx>
          <c:spPr>
            <a:solidFill>
              <a:srgbClr val="008000"/>
            </a:solidFill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000" b="1" baseline="0">
                    <a:solidFill>
                      <a:schemeClr val="bg1"/>
                    </a:solidFill>
                  </a:defRPr>
                </a:pPr>
                <a:endParaRPr lang="de-DE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Tabelle1!$A$2:$A$17</c:f>
              <c:strCache>
                <c:ptCount val="16"/>
                <c:pt idx="0">
                  <c:v>Flims Electric AG</c:v>
                </c:pt>
                <c:pt idx="1">
                  <c:v>Energie Belp</c:v>
                </c:pt>
                <c:pt idx="2">
                  <c:v>RENET AG</c:v>
                </c:pt>
                <c:pt idx="3">
                  <c:v>GA Reg. H'buchsee</c:v>
                </c:pt>
                <c:pt idx="4">
                  <c:v>Finecom Tel.com. AG</c:v>
                </c:pt>
                <c:pt idx="5">
                  <c:v>Energie Seeland AG</c:v>
                </c:pt>
                <c:pt idx="6">
                  <c:v>EW Aarberg</c:v>
                </c:pt>
                <c:pt idx="7">
                  <c:v>GB Muri</c:v>
                </c:pt>
                <c:pt idx="8">
                  <c:v>Localnet AG</c:v>
                </c:pt>
                <c:pt idx="9">
                  <c:v>GA Weissenstein GmbH</c:v>
                </c:pt>
                <c:pt idx="10">
                  <c:v>GA Reg. Grenchen</c:v>
                </c:pt>
                <c:pt idx="11">
                  <c:v>GGSnet</c:v>
                </c:pt>
                <c:pt idx="12">
                  <c:v>KFN</c:v>
                </c:pt>
                <c:pt idx="13">
                  <c:v>WWZ Telekom AG</c:v>
                </c:pt>
                <c:pt idx="14">
                  <c:v>Valaiscom AG</c:v>
                </c:pt>
                <c:pt idx="15">
                  <c:v>ALLE</c:v>
                </c:pt>
              </c:strCache>
            </c:strRef>
          </c:cat>
          <c:val>
            <c:numRef>
              <c:f>Tabelle1!$B$2:$B$17</c:f>
              <c:numCache>
                <c:formatCode>0%</c:formatCode>
                <c:ptCount val="16"/>
                <c:pt idx="0">
                  <c:v>0.84599999999999997</c:v>
                </c:pt>
                <c:pt idx="1">
                  <c:v>0.84899999999999998</c:v>
                </c:pt>
                <c:pt idx="2">
                  <c:v>0.85599999999999998</c:v>
                </c:pt>
                <c:pt idx="3">
                  <c:v>0.86799999999999999</c:v>
                </c:pt>
                <c:pt idx="4">
                  <c:v>0.88200000000000001</c:v>
                </c:pt>
                <c:pt idx="5">
                  <c:v>0.88800000000000001</c:v>
                </c:pt>
                <c:pt idx="6">
                  <c:v>0.89400000000000002</c:v>
                </c:pt>
                <c:pt idx="7">
                  <c:v>0.89900000000000002</c:v>
                </c:pt>
                <c:pt idx="8">
                  <c:v>0.90100000000000002</c:v>
                </c:pt>
                <c:pt idx="9">
                  <c:v>0.91900000000000004</c:v>
                </c:pt>
                <c:pt idx="10">
                  <c:v>0.92300000000000004</c:v>
                </c:pt>
                <c:pt idx="11">
                  <c:v>0.92300000000000004</c:v>
                </c:pt>
                <c:pt idx="12">
                  <c:v>0.92600000000000005</c:v>
                </c:pt>
                <c:pt idx="13">
                  <c:v>0.93899999999999995</c:v>
                </c:pt>
                <c:pt idx="14">
                  <c:v>0.94699999999999995</c:v>
                </c:pt>
                <c:pt idx="15">
                  <c:v>0.91300000000000003</c:v>
                </c:pt>
              </c:numCache>
            </c:numRef>
          </c:val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nein</c:v>
                </c:pt>
              </c:strCache>
            </c:strRef>
          </c:tx>
          <c:spPr>
            <a:solidFill>
              <a:srgbClr val="FF0000"/>
            </a:solidFill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000" b="1" baseline="0">
                    <a:solidFill>
                      <a:schemeClr val="bg1"/>
                    </a:solidFill>
                  </a:defRPr>
                </a:pPr>
                <a:endParaRPr lang="de-DE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Tabelle1!$A$2:$A$17</c:f>
              <c:strCache>
                <c:ptCount val="16"/>
                <c:pt idx="0">
                  <c:v>Flims Electric AG</c:v>
                </c:pt>
                <c:pt idx="1">
                  <c:v>Energie Belp</c:v>
                </c:pt>
                <c:pt idx="2">
                  <c:v>RENET AG</c:v>
                </c:pt>
                <c:pt idx="3">
                  <c:v>GA Reg. H'buchsee</c:v>
                </c:pt>
                <c:pt idx="4">
                  <c:v>Finecom Tel.com. AG</c:v>
                </c:pt>
                <c:pt idx="5">
                  <c:v>Energie Seeland AG</c:v>
                </c:pt>
                <c:pt idx="6">
                  <c:v>EW Aarberg</c:v>
                </c:pt>
                <c:pt idx="7">
                  <c:v>GB Muri</c:v>
                </c:pt>
                <c:pt idx="8">
                  <c:v>Localnet AG</c:v>
                </c:pt>
                <c:pt idx="9">
                  <c:v>GA Weissenstein GmbH</c:v>
                </c:pt>
                <c:pt idx="10">
                  <c:v>GA Reg. Grenchen</c:v>
                </c:pt>
                <c:pt idx="11">
                  <c:v>GGSnet</c:v>
                </c:pt>
                <c:pt idx="12">
                  <c:v>KFN</c:v>
                </c:pt>
                <c:pt idx="13">
                  <c:v>WWZ Telekom AG</c:v>
                </c:pt>
                <c:pt idx="14">
                  <c:v>Valaiscom AG</c:v>
                </c:pt>
                <c:pt idx="15">
                  <c:v>ALLE</c:v>
                </c:pt>
              </c:strCache>
            </c:strRef>
          </c:cat>
          <c:val>
            <c:numRef>
              <c:f>Tabelle1!$C$2:$C$17</c:f>
              <c:numCache>
                <c:formatCode>0%</c:formatCode>
                <c:ptCount val="16"/>
                <c:pt idx="1">
                  <c:v>7.6999999999999999E-2</c:v>
                </c:pt>
                <c:pt idx="2">
                  <c:v>8.3000000000000004E-2</c:v>
                </c:pt>
                <c:pt idx="3">
                  <c:v>6.8000000000000005E-2</c:v>
                </c:pt>
                <c:pt idx="4">
                  <c:v>8.4000000000000005E-2</c:v>
                </c:pt>
                <c:pt idx="5">
                  <c:v>6.0999999999999999E-2</c:v>
                </c:pt>
                <c:pt idx="6">
                  <c:v>4.2999999999999997E-2</c:v>
                </c:pt>
                <c:pt idx="7">
                  <c:v>0.03</c:v>
                </c:pt>
                <c:pt idx="8">
                  <c:v>4.8000000000000001E-2</c:v>
                </c:pt>
                <c:pt idx="9">
                  <c:v>4.7E-2</c:v>
                </c:pt>
                <c:pt idx="10">
                  <c:v>3.5000000000000003E-2</c:v>
                </c:pt>
                <c:pt idx="11">
                  <c:v>3.6999999999999998E-2</c:v>
                </c:pt>
                <c:pt idx="12">
                  <c:v>3.9E-2</c:v>
                </c:pt>
                <c:pt idx="13">
                  <c:v>3.5000000000000003E-2</c:v>
                </c:pt>
                <c:pt idx="14">
                  <c:v>2.7E-2</c:v>
                </c:pt>
                <c:pt idx="15">
                  <c:v>4.5999999999999999E-2</c:v>
                </c:pt>
              </c:numCache>
            </c:numRef>
          </c:val>
        </c:ser>
        <c:ser>
          <c:idx val="2"/>
          <c:order val="2"/>
          <c:tx>
            <c:strRef>
              <c:f>Tabelle1!$D$1</c:f>
              <c:strCache>
                <c:ptCount val="1"/>
                <c:pt idx="0">
                  <c:v>weiss nicht</c:v>
                </c:pt>
              </c:strCache>
            </c:strRef>
          </c:tx>
          <c:spPr>
            <a:solidFill>
              <a:srgbClr val="FFFFFF">
                <a:lumMod val="85000"/>
              </a:srgbClr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000" b="1"/>
                </a:pPr>
                <a:endParaRPr lang="de-DE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Tabelle1!$A$2:$A$17</c:f>
              <c:strCache>
                <c:ptCount val="16"/>
                <c:pt idx="0">
                  <c:v>Flims Electric AG</c:v>
                </c:pt>
                <c:pt idx="1">
                  <c:v>Energie Belp</c:v>
                </c:pt>
                <c:pt idx="2">
                  <c:v>RENET AG</c:v>
                </c:pt>
                <c:pt idx="3">
                  <c:v>GA Reg. H'buchsee</c:v>
                </c:pt>
                <c:pt idx="4">
                  <c:v>Finecom Tel.com. AG</c:v>
                </c:pt>
                <c:pt idx="5">
                  <c:v>Energie Seeland AG</c:v>
                </c:pt>
                <c:pt idx="6">
                  <c:v>EW Aarberg</c:v>
                </c:pt>
                <c:pt idx="7">
                  <c:v>GB Muri</c:v>
                </c:pt>
                <c:pt idx="8">
                  <c:v>Localnet AG</c:v>
                </c:pt>
                <c:pt idx="9">
                  <c:v>GA Weissenstein GmbH</c:v>
                </c:pt>
                <c:pt idx="10">
                  <c:v>GA Reg. Grenchen</c:v>
                </c:pt>
                <c:pt idx="11">
                  <c:v>GGSnet</c:v>
                </c:pt>
                <c:pt idx="12">
                  <c:v>KFN</c:v>
                </c:pt>
                <c:pt idx="13">
                  <c:v>WWZ Telekom AG</c:v>
                </c:pt>
                <c:pt idx="14">
                  <c:v>Valaiscom AG</c:v>
                </c:pt>
                <c:pt idx="15">
                  <c:v>ALLE</c:v>
                </c:pt>
              </c:strCache>
            </c:strRef>
          </c:cat>
          <c:val>
            <c:numRef>
              <c:f>Tabelle1!$D$2:$D$17</c:f>
              <c:numCache>
                <c:formatCode>0%</c:formatCode>
                <c:ptCount val="16"/>
                <c:pt idx="0">
                  <c:v>0.154</c:v>
                </c:pt>
                <c:pt idx="1">
                  <c:v>7.3999999999999996E-2</c:v>
                </c:pt>
                <c:pt idx="2">
                  <c:v>6.0999999999999999E-2</c:v>
                </c:pt>
                <c:pt idx="3">
                  <c:v>6.4000000000000001E-2</c:v>
                </c:pt>
                <c:pt idx="4">
                  <c:v>3.4000000000000002E-2</c:v>
                </c:pt>
                <c:pt idx="5">
                  <c:v>5.0999999999999997E-2</c:v>
                </c:pt>
                <c:pt idx="6">
                  <c:v>6.4000000000000001E-2</c:v>
                </c:pt>
                <c:pt idx="7">
                  <c:v>7.0999999999999994E-2</c:v>
                </c:pt>
                <c:pt idx="8">
                  <c:v>0.05</c:v>
                </c:pt>
                <c:pt idx="9">
                  <c:v>3.4000000000000002E-2</c:v>
                </c:pt>
                <c:pt idx="10">
                  <c:v>4.2000000000000003E-2</c:v>
                </c:pt>
                <c:pt idx="11">
                  <c:v>0.04</c:v>
                </c:pt>
                <c:pt idx="12">
                  <c:v>3.4000000000000002E-2</c:v>
                </c:pt>
                <c:pt idx="13">
                  <c:v>2.5999999999999999E-2</c:v>
                </c:pt>
                <c:pt idx="14">
                  <c:v>2.7E-2</c:v>
                </c:pt>
                <c:pt idx="15">
                  <c:v>0.04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100"/>
        <c:axId val="34388992"/>
        <c:axId val="34560192"/>
      </c:barChart>
      <c:catAx>
        <c:axId val="34388992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000" b="1">
                <a:latin typeface="+mn-lt"/>
              </a:defRPr>
            </a:pPr>
            <a:endParaRPr lang="de-DE"/>
          </a:p>
        </c:txPr>
        <c:crossAx val="34560192"/>
        <c:crosses val="autoZero"/>
        <c:auto val="1"/>
        <c:lblAlgn val="ctr"/>
        <c:lblOffset val="100"/>
        <c:noMultiLvlLbl val="0"/>
      </c:catAx>
      <c:valAx>
        <c:axId val="34560192"/>
        <c:scaling>
          <c:orientation val="minMax"/>
          <c:max val="1"/>
          <c:min val="0"/>
        </c:scaling>
        <c:delete val="0"/>
        <c:axPos val="b"/>
        <c:numFmt formatCode="0%" sourceLinked="1"/>
        <c:majorTickMark val="out"/>
        <c:minorTickMark val="none"/>
        <c:tickLblPos val="nextTo"/>
        <c:txPr>
          <a:bodyPr/>
          <a:lstStyle/>
          <a:p>
            <a:pPr>
              <a:defRPr sz="1000">
                <a:latin typeface="+mn-lt"/>
              </a:defRPr>
            </a:pPr>
            <a:endParaRPr lang="de-DE"/>
          </a:p>
        </c:txPr>
        <c:crossAx val="34388992"/>
        <c:crosses val="autoZero"/>
        <c:crossBetween val="between"/>
        <c:majorUnit val="0.1"/>
      </c:valAx>
      <c:spPr>
        <a:effectLst>
          <a:outerShdw blurRad="50800" dist="38100" dir="5400000" algn="t" rotWithShape="0">
            <a:prstClr val="black">
              <a:alpha val="40000"/>
            </a:prstClr>
          </a:outerShdw>
        </a:effectLst>
      </c:spPr>
    </c:plotArea>
    <c:legend>
      <c:legendPos val="b"/>
      <c:layout>
        <c:manualLayout>
          <c:xMode val="edge"/>
          <c:yMode val="edge"/>
          <c:x val="0.41599418786630077"/>
          <c:y val="1.9078781600828713E-2"/>
          <c:w val="0.20324648677906049"/>
          <c:h val="5.0557359761844771E-2"/>
        </c:manualLayout>
      </c:layout>
      <c:overlay val="0"/>
      <c:spPr>
        <a:ln>
          <a:solidFill>
            <a:schemeClr val="tx1"/>
          </a:solidFill>
        </a:ln>
      </c:spPr>
      <c:txPr>
        <a:bodyPr/>
        <a:lstStyle/>
        <a:p>
          <a:pPr>
            <a:defRPr sz="1000"/>
          </a:pPr>
          <a:endParaRPr lang="de-DE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de-DE"/>
    </a:p>
  </c:txPr>
  <c:externalData r:id="rId2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811FEA0-6EA6-4355-977C-73EA99727AF3}" type="doc">
      <dgm:prSet loTypeId="urn:microsoft.com/office/officeart/2005/8/layout/hierarchy1" loCatId="hierarchy" qsTypeId="urn:microsoft.com/office/officeart/2005/8/quickstyle/simple5" qsCatId="simple" csTypeId="urn:microsoft.com/office/officeart/2005/8/colors/colorful5" csCatId="colorful" phldr="1"/>
      <dgm:spPr/>
      <dgm:t>
        <a:bodyPr/>
        <a:lstStyle/>
        <a:p>
          <a:endParaRPr lang="de-CH"/>
        </a:p>
      </dgm:t>
    </dgm:pt>
    <dgm:pt modelId="{570CC88F-1F7A-42D9-92B0-02AF5349FAB5}">
      <dgm:prSet phldrT="[Text]"/>
      <dgm:spPr/>
      <dgm:t>
        <a:bodyPr/>
        <a:lstStyle/>
        <a:p>
          <a:r>
            <a:rPr lang="de-CH" dirty="0" smtClean="0"/>
            <a:t>Digital TV Nutzer</a:t>
          </a:r>
          <a:endParaRPr lang="de-CH" dirty="0"/>
        </a:p>
      </dgm:t>
    </dgm:pt>
    <dgm:pt modelId="{B38CE5F0-7813-482D-80B7-02ADDCB4A372}" type="parTrans" cxnId="{1FC944FD-23DC-40DC-8690-774DE7E6870E}">
      <dgm:prSet/>
      <dgm:spPr/>
      <dgm:t>
        <a:bodyPr/>
        <a:lstStyle/>
        <a:p>
          <a:endParaRPr lang="de-CH"/>
        </a:p>
      </dgm:t>
    </dgm:pt>
    <dgm:pt modelId="{14CFBCBC-BDE8-44E0-B08A-859EA474A47B}" type="sibTrans" cxnId="{1FC944FD-23DC-40DC-8690-774DE7E6870E}">
      <dgm:prSet/>
      <dgm:spPr/>
      <dgm:t>
        <a:bodyPr/>
        <a:lstStyle/>
        <a:p>
          <a:endParaRPr lang="de-CH"/>
        </a:p>
      </dgm:t>
    </dgm:pt>
    <dgm:pt modelId="{3E8FA700-FF3E-4AC9-BBE3-584A341F76DC}">
      <dgm:prSet phldrT="[Text]"/>
      <dgm:spPr/>
      <dgm:t>
        <a:bodyPr/>
        <a:lstStyle/>
        <a:p>
          <a:r>
            <a:rPr lang="de-CH" dirty="0" smtClean="0"/>
            <a:t>Direkt adressierbar</a:t>
          </a:r>
          <a:endParaRPr lang="de-CH" dirty="0"/>
        </a:p>
      </dgm:t>
    </dgm:pt>
    <dgm:pt modelId="{37B00D30-5319-4B0B-9945-0F68BBD548F7}" type="parTrans" cxnId="{81A727A9-31AA-4935-8B2D-A9952F9A7C83}">
      <dgm:prSet/>
      <dgm:spPr/>
      <dgm:t>
        <a:bodyPr/>
        <a:lstStyle/>
        <a:p>
          <a:endParaRPr lang="de-CH"/>
        </a:p>
      </dgm:t>
    </dgm:pt>
    <dgm:pt modelId="{41E5823E-102D-4F7D-936A-4FC39C28EE4A}" type="sibTrans" cxnId="{81A727A9-31AA-4935-8B2D-A9952F9A7C83}">
      <dgm:prSet/>
      <dgm:spPr/>
      <dgm:t>
        <a:bodyPr/>
        <a:lstStyle/>
        <a:p>
          <a:endParaRPr lang="de-CH"/>
        </a:p>
      </dgm:t>
    </dgm:pt>
    <dgm:pt modelId="{F1DDD9B4-19D6-4514-A08E-F8CE0C0ACAF2}">
      <dgm:prSet phldrT="[Text]"/>
      <dgm:spPr/>
      <dgm:t>
        <a:bodyPr/>
        <a:lstStyle/>
        <a:p>
          <a:r>
            <a:rPr lang="de-CH" dirty="0" smtClean="0"/>
            <a:t>Receiver identifizierbar</a:t>
          </a:r>
          <a:endParaRPr lang="de-CH" dirty="0"/>
        </a:p>
      </dgm:t>
    </dgm:pt>
    <dgm:pt modelId="{07C5D59C-E12A-4353-8F96-FFC5977778DA}" type="parTrans" cxnId="{150573B5-D901-4B1A-9C6E-DCE70234391E}">
      <dgm:prSet/>
      <dgm:spPr/>
      <dgm:t>
        <a:bodyPr/>
        <a:lstStyle/>
        <a:p>
          <a:endParaRPr lang="de-CH"/>
        </a:p>
      </dgm:t>
    </dgm:pt>
    <dgm:pt modelId="{99EC3BA0-50DA-4404-A9F5-0AF19E71AABA}" type="sibTrans" cxnId="{150573B5-D901-4B1A-9C6E-DCE70234391E}">
      <dgm:prSet/>
      <dgm:spPr/>
      <dgm:t>
        <a:bodyPr/>
        <a:lstStyle/>
        <a:p>
          <a:endParaRPr lang="de-CH"/>
        </a:p>
      </dgm:t>
    </dgm:pt>
    <dgm:pt modelId="{B2A74256-9FCB-4A36-BACA-49C462D763FB}">
      <dgm:prSet phldrT="[Text]"/>
      <dgm:spPr/>
      <dgm:t>
        <a:bodyPr/>
        <a:lstStyle/>
        <a:p>
          <a:r>
            <a:rPr lang="de-CH" dirty="0" smtClean="0"/>
            <a:t>Receiver nicht identifizierbar</a:t>
          </a:r>
          <a:endParaRPr lang="de-CH" dirty="0"/>
        </a:p>
      </dgm:t>
    </dgm:pt>
    <dgm:pt modelId="{B2412B1A-9707-493A-BB22-40B1974C8E91}" type="parTrans" cxnId="{5607A8CD-61CA-4635-89B1-7B4D19ED939B}">
      <dgm:prSet/>
      <dgm:spPr/>
      <dgm:t>
        <a:bodyPr/>
        <a:lstStyle/>
        <a:p>
          <a:endParaRPr lang="de-CH"/>
        </a:p>
      </dgm:t>
    </dgm:pt>
    <dgm:pt modelId="{CD3090EA-A865-41B5-8979-4F2C7E2C1EB2}" type="sibTrans" cxnId="{5607A8CD-61CA-4635-89B1-7B4D19ED939B}">
      <dgm:prSet/>
      <dgm:spPr/>
      <dgm:t>
        <a:bodyPr/>
        <a:lstStyle/>
        <a:p>
          <a:endParaRPr lang="de-CH"/>
        </a:p>
      </dgm:t>
    </dgm:pt>
    <dgm:pt modelId="{8C4C9956-11EF-4DA3-858F-CC61214D6539}">
      <dgm:prSet phldrT="[Text]"/>
      <dgm:spPr/>
      <dgm:t>
        <a:bodyPr/>
        <a:lstStyle/>
        <a:p>
          <a:r>
            <a:rPr lang="de-CH" dirty="0" smtClean="0"/>
            <a:t>Nicht adressierbar</a:t>
          </a:r>
          <a:endParaRPr lang="de-CH" dirty="0"/>
        </a:p>
      </dgm:t>
    </dgm:pt>
    <dgm:pt modelId="{9D371CBE-4BC5-4C9A-95F4-BE456E9A734D}" type="parTrans" cxnId="{EE83954C-0997-4177-9595-A17EAEED874B}">
      <dgm:prSet/>
      <dgm:spPr/>
      <dgm:t>
        <a:bodyPr/>
        <a:lstStyle/>
        <a:p>
          <a:endParaRPr lang="de-CH"/>
        </a:p>
      </dgm:t>
    </dgm:pt>
    <dgm:pt modelId="{4BFC2CB8-C4CA-47A8-B14E-BE8D4EFFF785}" type="sibTrans" cxnId="{EE83954C-0997-4177-9595-A17EAEED874B}">
      <dgm:prSet/>
      <dgm:spPr/>
      <dgm:t>
        <a:bodyPr/>
        <a:lstStyle/>
        <a:p>
          <a:endParaRPr lang="de-CH"/>
        </a:p>
      </dgm:t>
    </dgm:pt>
    <dgm:pt modelId="{A332E246-C423-4465-871C-748453A6200C}">
      <dgm:prSet phldrT="[Text]"/>
      <dgm:spPr/>
      <dgm:t>
        <a:bodyPr/>
        <a:lstStyle/>
        <a:p>
          <a:r>
            <a:rPr lang="de-CH" dirty="0" smtClean="0"/>
            <a:t>DVB-C Tuner</a:t>
          </a:r>
          <a:endParaRPr lang="de-CH" dirty="0"/>
        </a:p>
      </dgm:t>
    </dgm:pt>
    <dgm:pt modelId="{2DD4433B-67CE-4310-9BB4-5697C9EA9F47}" type="parTrans" cxnId="{C97B6829-AC55-4FDB-B2A8-BC4CDC3B1A4C}">
      <dgm:prSet/>
      <dgm:spPr/>
      <dgm:t>
        <a:bodyPr/>
        <a:lstStyle/>
        <a:p>
          <a:endParaRPr lang="de-CH"/>
        </a:p>
      </dgm:t>
    </dgm:pt>
    <dgm:pt modelId="{665848E5-84D4-43EB-8D02-1E6B97DCB910}" type="sibTrans" cxnId="{C97B6829-AC55-4FDB-B2A8-BC4CDC3B1A4C}">
      <dgm:prSet/>
      <dgm:spPr/>
      <dgm:t>
        <a:bodyPr/>
        <a:lstStyle/>
        <a:p>
          <a:endParaRPr lang="de-CH"/>
        </a:p>
      </dgm:t>
    </dgm:pt>
    <dgm:pt modelId="{0ED0DE82-188E-4A82-A747-55798BF688F5}">
      <dgm:prSet/>
      <dgm:spPr/>
      <dgm:t>
        <a:bodyPr/>
        <a:lstStyle/>
        <a:p>
          <a:r>
            <a:rPr lang="de-CH" dirty="0" smtClean="0"/>
            <a:t>Verte!</a:t>
          </a:r>
          <a:endParaRPr lang="de-CH" dirty="0"/>
        </a:p>
      </dgm:t>
    </dgm:pt>
    <dgm:pt modelId="{1F99E360-8D9E-4C7E-96D8-3754BA2464BB}" type="parTrans" cxnId="{86C980AF-A000-4BCE-894F-A5FD2ACB5A74}">
      <dgm:prSet/>
      <dgm:spPr/>
      <dgm:t>
        <a:bodyPr/>
        <a:lstStyle/>
        <a:p>
          <a:endParaRPr lang="de-CH"/>
        </a:p>
      </dgm:t>
    </dgm:pt>
    <dgm:pt modelId="{8DE21046-10A3-441F-8D1F-F0074B0CD98C}" type="sibTrans" cxnId="{86C980AF-A000-4BCE-894F-A5FD2ACB5A74}">
      <dgm:prSet/>
      <dgm:spPr/>
      <dgm:t>
        <a:bodyPr/>
        <a:lstStyle/>
        <a:p>
          <a:endParaRPr lang="de-CH"/>
        </a:p>
      </dgm:t>
    </dgm:pt>
    <dgm:pt modelId="{6984F7DD-4389-4EFE-B646-C9246725A93F}">
      <dgm:prSet/>
      <dgm:spPr/>
      <dgm:t>
        <a:bodyPr/>
        <a:lstStyle/>
        <a:p>
          <a:r>
            <a:rPr lang="de-CH" dirty="0" err="1" smtClean="0"/>
            <a:t>Kaon</a:t>
          </a:r>
          <a:r>
            <a:rPr lang="de-CH" dirty="0" smtClean="0"/>
            <a:t> 700</a:t>
          </a:r>
        </a:p>
        <a:p>
          <a:r>
            <a:rPr lang="de-CH" dirty="0" smtClean="0"/>
            <a:t>(Pairing)</a:t>
          </a:r>
          <a:endParaRPr lang="de-CH" dirty="0"/>
        </a:p>
      </dgm:t>
    </dgm:pt>
    <dgm:pt modelId="{A62739B8-6A69-4F85-8CBD-7541D798E760}" type="parTrans" cxnId="{A6F50A85-DB02-4062-9D00-9BCE7B53622A}">
      <dgm:prSet/>
      <dgm:spPr/>
      <dgm:t>
        <a:bodyPr/>
        <a:lstStyle/>
        <a:p>
          <a:endParaRPr lang="de-CH"/>
        </a:p>
      </dgm:t>
    </dgm:pt>
    <dgm:pt modelId="{7109C2C4-05CB-44CD-8961-8159C3B339EB}" type="sibTrans" cxnId="{A6F50A85-DB02-4062-9D00-9BCE7B53622A}">
      <dgm:prSet/>
      <dgm:spPr/>
      <dgm:t>
        <a:bodyPr/>
        <a:lstStyle/>
        <a:p>
          <a:endParaRPr lang="de-CH"/>
        </a:p>
      </dgm:t>
    </dgm:pt>
    <dgm:pt modelId="{564B30EE-52AE-4FB0-B549-6D91C30775C3}">
      <dgm:prSet/>
      <dgm:spPr/>
      <dgm:t>
        <a:bodyPr/>
        <a:lstStyle/>
        <a:p>
          <a:r>
            <a:rPr lang="de-CH" dirty="0" smtClean="0"/>
            <a:t>CI+ Modul</a:t>
          </a:r>
        </a:p>
        <a:p>
          <a:r>
            <a:rPr lang="de-CH" dirty="0" smtClean="0"/>
            <a:t>(Pairing)</a:t>
          </a:r>
          <a:endParaRPr lang="de-CH" dirty="0"/>
        </a:p>
      </dgm:t>
    </dgm:pt>
    <dgm:pt modelId="{0A41FEA2-9BC6-4B05-A62C-60AC0C5BE082}" type="parTrans" cxnId="{359635E2-5BD9-4898-AD55-8C364D90E9CB}">
      <dgm:prSet/>
      <dgm:spPr/>
      <dgm:t>
        <a:bodyPr/>
        <a:lstStyle/>
        <a:p>
          <a:endParaRPr lang="de-CH"/>
        </a:p>
      </dgm:t>
    </dgm:pt>
    <dgm:pt modelId="{16FAC62F-207D-43C3-A915-6FFA5FF74455}" type="sibTrans" cxnId="{359635E2-5BD9-4898-AD55-8C364D90E9CB}">
      <dgm:prSet/>
      <dgm:spPr/>
      <dgm:t>
        <a:bodyPr/>
        <a:lstStyle/>
        <a:p>
          <a:endParaRPr lang="de-CH"/>
        </a:p>
      </dgm:t>
    </dgm:pt>
    <dgm:pt modelId="{28D42890-5298-4418-8A01-596CB251B81F}">
      <dgm:prSet/>
      <dgm:spPr/>
      <dgm:t>
        <a:bodyPr/>
        <a:lstStyle/>
        <a:p>
          <a:r>
            <a:rPr lang="de-CH" dirty="0" smtClean="0"/>
            <a:t>Alte QL STB</a:t>
          </a:r>
          <a:endParaRPr lang="de-CH" dirty="0"/>
        </a:p>
      </dgm:t>
    </dgm:pt>
    <dgm:pt modelId="{55920AFF-F295-4508-B76B-41FF94E5DEE1}" type="parTrans" cxnId="{675779E4-B3A1-4017-9498-133BADCBDEB5}">
      <dgm:prSet/>
      <dgm:spPr/>
      <dgm:t>
        <a:bodyPr/>
        <a:lstStyle/>
        <a:p>
          <a:endParaRPr lang="de-CH"/>
        </a:p>
      </dgm:t>
    </dgm:pt>
    <dgm:pt modelId="{77B8E586-04BF-4952-9E0D-27C9138209F0}" type="sibTrans" cxnId="{675779E4-B3A1-4017-9498-133BADCBDEB5}">
      <dgm:prSet/>
      <dgm:spPr/>
      <dgm:t>
        <a:bodyPr/>
        <a:lstStyle/>
        <a:p>
          <a:endParaRPr lang="de-CH"/>
        </a:p>
      </dgm:t>
    </dgm:pt>
    <dgm:pt modelId="{9F945CE8-A64C-432C-970B-C89BDAAAE9F7}">
      <dgm:prSet/>
      <dgm:spPr/>
      <dgm:t>
        <a:bodyPr/>
        <a:lstStyle/>
        <a:p>
          <a:r>
            <a:rPr lang="de-CH" dirty="0" smtClean="0"/>
            <a:t>Fremde STB</a:t>
          </a:r>
          <a:endParaRPr lang="de-CH" dirty="0"/>
        </a:p>
      </dgm:t>
    </dgm:pt>
    <dgm:pt modelId="{4D065118-1E21-46DA-AD11-1B7273E18B4E}" type="parTrans" cxnId="{618245CB-269E-4A28-9767-213F6C7C575F}">
      <dgm:prSet/>
      <dgm:spPr/>
      <dgm:t>
        <a:bodyPr/>
        <a:lstStyle/>
        <a:p>
          <a:endParaRPr lang="de-CH"/>
        </a:p>
      </dgm:t>
    </dgm:pt>
    <dgm:pt modelId="{F97CE2B5-F702-4143-BBC3-E62668AC7C3D}" type="sibTrans" cxnId="{618245CB-269E-4A28-9767-213F6C7C575F}">
      <dgm:prSet/>
      <dgm:spPr/>
      <dgm:t>
        <a:bodyPr/>
        <a:lstStyle/>
        <a:p>
          <a:endParaRPr lang="de-CH"/>
        </a:p>
      </dgm:t>
    </dgm:pt>
    <dgm:pt modelId="{521F3E2F-7480-4AF5-9A44-48828101EEAD}">
      <dgm:prSet/>
      <dgm:spPr/>
      <dgm:t>
        <a:bodyPr/>
        <a:lstStyle/>
        <a:p>
          <a:r>
            <a:rPr lang="de-CH" dirty="0" smtClean="0"/>
            <a:t>CA-Module</a:t>
          </a:r>
          <a:endParaRPr lang="de-CH" dirty="0"/>
        </a:p>
      </dgm:t>
    </dgm:pt>
    <dgm:pt modelId="{465A633C-5FBF-4446-B070-7C4B9DCD5247}" type="parTrans" cxnId="{ACB8E077-48F5-4D53-8881-AD77BDD1172F}">
      <dgm:prSet/>
      <dgm:spPr/>
      <dgm:t>
        <a:bodyPr/>
        <a:lstStyle/>
        <a:p>
          <a:endParaRPr lang="de-CH"/>
        </a:p>
      </dgm:t>
    </dgm:pt>
    <dgm:pt modelId="{55B65565-E886-4F5B-B1B4-95A6C33196E8}" type="sibTrans" cxnId="{ACB8E077-48F5-4D53-8881-AD77BDD1172F}">
      <dgm:prSet/>
      <dgm:spPr/>
      <dgm:t>
        <a:bodyPr/>
        <a:lstStyle/>
        <a:p>
          <a:endParaRPr lang="de-CH"/>
        </a:p>
      </dgm:t>
    </dgm:pt>
    <dgm:pt modelId="{986DD285-2F56-45D7-82AB-041A46608E6B}" type="pres">
      <dgm:prSet presAssocID="{5811FEA0-6EA6-4355-977C-73EA99727AF3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de-CH"/>
        </a:p>
      </dgm:t>
    </dgm:pt>
    <dgm:pt modelId="{5D908E23-3BC1-44D3-A11F-5D14771D746C}" type="pres">
      <dgm:prSet presAssocID="{570CC88F-1F7A-42D9-92B0-02AF5349FAB5}" presName="hierRoot1" presStyleCnt="0"/>
      <dgm:spPr/>
    </dgm:pt>
    <dgm:pt modelId="{0208F296-8D98-45B6-8CFC-7B9C8DB3E1DD}" type="pres">
      <dgm:prSet presAssocID="{570CC88F-1F7A-42D9-92B0-02AF5349FAB5}" presName="composite" presStyleCnt="0"/>
      <dgm:spPr/>
    </dgm:pt>
    <dgm:pt modelId="{E8E36BE3-71A3-4969-B7D6-C67D40F91995}" type="pres">
      <dgm:prSet presAssocID="{570CC88F-1F7A-42D9-92B0-02AF5349FAB5}" presName="background" presStyleLbl="node0" presStyleIdx="0" presStyleCnt="1"/>
      <dgm:spPr/>
    </dgm:pt>
    <dgm:pt modelId="{78CD2AFA-50D8-48FF-A8DF-CC4BA1F71C05}" type="pres">
      <dgm:prSet presAssocID="{570CC88F-1F7A-42D9-92B0-02AF5349FAB5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de-CH"/>
        </a:p>
      </dgm:t>
    </dgm:pt>
    <dgm:pt modelId="{5027B223-722E-46FB-B40D-9FE65DAD5075}" type="pres">
      <dgm:prSet presAssocID="{570CC88F-1F7A-42D9-92B0-02AF5349FAB5}" presName="hierChild2" presStyleCnt="0"/>
      <dgm:spPr/>
    </dgm:pt>
    <dgm:pt modelId="{BDE8DD8A-1990-4F88-813C-5A70F7D4A6A5}" type="pres">
      <dgm:prSet presAssocID="{37B00D30-5319-4B0B-9945-0F68BBD548F7}" presName="Name10" presStyleLbl="parChTrans1D2" presStyleIdx="0" presStyleCnt="2"/>
      <dgm:spPr/>
      <dgm:t>
        <a:bodyPr/>
        <a:lstStyle/>
        <a:p>
          <a:endParaRPr lang="de-CH"/>
        </a:p>
      </dgm:t>
    </dgm:pt>
    <dgm:pt modelId="{BD374C62-03FD-448E-A16F-A47E2DD194D6}" type="pres">
      <dgm:prSet presAssocID="{3E8FA700-FF3E-4AC9-BBE3-584A341F76DC}" presName="hierRoot2" presStyleCnt="0"/>
      <dgm:spPr/>
    </dgm:pt>
    <dgm:pt modelId="{862A2DFC-4FB0-4D7A-874E-CD5200022AAE}" type="pres">
      <dgm:prSet presAssocID="{3E8FA700-FF3E-4AC9-BBE3-584A341F76DC}" presName="composite2" presStyleCnt="0"/>
      <dgm:spPr/>
    </dgm:pt>
    <dgm:pt modelId="{C41F8BF6-47CB-43F9-B75B-CBC7FC0656B2}" type="pres">
      <dgm:prSet presAssocID="{3E8FA700-FF3E-4AC9-BBE3-584A341F76DC}" presName="background2" presStyleLbl="node2" presStyleIdx="0" presStyleCnt="2"/>
      <dgm:spPr/>
    </dgm:pt>
    <dgm:pt modelId="{9310CA40-DEE4-456D-827C-4FFB325D4D2B}" type="pres">
      <dgm:prSet presAssocID="{3E8FA700-FF3E-4AC9-BBE3-584A341F76DC}" presName="text2" presStyleLbl="fgAcc2" presStyleIdx="0" presStyleCnt="2">
        <dgm:presLayoutVars>
          <dgm:chPref val="3"/>
        </dgm:presLayoutVars>
      </dgm:prSet>
      <dgm:spPr/>
      <dgm:t>
        <a:bodyPr/>
        <a:lstStyle/>
        <a:p>
          <a:endParaRPr lang="de-CH"/>
        </a:p>
      </dgm:t>
    </dgm:pt>
    <dgm:pt modelId="{9E820A34-54C9-445E-B8CC-D0C3F512EC2F}" type="pres">
      <dgm:prSet presAssocID="{3E8FA700-FF3E-4AC9-BBE3-584A341F76DC}" presName="hierChild3" presStyleCnt="0"/>
      <dgm:spPr/>
    </dgm:pt>
    <dgm:pt modelId="{18D3FCD5-F091-4241-8CF4-A93BDA072590}" type="pres">
      <dgm:prSet presAssocID="{07C5D59C-E12A-4353-8F96-FFC5977778DA}" presName="Name17" presStyleLbl="parChTrans1D3" presStyleIdx="0" presStyleCnt="3"/>
      <dgm:spPr/>
      <dgm:t>
        <a:bodyPr/>
        <a:lstStyle/>
        <a:p>
          <a:endParaRPr lang="de-CH"/>
        </a:p>
      </dgm:t>
    </dgm:pt>
    <dgm:pt modelId="{CFC5C6E3-7CF3-4D53-87A3-69277E4A344C}" type="pres">
      <dgm:prSet presAssocID="{F1DDD9B4-19D6-4514-A08E-F8CE0C0ACAF2}" presName="hierRoot3" presStyleCnt="0"/>
      <dgm:spPr/>
    </dgm:pt>
    <dgm:pt modelId="{7498B204-645D-4154-949F-DCA17EF87268}" type="pres">
      <dgm:prSet presAssocID="{F1DDD9B4-19D6-4514-A08E-F8CE0C0ACAF2}" presName="composite3" presStyleCnt="0"/>
      <dgm:spPr/>
    </dgm:pt>
    <dgm:pt modelId="{66DD082F-5322-4624-9622-A0BCFCA3383F}" type="pres">
      <dgm:prSet presAssocID="{F1DDD9B4-19D6-4514-A08E-F8CE0C0ACAF2}" presName="background3" presStyleLbl="node3" presStyleIdx="0" presStyleCnt="3"/>
      <dgm:spPr/>
    </dgm:pt>
    <dgm:pt modelId="{2DC9885C-FEC3-4F26-B819-2E089CD8E9C5}" type="pres">
      <dgm:prSet presAssocID="{F1DDD9B4-19D6-4514-A08E-F8CE0C0ACAF2}" presName="text3" presStyleLbl="fgAcc3" presStyleIdx="0" presStyleCnt="3">
        <dgm:presLayoutVars>
          <dgm:chPref val="3"/>
        </dgm:presLayoutVars>
      </dgm:prSet>
      <dgm:spPr/>
      <dgm:t>
        <a:bodyPr/>
        <a:lstStyle/>
        <a:p>
          <a:endParaRPr lang="de-CH"/>
        </a:p>
      </dgm:t>
    </dgm:pt>
    <dgm:pt modelId="{FFCA3E52-1B9E-4EE4-9C68-C7B090D2A3D5}" type="pres">
      <dgm:prSet presAssocID="{F1DDD9B4-19D6-4514-A08E-F8CE0C0ACAF2}" presName="hierChild4" presStyleCnt="0"/>
      <dgm:spPr/>
    </dgm:pt>
    <dgm:pt modelId="{B4907463-BEE1-48D6-ADAD-2163F8D5F5DA}" type="pres">
      <dgm:prSet presAssocID="{1F99E360-8D9E-4C7E-96D8-3754BA2464BB}" presName="Name23" presStyleLbl="parChTrans1D4" presStyleIdx="0" presStyleCnt="6"/>
      <dgm:spPr/>
      <dgm:t>
        <a:bodyPr/>
        <a:lstStyle/>
        <a:p>
          <a:endParaRPr lang="de-CH"/>
        </a:p>
      </dgm:t>
    </dgm:pt>
    <dgm:pt modelId="{12B2AC00-552B-485C-A7A7-06292BC67CE4}" type="pres">
      <dgm:prSet presAssocID="{0ED0DE82-188E-4A82-A747-55798BF688F5}" presName="hierRoot4" presStyleCnt="0"/>
      <dgm:spPr/>
    </dgm:pt>
    <dgm:pt modelId="{BE61D8AF-C34B-4CF1-A6F8-60FE86CD1BD5}" type="pres">
      <dgm:prSet presAssocID="{0ED0DE82-188E-4A82-A747-55798BF688F5}" presName="composite4" presStyleCnt="0"/>
      <dgm:spPr/>
    </dgm:pt>
    <dgm:pt modelId="{BB90E43F-728F-41FC-B1F6-35FA801F4DAD}" type="pres">
      <dgm:prSet presAssocID="{0ED0DE82-188E-4A82-A747-55798BF688F5}" presName="background4" presStyleLbl="node4" presStyleIdx="0" presStyleCnt="6"/>
      <dgm:spPr>
        <a:solidFill>
          <a:srgbClr val="00B050"/>
        </a:solidFill>
      </dgm:spPr>
    </dgm:pt>
    <dgm:pt modelId="{C536B303-D4D0-4434-89F7-42EA926E69A3}" type="pres">
      <dgm:prSet presAssocID="{0ED0DE82-188E-4A82-A747-55798BF688F5}" presName="text4" presStyleLbl="fgAcc4" presStyleIdx="0" presStyleCnt="6">
        <dgm:presLayoutVars>
          <dgm:chPref val="3"/>
        </dgm:presLayoutVars>
      </dgm:prSet>
      <dgm:spPr/>
      <dgm:t>
        <a:bodyPr/>
        <a:lstStyle/>
        <a:p>
          <a:endParaRPr lang="de-CH"/>
        </a:p>
      </dgm:t>
    </dgm:pt>
    <dgm:pt modelId="{47B95AF0-ABF5-4294-89FA-538908230483}" type="pres">
      <dgm:prSet presAssocID="{0ED0DE82-188E-4A82-A747-55798BF688F5}" presName="hierChild5" presStyleCnt="0"/>
      <dgm:spPr/>
    </dgm:pt>
    <dgm:pt modelId="{3A7A7C23-3B1C-4E4D-A70D-93C34DB4203B}" type="pres">
      <dgm:prSet presAssocID="{A62739B8-6A69-4F85-8CBD-7541D798E760}" presName="Name23" presStyleLbl="parChTrans1D4" presStyleIdx="1" presStyleCnt="6"/>
      <dgm:spPr/>
      <dgm:t>
        <a:bodyPr/>
        <a:lstStyle/>
        <a:p>
          <a:endParaRPr lang="de-CH"/>
        </a:p>
      </dgm:t>
    </dgm:pt>
    <dgm:pt modelId="{4F814F81-AF7A-4FAF-97DD-9CAB5CA6FB72}" type="pres">
      <dgm:prSet presAssocID="{6984F7DD-4389-4EFE-B646-C9246725A93F}" presName="hierRoot4" presStyleCnt="0"/>
      <dgm:spPr/>
    </dgm:pt>
    <dgm:pt modelId="{C058F48B-08FE-40FC-BB82-AEEA1D416298}" type="pres">
      <dgm:prSet presAssocID="{6984F7DD-4389-4EFE-B646-C9246725A93F}" presName="composite4" presStyleCnt="0"/>
      <dgm:spPr/>
    </dgm:pt>
    <dgm:pt modelId="{7CB82DF7-6A28-4991-B0D0-AEF08A0EBE37}" type="pres">
      <dgm:prSet presAssocID="{6984F7DD-4389-4EFE-B646-C9246725A93F}" presName="background4" presStyleLbl="node4" presStyleIdx="1" presStyleCnt="6"/>
      <dgm:spPr>
        <a:solidFill>
          <a:srgbClr val="00B050"/>
        </a:solidFill>
      </dgm:spPr>
    </dgm:pt>
    <dgm:pt modelId="{3673BFB9-53A0-4A2D-9F5B-4F9473E0E994}" type="pres">
      <dgm:prSet presAssocID="{6984F7DD-4389-4EFE-B646-C9246725A93F}" presName="text4" presStyleLbl="fgAcc4" presStyleIdx="1" presStyleCnt="6">
        <dgm:presLayoutVars>
          <dgm:chPref val="3"/>
        </dgm:presLayoutVars>
      </dgm:prSet>
      <dgm:spPr/>
      <dgm:t>
        <a:bodyPr/>
        <a:lstStyle/>
        <a:p>
          <a:endParaRPr lang="de-CH"/>
        </a:p>
      </dgm:t>
    </dgm:pt>
    <dgm:pt modelId="{7CD0E2EE-87DB-4796-8AA5-56AED88443B9}" type="pres">
      <dgm:prSet presAssocID="{6984F7DD-4389-4EFE-B646-C9246725A93F}" presName="hierChild5" presStyleCnt="0"/>
      <dgm:spPr/>
    </dgm:pt>
    <dgm:pt modelId="{8429D39A-88F4-4F49-A9B9-E5EF44D43BDA}" type="pres">
      <dgm:prSet presAssocID="{0A41FEA2-9BC6-4B05-A62C-60AC0C5BE082}" presName="Name23" presStyleLbl="parChTrans1D4" presStyleIdx="2" presStyleCnt="6"/>
      <dgm:spPr/>
      <dgm:t>
        <a:bodyPr/>
        <a:lstStyle/>
        <a:p>
          <a:endParaRPr lang="de-CH"/>
        </a:p>
      </dgm:t>
    </dgm:pt>
    <dgm:pt modelId="{ADC7B5E1-C728-4197-B86D-0FC40A85A16D}" type="pres">
      <dgm:prSet presAssocID="{564B30EE-52AE-4FB0-B549-6D91C30775C3}" presName="hierRoot4" presStyleCnt="0"/>
      <dgm:spPr/>
    </dgm:pt>
    <dgm:pt modelId="{AB094F61-D88F-4728-B6AE-7A816FEB2320}" type="pres">
      <dgm:prSet presAssocID="{564B30EE-52AE-4FB0-B549-6D91C30775C3}" presName="composite4" presStyleCnt="0"/>
      <dgm:spPr/>
    </dgm:pt>
    <dgm:pt modelId="{F30E226F-3405-46ED-8999-5B63C63B5720}" type="pres">
      <dgm:prSet presAssocID="{564B30EE-52AE-4FB0-B549-6D91C30775C3}" presName="background4" presStyleLbl="node4" presStyleIdx="2" presStyleCnt="6"/>
      <dgm:spPr/>
    </dgm:pt>
    <dgm:pt modelId="{8CC0E542-2F49-4FCE-83A3-51A9D568643F}" type="pres">
      <dgm:prSet presAssocID="{564B30EE-52AE-4FB0-B549-6D91C30775C3}" presName="text4" presStyleLbl="fgAcc4" presStyleIdx="2" presStyleCnt="6" custLinFactNeighborX="3157" custLinFactNeighborY="-2316">
        <dgm:presLayoutVars>
          <dgm:chPref val="3"/>
        </dgm:presLayoutVars>
      </dgm:prSet>
      <dgm:spPr/>
      <dgm:t>
        <a:bodyPr/>
        <a:lstStyle/>
        <a:p>
          <a:endParaRPr lang="de-CH"/>
        </a:p>
      </dgm:t>
    </dgm:pt>
    <dgm:pt modelId="{4494B597-4A4B-4960-94FB-C3FF39A232E6}" type="pres">
      <dgm:prSet presAssocID="{564B30EE-52AE-4FB0-B549-6D91C30775C3}" presName="hierChild5" presStyleCnt="0"/>
      <dgm:spPr/>
    </dgm:pt>
    <dgm:pt modelId="{873C62BD-7ACE-46C8-9E14-576F453DCB89}" type="pres">
      <dgm:prSet presAssocID="{B2412B1A-9707-493A-BB22-40B1974C8E91}" presName="Name17" presStyleLbl="parChTrans1D3" presStyleIdx="1" presStyleCnt="3"/>
      <dgm:spPr/>
      <dgm:t>
        <a:bodyPr/>
        <a:lstStyle/>
        <a:p>
          <a:endParaRPr lang="de-CH"/>
        </a:p>
      </dgm:t>
    </dgm:pt>
    <dgm:pt modelId="{90EB1CDA-3BE3-4119-B5CD-1D38E57BEA8A}" type="pres">
      <dgm:prSet presAssocID="{B2A74256-9FCB-4A36-BACA-49C462D763FB}" presName="hierRoot3" presStyleCnt="0"/>
      <dgm:spPr/>
    </dgm:pt>
    <dgm:pt modelId="{C3188F98-EAA0-4D1D-ABAC-D789654B6C61}" type="pres">
      <dgm:prSet presAssocID="{B2A74256-9FCB-4A36-BACA-49C462D763FB}" presName="composite3" presStyleCnt="0"/>
      <dgm:spPr/>
    </dgm:pt>
    <dgm:pt modelId="{0B71C7D2-DFAE-4E1D-8550-B7232362D21F}" type="pres">
      <dgm:prSet presAssocID="{B2A74256-9FCB-4A36-BACA-49C462D763FB}" presName="background3" presStyleLbl="node3" presStyleIdx="1" presStyleCnt="3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endParaRPr lang="de-CH"/>
        </a:p>
      </dgm:t>
    </dgm:pt>
    <dgm:pt modelId="{BAB0134F-3A72-434C-B6CA-781D45060FC0}" type="pres">
      <dgm:prSet presAssocID="{B2A74256-9FCB-4A36-BACA-49C462D763FB}" presName="text3" presStyleLbl="fgAcc3" presStyleIdx="1" presStyleCnt="3">
        <dgm:presLayoutVars>
          <dgm:chPref val="3"/>
        </dgm:presLayoutVars>
      </dgm:prSet>
      <dgm:spPr/>
      <dgm:t>
        <a:bodyPr/>
        <a:lstStyle/>
        <a:p>
          <a:endParaRPr lang="de-CH"/>
        </a:p>
      </dgm:t>
    </dgm:pt>
    <dgm:pt modelId="{9867F554-66F7-4284-B99E-CE878D37B9AF}" type="pres">
      <dgm:prSet presAssocID="{B2A74256-9FCB-4A36-BACA-49C462D763FB}" presName="hierChild4" presStyleCnt="0"/>
      <dgm:spPr/>
    </dgm:pt>
    <dgm:pt modelId="{66194857-F7FE-464F-873B-29B3F40DA915}" type="pres">
      <dgm:prSet presAssocID="{55920AFF-F295-4508-B76B-41FF94E5DEE1}" presName="Name23" presStyleLbl="parChTrans1D4" presStyleIdx="3" presStyleCnt="6"/>
      <dgm:spPr/>
      <dgm:t>
        <a:bodyPr/>
        <a:lstStyle/>
        <a:p>
          <a:endParaRPr lang="de-CH"/>
        </a:p>
      </dgm:t>
    </dgm:pt>
    <dgm:pt modelId="{1525625E-4C82-4D4A-840E-3C74C972E62A}" type="pres">
      <dgm:prSet presAssocID="{28D42890-5298-4418-8A01-596CB251B81F}" presName="hierRoot4" presStyleCnt="0"/>
      <dgm:spPr/>
    </dgm:pt>
    <dgm:pt modelId="{3F8E8F0C-6AC1-49BC-831E-0E4ECF40663E}" type="pres">
      <dgm:prSet presAssocID="{28D42890-5298-4418-8A01-596CB251B81F}" presName="composite4" presStyleCnt="0"/>
      <dgm:spPr/>
    </dgm:pt>
    <dgm:pt modelId="{0D99042D-2058-492A-863C-92CCE215A59A}" type="pres">
      <dgm:prSet presAssocID="{28D42890-5298-4418-8A01-596CB251B81F}" presName="background4" presStyleLbl="node4" presStyleIdx="3" presStyleCnt="6"/>
      <dgm:spPr>
        <a:solidFill>
          <a:srgbClr val="00B050"/>
        </a:solidFill>
      </dgm:spPr>
    </dgm:pt>
    <dgm:pt modelId="{901CEDBA-6712-4040-A4AB-A9F965986499}" type="pres">
      <dgm:prSet presAssocID="{28D42890-5298-4418-8A01-596CB251B81F}" presName="text4" presStyleLbl="fgAcc4" presStyleIdx="3" presStyleCnt="6">
        <dgm:presLayoutVars>
          <dgm:chPref val="3"/>
        </dgm:presLayoutVars>
      </dgm:prSet>
      <dgm:spPr/>
      <dgm:t>
        <a:bodyPr/>
        <a:lstStyle/>
        <a:p>
          <a:endParaRPr lang="de-CH"/>
        </a:p>
      </dgm:t>
    </dgm:pt>
    <dgm:pt modelId="{2AEFA045-CC08-4D56-89DD-47F8062ACBE6}" type="pres">
      <dgm:prSet presAssocID="{28D42890-5298-4418-8A01-596CB251B81F}" presName="hierChild5" presStyleCnt="0"/>
      <dgm:spPr/>
    </dgm:pt>
    <dgm:pt modelId="{EB9D71DE-1218-42E0-8F87-10BC92897CCE}" type="pres">
      <dgm:prSet presAssocID="{4D065118-1E21-46DA-AD11-1B7273E18B4E}" presName="Name23" presStyleLbl="parChTrans1D4" presStyleIdx="4" presStyleCnt="6"/>
      <dgm:spPr/>
      <dgm:t>
        <a:bodyPr/>
        <a:lstStyle/>
        <a:p>
          <a:endParaRPr lang="de-CH"/>
        </a:p>
      </dgm:t>
    </dgm:pt>
    <dgm:pt modelId="{659E8396-C566-4BC9-AD41-F1D23A413501}" type="pres">
      <dgm:prSet presAssocID="{9F945CE8-A64C-432C-970B-C89BDAAAE9F7}" presName="hierRoot4" presStyleCnt="0"/>
      <dgm:spPr/>
    </dgm:pt>
    <dgm:pt modelId="{66813D11-BA1C-41F9-9CE9-805C23DF8F25}" type="pres">
      <dgm:prSet presAssocID="{9F945CE8-A64C-432C-970B-C89BDAAAE9F7}" presName="composite4" presStyleCnt="0"/>
      <dgm:spPr/>
    </dgm:pt>
    <dgm:pt modelId="{374D5ECB-AF56-46B0-81C2-221A1A57A7C0}" type="pres">
      <dgm:prSet presAssocID="{9F945CE8-A64C-432C-970B-C89BDAAAE9F7}" presName="background4" presStyleLbl="node4" presStyleIdx="4" presStyleCnt="6"/>
      <dgm:spPr/>
    </dgm:pt>
    <dgm:pt modelId="{5361E5FF-AF31-405F-B0E1-EC8E435855D1}" type="pres">
      <dgm:prSet presAssocID="{9F945CE8-A64C-432C-970B-C89BDAAAE9F7}" presName="text4" presStyleLbl="fgAcc4" presStyleIdx="4" presStyleCnt="6">
        <dgm:presLayoutVars>
          <dgm:chPref val="3"/>
        </dgm:presLayoutVars>
      </dgm:prSet>
      <dgm:spPr/>
      <dgm:t>
        <a:bodyPr/>
        <a:lstStyle/>
        <a:p>
          <a:endParaRPr lang="de-CH"/>
        </a:p>
      </dgm:t>
    </dgm:pt>
    <dgm:pt modelId="{287AC10D-5992-4E30-8E7F-2E4524D952AC}" type="pres">
      <dgm:prSet presAssocID="{9F945CE8-A64C-432C-970B-C89BDAAAE9F7}" presName="hierChild5" presStyleCnt="0"/>
      <dgm:spPr/>
    </dgm:pt>
    <dgm:pt modelId="{DB2EE110-FEEF-4B6D-AAC4-460C455250A2}" type="pres">
      <dgm:prSet presAssocID="{465A633C-5FBF-4446-B070-7C4B9DCD5247}" presName="Name23" presStyleLbl="parChTrans1D4" presStyleIdx="5" presStyleCnt="6"/>
      <dgm:spPr/>
      <dgm:t>
        <a:bodyPr/>
        <a:lstStyle/>
        <a:p>
          <a:endParaRPr lang="de-CH"/>
        </a:p>
      </dgm:t>
    </dgm:pt>
    <dgm:pt modelId="{8608CF47-535F-4F06-A746-B80EE680ACCC}" type="pres">
      <dgm:prSet presAssocID="{521F3E2F-7480-4AF5-9A44-48828101EEAD}" presName="hierRoot4" presStyleCnt="0"/>
      <dgm:spPr/>
    </dgm:pt>
    <dgm:pt modelId="{8D74B5E0-D67B-4EC1-8BA1-F8E904BA1239}" type="pres">
      <dgm:prSet presAssocID="{521F3E2F-7480-4AF5-9A44-48828101EEAD}" presName="composite4" presStyleCnt="0"/>
      <dgm:spPr/>
    </dgm:pt>
    <dgm:pt modelId="{028AC16A-232F-4644-83C1-04DF0E745EEC}" type="pres">
      <dgm:prSet presAssocID="{521F3E2F-7480-4AF5-9A44-48828101EEAD}" presName="background4" presStyleLbl="node4" presStyleIdx="5" presStyleCnt="6"/>
      <dgm:spPr/>
    </dgm:pt>
    <dgm:pt modelId="{6069D71C-9042-4B6F-BA86-6E2EDAD07460}" type="pres">
      <dgm:prSet presAssocID="{521F3E2F-7480-4AF5-9A44-48828101EEAD}" presName="text4" presStyleLbl="fgAcc4" presStyleIdx="5" presStyleCnt="6">
        <dgm:presLayoutVars>
          <dgm:chPref val="3"/>
        </dgm:presLayoutVars>
      </dgm:prSet>
      <dgm:spPr/>
      <dgm:t>
        <a:bodyPr/>
        <a:lstStyle/>
        <a:p>
          <a:endParaRPr lang="de-CH"/>
        </a:p>
      </dgm:t>
    </dgm:pt>
    <dgm:pt modelId="{A0CE3D54-3DF8-4BF6-BEA6-00D470D0EF12}" type="pres">
      <dgm:prSet presAssocID="{521F3E2F-7480-4AF5-9A44-48828101EEAD}" presName="hierChild5" presStyleCnt="0"/>
      <dgm:spPr/>
    </dgm:pt>
    <dgm:pt modelId="{DFA50C62-2814-4E2B-9A4F-C27B04202420}" type="pres">
      <dgm:prSet presAssocID="{9D371CBE-4BC5-4C9A-95F4-BE456E9A734D}" presName="Name10" presStyleLbl="parChTrans1D2" presStyleIdx="1" presStyleCnt="2"/>
      <dgm:spPr/>
      <dgm:t>
        <a:bodyPr/>
        <a:lstStyle/>
        <a:p>
          <a:endParaRPr lang="de-CH"/>
        </a:p>
      </dgm:t>
    </dgm:pt>
    <dgm:pt modelId="{D1753D68-464B-4954-BD58-2E76FAB5CDDC}" type="pres">
      <dgm:prSet presAssocID="{8C4C9956-11EF-4DA3-858F-CC61214D6539}" presName="hierRoot2" presStyleCnt="0"/>
      <dgm:spPr/>
    </dgm:pt>
    <dgm:pt modelId="{216A7785-7706-4FD5-A24A-FF1642E88996}" type="pres">
      <dgm:prSet presAssocID="{8C4C9956-11EF-4DA3-858F-CC61214D6539}" presName="composite2" presStyleCnt="0"/>
      <dgm:spPr/>
    </dgm:pt>
    <dgm:pt modelId="{3BBC424F-A424-4352-B9D5-FA41C6C40DD9}" type="pres">
      <dgm:prSet presAssocID="{8C4C9956-11EF-4DA3-858F-CC61214D6539}" presName="background2" presStyleLbl="node2" presStyleIdx="1" presStyleCnt="2"/>
      <dgm:spPr/>
    </dgm:pt>
    <dgm:pt modelId="{4927D1E3-22E2-4BFC-B050-C38AF0D0D256}" type="pres">
      <dgm:prSet presAssocID="{8C4C9956-11EF-4DA3-858F-CC61214D6539}" presName="text2" presStyleLbl="fgAcc2" presStyleIdx="1" presStyleCnt="2">
        <dgm:presLayoutVars>
          <dgm:chPref val="3"/>
        </dgm:presLayoutVars>
      </dgm:prSet>
      <dgm:spPr/>
      <dgm:t>
        <a:bodyPr/>
        <a:lstStyle/>
        <a:p>
          <a:endParaRPr lang="de-CH"/>
        </a:p>
      </dgm:t>
    </dgm:pt>
    <dgm:pt modelId="{F758AB7C-BEB7-423D-906E-119DB2233B32}" type="pres">
      <dgm:prSet presAssocID="{8C4C9956-11EF-4DA3-858F-CC61214D6539}" presName="hierChild3" presStyleCnt="0"/>
      <dgm:spPr/>
    </dgm:pt>
    <dgm:pt modelId="{8E5ACF4B-F1F9-4FA4-864F-2A322DC0B6DE}" type="pres">
      <dgm:prSet presAssocID="{2DD4433B-67CE-4310-9BB4-5697C9EA9F47}" presName="Name17" presStyleLbl="parChTrans1D3" presStyleIdx="2" presStyleCnt="3"/>
      <dgm:spPr/>
      <dgm:t>
        <a:bodyPr/>
        <a:lstStyle/>
        <a:p>
          <a:endParaRPr lang="de-CH"/>
        </a:p>
      </dgm:t>
    </dgm:pt>
    <dgm:pt modelId="{D7D8CA0C-9FC2-4ADF-9301-D64BE9190F2D}" type="pres">
      <dgm:prSet presAssocID="{A332E246-C423-4465-871C-748453A6200C}" presName="hierRoot3" presStyleCnt="0"/>
      <dgm:spPr/>
    </dgm:pt>
    <dgm:pt modelId="{B9A48EAF-5413-4DEE-8EB0-D552F5BAF5A0}" type="pres">
      <dgm:prSet presAssocID="{A332E246-C423-4465-871C-748453A6200C}" presName="composite3" presStyleCnt="0"/>
      <dgm:spPr/>
    </dgm:pt>
    <dgm:pt modelId="{C2A105A7-BF55-468B-BAC9-913033806B20}" type="pres">
      <dgm:prSet presAssocID="{A332E246-C423-4465-871C-748453A6200C}" presName="background3" presStyleLbl="node3" presStyleIdx="2" presStyleCnt="3"/>
      <dgm:spPr>
        <a:solidFill>
          <a:schemeClr val="accent2"/>
        </a:solidFill>
      </dgm:spPr>
    </dgm:pt>
    <dgm:pt modelId="{179F936A-ECE5-4C5B-BF29-414A2650A497}" type="pres">
      <dgm:prSet presAssocID="{A332E246-C423-4465-871C-748453A6200C}" presName="text3" presStyleLbl="fgAcc3" presStyleIdx="2" presStyleCnt="3" custFlipHor="1" custScaleX="129695" custScaleY="276643">
        <dgm:presLayoutVars>
          <dgm:chPref val="3"/>
        </dgm:presLayoutVars>
      </dgm:prSet>
      <dgm:spPr/>
      <dgm:t>
        <a:bodyPr/>
        <a:lstStyle/>
        <a:p>
          <a:endParaRPr lang="de-CH"/>
        </a:p>
      </dgm:t>
    </dgm:pt>
    <dgm:pt modelId="{385EAB1B-ED5D-49AE-84E1-92A8950A9E7F}" type="pres">
      <dgm:prSet presAssocID="{A332E246-C423-4465-871C-748453A6200C}" presName="hierChild4" presStyleCnt="0"/>
      <dgm:spPr/>
    </dgm:pt>
  </dgm:ptLst>
  <dgm:cxnLst>
    <dgm:cxn modelId="{675779E4-B3A1-4017-9498-133BADCBDEB5}" srcId="{B2A74256-9FCB-4A36-BACA-49C462D763FB}" destId="{28D42890-5298-4418-8A01-596CB251B81F}" srcOrd="0" destOrd="0" parTransId="{55920AFF-F295-4508-B76B-41FF94E5DEE1}" sibTransId="{77B8E586-04BF-4952-9E0D-27C9138209F0}"/>
    <dgm:cxn modelId="{359635E2-5BD9-4898-AD55-8C364D90E9CB}" srcId="{F1DDD9B4-19D6-4514-A08E-F8CE0C0ACAF2}" destId="{564B30EE-52AE-4FB0-B549-6D91C30775C3}" srcOrd="2" destOrd="0" parTransId="{0A41FEA2-9BC6-4B05-A62C-60AC0C5BE082}" sibTransId="{16FAC62F-207D-43C3-A915-6FFA5FF74455}"/>
    <dgm:cxn modelId="{F23D16D5-BBA6-4BAE-B0EC-E34FC7870632}" type="presOf" srcId="{3E8FA700-FF3E-4AC9-BBE3-584A341F76DC}" destId="{9310CA40-DEE4-456D-827C-4FFB325D4D2B}" srcOrd="0" destOrd="0" presId="urn:microsoft.com/office/officeart/2005/8/layout/hierarchy1"/>
    <dgm:cxn modelId="{373419EA-1751-4D2C-89FE-92343455F0E7}" type="presOf" srcId="{B2A74256-9FCB-4A36-BACA-49C462D763FB}" destId="{BAB0134F-3A72-434C-B6CA-781D45060FC0}" srcOrd="0" destOrd="0" presId="urn:microsoft.com/office/officeart/2005/8/layout/hierarchy1"/>
    <dgm:cxn modelId="{99BBFFEC-3DDB-4DC1-A535-FA9277CC6A57}" type="presOf" srcId="{5811FEA0-6EA6-4355-977C-73EA99727AF3}" destId="{986DD285-2F56-45D7-82AB-041A46608E6B}" srcOrd="0" destOrd="0" presId="urn:microsoft.com/office/officeart/2005/8/layout/hierarchy1"/>
    <dgm:cxn modelId="{260F1000-A41E-4E22-A5DD-B21AE4EB2EBB}" type="presOf" srcId="{37B00D30-5319-4B0B-9945-0F68BBD548F7}" destId="{BDE8DD8A-1990-4F88-813C-5A70F7D4A6A5}" srcOrd="0" destOrd="0" presId="urn:microsoft.com/office/officeart/2005/8/layout/hierarchy1"/>
    <dgm:cxn modelId="{86C980AF-A000-4BCE-894F-A5FD2ACB5A74}" srcId="{F1DDD9B4-19D6-4514-A08E-F8CE0C0ACAF2}" destId="{0ED0DE82-188E-4A82-A747-55798BF688F5}" srcOrd="0" destOrd="0" parTransId="{1F99E360-8D9E-4C7E-96D8-3754BA2464BB}" sibTransId="{8DE21046-10A3-441F-8D1F-F0074B0CD98C}"/>
    <dgm:cxn modelId="{ACB8E077-48F5-4D53-8881-AD77BDD1172F}" srcId="{B2A74256-9FCB-4A36-BACA-49C462D763FB}" destId="{521F3E2F-7480-4AF5-9A44-48828101EEAD}" srcOrd="2" destOrd="0" parTransId="{465A633C-5FBF-4446-B070-7C4B9DCD5247}" sibTransId="{55B65565-E886-4F5B-B1B4-95A6C33196E8}"/>
    <dgm:cxn modelId="{2BB5F1D5-85FB-4A1C-BA32-6D4F362CF36C}" type="presOf" srcId="{1F99E360-8D9E-4C7E-96D8-3754BA2464BB}" destId="{B4907463-BEE1-48D6-ADAD-2163F8D5F5DA}" srcOrd="0" destOrd="0" presId="urn:microsoft.com/office/officeart/2005/8/layout/hierarchy1"/>
    <dgm:cxn modelId="{653217B6-12F7-4F85-84FE-F7C629C2BEBD}" type="presOf" srcId="{28D42890-5298-4418-8A01-596CB251B81F}" destId="{901CEDBA-6712-4040-A4AB-A9F965986499}" srcOrd="0" destOrd="0" presId="urn:microsoft.com/office/officeart/2005/8/layout/hierarchy1"/>
    <dgm:cxn modelId="{5E45696C-27A1-462E-850D-5F0BA4DC56F6}" type="presOf" srcId="{465A633C-5FBF-4446-B070-7C4B9DCD5247}" destId="{DB2EE110-FEEF-4B6D-AAC4-460C455250A2}" srcOrd="0" destOrd="0" presId="urn:microsoft.com/office/officeart/2005/8/layout/hierarchy1"/>
    <dgm:cxn modelId="{150573B5-D901-4B1A-9C6E-DCE70234391E}" srcId="{3E8FA700-FF3E-4AC9-BBE3-584A341F76DC}" destId="{F1DDD9B4-19D6-4514-A08E-F8CE0C0ACAF2}" srcOrd="0" destOrd="0" parTransId="{07C5D59C-E12A-4353-8F96-FFC5977778DA}" sibTransId="{99EC3BA0-50DA-4404-A9F5-0AF19E71AABA}"/>
    <dgm:cxn modelId="{AC0EC052-5B78-405A-9484-2C7D22806D17}" type="presOf" srcId="{A332E246-C423-4465-871C-748453A6200C}" destId="{179F936A-ECE5-4C5B-BF29-414A2650A497}" srcOrd="0" destOrd="0" presId="urn:microsoft.com/office/officeart/2005/8/layout/hierarchy1"/>
    <dgm:cxn modelId="{C61546AA-59FA-41CB-8279-5B0769829A9D}" type="presOf" srcId="{9D371CBE-4BC5-4C9A-95F4-BE456E9A734D}" destId="{DFA50C62-2814-4E2B-9A4F-C27B04202420}" srcOrd="0" destOrd="0" presId="urn:microsoft.com/office/officeart/2005/8/layout/hierarchy1"/>
    <dgm:cxn modelId="{65A8C15B-75D3-4FAC-8C28-3B4BE909AA56}" type="presOf" srcId="{2DD4433B-67CE-4310-9BB4-5697C9EA9F47}" destId="{8E5ACF4B-F1F9-4FA4-864F-2A322DC0B6DE}" srcOrd="0" destOrd="0" presId="urn:microsoft.com/office/officeart/2005/8/layout/hierarchy1"/>
    <dgm:cxn modelId="{E877BC52-4211-4C2B-B809-F0D2BBACA06C}" type="presOf" srcId="{564B30EE-52AE-4FB0-B549-6D91C30775C3}" destId="{8CC0E542-2F49-4FCE-83A3-51A9D568643F}" srcOrd="0" destOrd="0" presId="urn:microsoft.com/office/officeart/2005/8/layout/hierarchy1"/>
    <dgm:cxn modelId="{B0C6D3DC-7385-41FE-BFF5-1CFDFA3C8085}" type="presOf" srcId="{8C4C9956-11EF-4DA3-858F-CC61214D6539}" destId="{4927D1E3-22E2-4BFC-B050-C38AF0D0D256}" srcOrd="0" destOrd="0" presId="urn:microsoft.com/office/officeart/2005/8/layout/hierarchy1"/>
    <dgm:cxn modelId="{83435094-46BD-43F1-9084-7AE9DDB7F6FD}" type="presOf" srcId="{9F945CE8-A64C-432C-970B-C89BDAAAE9F7}" destId="{5361E5FF-AF31-405F-B0E1-EC8E435855D1}" srcOrd="0" destOrd="0" presId="urn:microsoft.com/office/officeart/2005/8/layout/hierarchy1"/>
    <dgm:cxn modelId="{73844C17-6476-4B01-9313-45F3145E007C}" type="presOf" srcId="{0ED0DE82-188E-4A82-A747-55798BF688F5}" destId="{C536B303-D4D0-4434-89F7-42EA926E69A3}" srcOrd="0" destOrd="0" presId="urn:microsoft.com/office/officeart/2005/8/layout/hierarchy1"/>
    <dgm:cxn modelId="{9A8D72D0-A1BB-4686-BC0C-04EB2B325860}" type="presOf" srcId="{521F3E2F-7480-4AF5-9A44-48828101EEAD}" destId="{6069D71C-9042-4B6F-BA86-6E2EDAD07460}" srcOrd="0" destOrd="0" presId="urn:microsoft.com/office/officeart/2005/8/layout/hierarchy1"/>
    <dgm:cxn modelId="{1FC944FD-23DC-40DC-8690-774DE7E6870E}" srcId="{5811FEA0-6EA6-4355-977C-73EA99727AF3}" destId="{570CC88F-1F7A-42D9-92B0-02AF5349FAB5}" srcOrd="0" destOrd="0" parTransId="{B38CE5F0-7813-482D-80B7-02ADDCB4A372}" sibTransId="{14CFBCBC-BDE8-44E0-B08A-859EA474A47B}"/>
    <dgm:cxn modelId="{C97B6829-AC55-4FDB-B2A8-BC4CDC3B1A4C}" srcId="{8C4C9956-11EF-4DA3-858F-CC61214D6539}" destId="{A332E246-C423-4465-871C-748453A6200C}" srcOrd="0" destOrd="0" parTransId="{2DD4433B-67CE-4310-9BB4-5697C9EA9F47}" sibTransId="{665848E5-84D4-43EB-8D02-1E6B97DCB910}"/>
    <dgm:cxn modelId="{A26E8A0E-CE32-43CB-9797-24AF07B33F6C}" type="presOf" srcId="{4D065118-1E21-46DA-AD11-1B7273E18B4E}" destId="{EB9D71DE-1218-42E0-8F87-10BC92897CCE}" srcOrd="0" destOrd="0" presId="urn:microsoft.com/office/officeart/2005/8/layout/hierarchy1"/>
    <dgm:cxn modelId="{3648B87A-C983-4A46-8764-A6E3C6EA6FB8}" type="presOf" srcId="{570CC88F-1F7A-42D9-92B0-02AF5349FAB5}" destId="{78CD2AFA-50D8-48FF-A8DF-CC4BA1F71C05}" srcOrd="0" destOrd="0" presId="urn:microsoft.com/office/officeart/2005/8/layout/hierarchy1"/>
    <dgm:cxn modelId="{54BC4972-C5F1-413A-A07D-9B71B85E2A9F}" type="presOf" srcId="{07C5D59C-E12A-4353-8F96-FFC5977778DA}" destId="{18D3FCD5-F091-4241-8CF4-A93BDA072590}" srcOrd="0" destOrd="0" presId="urn:microsoft.com/office/officeart/2005/8/layout/hierarchy1"/>
    <dgm:cxn modelId="{EE83954C-0997-4177-9595-A17EAEED874B}" srcId="{570CC88F-1F7A-42D9-92B0-02AF5349FAB5}" destId="{8C4C9956-11EF-4DA3-858F-CC61214D6539}" srcOrd="1" destOrd="0" parTransId="{9D371CBE-4BC5-4C9A-95F4-BE456E9A734D}" sibTransId="{4BFC2CB8-C4CA-47A8-B14E-BE8D4EFFF785}"/>
    <dgm:cxn modelId="{81A727A9-31AA-4935-8B2D-A9952F9A7C83}" srcId="{570CC88F-1F7A-42D9-92B0-02AF5349FAB5}" destId="{3E8FA700-FF3E-4AC9-BBE3-584A341F76DC}" srcOrd="0" destOrd="0" parTransId="{37B00D30-5319-4B0B-9945-0F68BBD548F7}" sibTransId="{41E5823E-102D-4F7D-936A-4FC39C28EE4A}"/>
    <dgm:cxn modelId="{2DA8BE8D-719D-401B-8E68-D96776DAB757}" type="presOf" srcId="{55920AFF-F295-4508-B76B-41FF94E5DEE1}" destId="{66194857-F7FE-464F-873B-29B3F40DA915}" srcOrd="0" destOrd="0" presId="urn:microsoft.com/office/officeart/2005/8/layout/hierarchy1"/>
    <dgm:cxn modelId="{91A62787-F289-4D97-83A6-A2EDC17FDAD6}" type="presOf" srcId="{6984F7DD-4389-4EFE-B646-C9246725A93F}" destId="{3673BFB9-53A0-4A2D-9F5B-4F9473E0E994}" srcOrd="0" destOrd="0" presId="urn:microsoft.com/office/officeart/2005/8/layout/hierarchy1"/>
    <dgm:cxn modelId="{5607A8CD-61CA-4635-89B1-7B4D19ED939B}" srcId="{3E8FA700-FF3E-4AC9-BBE3-584A341F76DC}" destId="{B2A74256-9FCB-4A36-BACA-49C462D763FB}" srcOrd="1" destOrd="0" parTransId="{B2412B1A-9707-493A-BB22-40B1974C8E91}" sibTransId="{CD3090EA-A865-41B5-8979-4F2C7E2C1EB2}"/>
    <dgm:cxn modelId="{107A3DF5-8B85-4CFF-9D4F-1513233EE7F8}" type="presOf" srcId="{B2412B1A-9707-493A-BB22-40B1974C8E91}" destId="{873C62BD-7ACE-46C8-9E14-576F453DCB89}" srcOrd="0" destOrd="0" presId="urn:microsoft.com/office/officeart/2005/8/layout/hierarchy1"/>
    <dgm:cxn modelId="{44ED069C-BFBE-4CBD-9765-385FC8767E35}" type="presOf" srcId="{F1DDD9B4-19D6-4514-A08E-F8CE0C0ACAF2}" destId="{2DC9885C-FEC3-4F26-B819-2E089CD8E9C5}" srcOrd="0" destOrd="0" presId="urn:microsoft.com/office/officeart/2005/8/layout/hierarchy1"/>
    <dgm:cxn modelId="{FB1C37BC-5FA0-410B-9B22-3BD1B1787199}" type="presOf" srcId="{0A41FEA2-9BC6-4B05-A62C-60AC0C5BE082}" destId="{8429D39A-88F4-4F49-A9B9-E5EF44D43BDA}" srcOrd="0" destOrd="0" presId="urn:microsoft.com/office/officeart/2005/8/layout/hierarchy1"/>
    <dgm:cxn modelId="{A6F50A85-DB02-4062-9D00-9BCE7B53622A}" srcId="{F1DDD9B4-19D6-4514-A08E-F8CE0C0ACAF2}" destId="{6984F7DD-4389-4EFE-B646-C9246725A93F}" srcOrd="1" destOrd="0" parTransId="{A62739B8-6A69-4F85-8CBD-7541D798E760}" sibTransId="{7109C2C4-05CB-44CD-8961-8159C3B339EB}"/>
    <dgm:cxn modelId="{618245CB-269E-4A28-9767-213F6C7C575F}" srcId="{B2A74256-9FCB-4A36-BACA-49C462D763FB}" destId="{9F945CE8-A64C-432C-970B-C89BDAAAE9F7}" srcOrd="1" destOrd="0" parTransId="{4D065118-1E21-46DA-AD11-1B7273E18B4E}" sibTransId="{F97CE2B5-F702-4143-BBC3-E62668AC7C3D}"/>
    <dgm:cxn modelId="{1AA27530-7094-43F9-8464-7929B18A7AB2}" type="presOf" srcId="{A62739B8-6A69-4F85-8CBD-7541D798E760}" destId="{3A7A7C23-3B1C-4E4D-A70D-93C34DB4203B}" srcOrd="0" destOrd="0" presId="urn:microsoft.com/office/officeart/2005/8/layout/hierarchy1"/>
    <dgm:cxn modelId="{9A1E4C42-4739-4CC5-B907-4114F9D267C0}" type="presParOf" srcId="{986DD285-2F56-45D7-82AB-041A46608E6B}" destId="{5D908E23-3BC1-44D3-A11F-5D14771D746C}" srcOrd="0" destOrd="0" presId="urn:microsoft.com/office/officeart/2005/8/layout/hierarchy1"/>
    <dgm:cxn modelId="{61DBAFB4-2D5D-4536-B4BB-B2F9A354ADF7}" type="presParOf" srcId="{5D908E23-3BC1-44D3-A11F-5D14771D746C}" destId="{0208F296-8D98-45B6-8CFC-7B9C8DB3E1DD}" srcOrd="0" destOrd="0" presId="urn:microsoft.com/office/officeart/2005/8/layout/hierarchy1"/>
    <dgm:cxn modelId="{748E9C75-ADCA-4474-BACC-C36FF0EE4E44}" type="presParOf" srcId="{0208F296-8D98-45B6-8CFC-7B9C8DB3E1DD}" destId="{E8E36BE3-71A3-4969-B7D6-C67D40F91995}" srcOrd="0" destOrd="0" presId="urn:microsoft.com/office/officeart/2005/8/layout/hierarchy1"/>
    <dgm:cxn modelId="{69A38033-39A4-4DEE-9A21-EEE6342D9FAE}" type="presParOf" srcId="{0208F296-8D98-45B6-8CFC-7B9C8DB3E1DD}" destId="{78CD2AFA-50D8-48FF-A8DF-CC4BA1F71C05}" srcOrd="1" destOrd="0" presId="urn:microsoft.com/office/officeart/2005/8/layout/hierarchy1"/>
    <dgm:cxn modelId="{CB427E20-8C18-45E3-BB0F-2522334F0DE3}" type="presParOf" srcId="{5D908E23-3BC1-44D3-A11F-5D14771D746C}" destId="{5027B223-722E-46FB-B40D-9FE65DAD5075}" srcOrd="1" destOrd="0" presId="urn:microsoft.com/office/officeart/2005/8/layout/hierarchy1"/>
    <dgm:cxn modelId="{38942BA5-DA9C-4CDE-A852-C1BC4ABED5E6}" type="presParOf" srcId="{5027B223-722E-46FB-B40D-9FE65DAD5075}" destId="{BDE8DD8A-1990-4F88-813C-5A70F7D4A6A5}" srcOrd="0" destOrd="0" presId="urn:microsoft.com/office/officeart/2005/8/layout/hierarchy1"/>
    <dgm:cxn modelId="{DF3C48CC-FA09-472B-A3DA-2C7B3AD93AA8}" type="presParOf" srcId="{5027B223-722E-46FB-B40D-9FE65DAD5075}" destId="{BD374C62-03FD-448E-A16F-A47E2DD194D6}" srcOrd="1" destOrd="0" presId="urn:microsoft.com/office/officeart/2005/8/layout/hierarchy1"/>
    <dgm:cxn modelId="{F091D9F3-41C6-4074-AC9B-278794ED198F}" type="presParOf" srcId="{BD374C62-03FD-448E-A16F-A47E2DD194D6}" destId="{862A2DFC-4FB0-4D7A-874E-CD5200022AAE}" srcOrd="0" destOrd="0" presId="urn:microsoft.com/office/officeart/2005/8/layout/hierarchy1"/>
    <dgm:cxn modelId="{9B101F96-DFD0-40FC-AEBC-06D0C77DFC85}" type="presParOf" srcId="{862A2DFC-4FB0-4D7A-874E-CD5200022AAE}" destId="{C41F8BF6-47CB-43F9-B75B-CBC7FC0656B2}" srcOrd="0" destOrd="0" presId="urn:microsoft.com/office/officeart/2005/8/layout/hierarchy1"/>
    <dgm:cxn modelId="{D179989F-D1AA-4E8F-9C74-C10C4164E874}" type="presParOf" srcId="{862A2DFC-4FB0-4D7A-874E-CD5200022AAE}" destId="{9310CA40-DEE4-456D-827C-4FFB325D4D2B}" srcOrd="1" destOrd="0" presId="urn:microsoft.com/office/officeart/2005/8/layout/hierarchy1"/>
    <dgm:cxn modelId="{B3C4076F-A1B4-433F-A6D4-D9156B479DD1}" type="presParOf" srcId="{BD374C62-03FD-448E-A16F-A47E2DD194D6}" destId="{9E820A34-54C9-445E-B8CC-D0C3F512EC2F}" srcOrd="1" destOrd="0" presId="urn:microsoft.com/office/officeart/2005/8/layout/hierarchy1"/>
    <dgm:cxn modelId="{9285C62E-CB4A-441F-A88A-EB93A8D91863}" type="presParOf" srcId="{9E820A34-54C9-445E-B8CC-D0C3F512EC2F}" destId="{18D3FCD5-F091-4241-8CF4-A93BDA072590}" srcOrd="0" destOrd="0" presId="urn:microsoft.com/office/officeart/2005/8/layout/hierarchy1"/>
    <dgm:cxn modelId="{FDA6B75C-3035-4D18-8D60-992DD33BE991}" type="presParOf" srcId="{9E820A34-54C9-445E-B8CC-D0C3F512EC2F}" destId="{CFC5C6E3-7CF3-4D53-87A3-69277E4A344C}" srcOrd="1" destOrd="0" presId="urn:microsoft.com/office/officeart/2005/8/layout/hierarchy1"/>
    <dgm:cxn modelId="{49DA56EF-B445-4DE9-A4FA-50BAFBC4341E}" type="presParOf" srcId="{CFC5C6E3-7CF3-4D53-87A3-69277E4A344C}" destId="{7498B204-645D-4154-949F-DCA17EF87268}" srcOrd="0" destOrd="0" presId="urn:microsoft.com/office/officeart/2005/8/layout/hierarchy1"/>
    <dgm:cxn modelId="{A9BB6A94-200B-4EA5-B48E-7CF51D5450BF}" type="presParOf" srcId="{7498B204-645D-4154-949F-DCA17EF87268}" destId="{66DD082F-5322-4624-9622-A0BCFCA3383F}" srcOrd="0" destOrd="0" presId="urn:microsoft.com/office/officeart/2005/8/layout/hierarchy1"/>
    <dgm:cxn modelId="{1C1752CE-E1EA-4AE8-B479-1DF125B9DD23}" type="presParOf" srcId="{7498B204-645D-4154-949F-DCA17EF87268}" destId="{2DC9885C-FEC3-4F26-B819-2E089CD8E9C5}" srcOrd="1" destOrd="0" presId="urn:microsoft.com/office/officeart/2005/8/layout/hierarchy1"/>
    <dgm:cxn modelId="{0E129849-C540-48E6-826B-BFF6AA7BBC03}" type="presParOf" srcId="{CFC5C6E3-7CF3-4D53-87A3-69277E4A344C}" destId="{FFCA3E52-1B9E-4EE4-9C68-C7B090D2A3D5}" srcOrd="1" destOrd="0" presId="urn:microsoft.com/office/officeart/2005/8/layout/hierarchy1"/>
    <dgm:cxn modelId="{C2D9DD74-ECCA-41F2-B561-88B2AA74C340}" type="presParOf" srcId="{FFCA3E52-1B9E-4EE4-9C68-C7B090D2A3D5}" destId="{B4907463-BEE1-48D6-ADAD-2163F8D5F5DA}" srcOrd="0" destOrd="0" presId="urn:microsoft.com/office/officeart/2005/8/layout/hierarchy1"/>
    <dgm:cxn modelId="{42F4A35C-523D-4D80-ACC4-9239B4104458}" type="presParOf" srcId="{FFCA3E52-1B9E-4EE4-9C68-C7B090D2A3D5}" destId="{12B2AC00-552B-485C-A7A7-06292BC67CE4}" srcOrd="1" destOrd="0" presId="urn:microsoft.com/office/officeart/2005/8/layout/hierarchy1"/>
    <dgm:cxn modelId="{A6F9CF36-7A3D-407D-8AAC-24E50DFDE10F}" type="presParOf" srcId="{12B2AC00-552B-485C-A7A7-06292BC67CE4}" destId="{BE61D8AF-C34B-4CF1-A6F8-60FE86CD1BD5}" srcOrd="0" destOrd="0" presId="urn:microsoft.com/office/officeart/2005/8/layout/hierarchy1"/>
    <dgm:cxn modelId="{CB268FAB-AD53-438D-A1EA-018CD580D52C}" type="presParOf" srcId="{BE61D8AF-C34B-4CF1-A6F8-60FE86CD1BD5}" destId="{BB90E43F-728F-41FC-B1F6-35FA801F4DAD}" srcOrd="0" destOrd="0" presId="urn:microsoft.com/office/officeart/2005/8/layout/hierarchy1"/>
    <dgm:cxn modelId="{D418392A-7F8E-46DD-AA0F-ECF6EF257344}" type="presParOf" srcId="{BE61D8AF-C34B-4CF1-A6F8-60FE86CD1BD5}" destId="{C536B303-D4D0-4434-89F7-42EA926E69A3}" srcOrd="1" destOrd="0" presId="urn:microsoft.com/office/officeart/2005/8/layout/hierarchy1"/>
    <dgm:cxn modelId="{9171B868-6E7B-461E-9DDF-1192A1F4C3EE}" type="presParOf" srcId="{12B2AC00-552B-485C-A7A7-06292BC67CE4}" destId="{47B95AF0-ABF5-4294-89FA-538908230483}" srcOrd="1" destOrd="0" presId="urn:microsoft.com/office/officeart/2005/8/layout/hierarchy1"/>
    <dgm:cxn modelId="{A5965955-B056-48FC-828D-96607779A346}" type="presParOf" srcId="{FFCA3E52-1B9E-4EE4-9C68-C7B090D2A3D5}" destId="{3A7A7C23-3B1C-4E4D-A70D-93C34DB4203B}" srcOrd="2" destOrd="0" presId="urn:microsoft.com/office/officeart/2005/8/layout/hierarchy1"/>
    <dgm:cxn modelId="{82DE0C67-9BF0-4E3E-82A5-5964509AF054}" type="presParOf" srcId="{FFCA3E52-1B9E-4EE4-9C68-C7B090D2A3D5}" destId="{4F814F81-AF7A-4FAF-97DD-9CAB5CA6FB72}" srcOrd="3" destOrd="0" presId="urn:microsoft.com/office/officeart/2005/8/layout/hierarchy1"/>
    <dgm:cxn modelId="{13656D55-FB4C-4314-B5DE-96311B3E507F}" type="presParOf" srcId="{4F814F81-AF7A-4FAF-97DD-9CAB5CA6FB72}" destId="{C058F48B-08FE-40FC-BB82-AEEA1D416298}" srcOrd="0" destOrd="0" presId="urn:microsoft.com/office/officeart/2005/8/layout/hierarchy1"/>
    <dgm:cxn modelId="{D79570F1-7897-43BF-AA72-3E418115C2BE}" type="presParOf" srcId="{C058F48B-08FE-40FC-BB82-AEEA1D416298}" destId="{7CB82DF7-6A28-4991-B0D0-AEF08A0EBE37}" srcOrd="0" destOrd="0" presId="urn:microsoft.com/office/officeart/2005/8/layout/hierarchy1"/>
    <dgm:cxn modelId="{F9CAB534-62D0-4240-847E-26F267F831A2}" type="presParOf" srcId="{C058F48B-08FE-40FC-BB82-AEEA1D416298}" destId="{3673BFB9-53A0-4A2D-9F5B-4F9473E0E994}" srcOrd="1" destOrd="0" presId="urn:microsoft.com/office/officeart/2005/8/layout/hierarchy1"/>
    <dgm:cxn modelId="{DFE6E7C3-F3C1-4C67-95A6-32EDED432D17}" type="presParOf" srcId="{4F814F81-AF7A-4FAF-97DD-9CAB5CA6FB72}" destId="{7CD0E2EE-87DB-4796-8AA5-56AED88443B9}" srcOrd="1" destOrd="0" presId="urn:microsoft.com/office/officeart/2005/8/layout/hierarchy1"/>
    <dgm:cxn modelId="{63BBC78A-0565-4995-9780-5018985E438A}" type="presParOf" srcId="{FFCA3E52-1B9E-4EE4-9C68-C7B090D2A3D5}" destId="{8429D39A-88F4-4F49-A9B9-E5EF44D43BDA}" srcOrd="4" destOrd="0" presId="urn:microsoft.com/office/officeart/2005/8/layout/hierarchy1"/>
    <dgm:cxn modelId="{F7DBAA0D-E4EA-44C0-9468-B15616A032B1}" type="presParOf" srcId="{FFCA3E52-1B9E-4EE4-9C68-C7B090D2A3D5}" destId="{ADC7B5E1-C728-4197-B86D-0FC40A85A16D}" srcOrd="5" destOrd="0" presId="urn:microsoft.com/office/officeart/2005/8/layout/hierarchy1"/>
    <dgm:cxn modelId="{33F1D9E9-FAB1-45F0-A012-A54BFAB6069D}" type="presParOf" srcId="{ADC7B5E1-C728-4197-B86D-0FC40A85A16D}" destId="{AB094F61-D88F-4728-B6AE-7A816FEB2320}" srcOrd="0" destOrd="0" presId="urn:microsoft.com/office/officeart/2005/8/layout/hierarchy1"/>
    <dgm:cxn modelId="{B3A343F4-06C4-43C9-B8DE-8F5629BB5F3D}" type="presParOf" srcId="{AB094F61-D88F-4728-B6AE-7A816FEB2320}" destId="{F30E226F-3405-46ED-8999-5B63C63B5720}" srcOrd="0" destOrd="0" presId="urn:microsoft.com/office/officeart/2005/8/layout/hierarchy1"/>
    <dgm:cxn modelId="{1E0C3749-131A-4991-8F15-E3C82427640D}" type="presParOf" srcId="{AB094F61-D88F-4728-B6AE-7A816FEB2320}" destId="{8CC0E542-2F49-4FCE-83A3-51A9D568643F}" srcOrd="1" destOrd="0" presId="urn:microsoft.com/office/officeart/2005/8/layout/hierarchy1"/>
    <dgm:cxn modelId="{074B8E7A-E5FB-44A1-BCEA-1FC5E75DC36F}" type="presParOf" srcId="{ADC7B5E1-C728-4197-B86D-0FC40A85A16D}" destId="{4494B597-4A4B-4960-94FB-C3FF39A232E6}" srcOrd="1" destOrd="0" presId="urn:microsoft.com/office/officeart/2005/8/layout/hierarchy1"/>
    <dgm:cxn modelId="{DA34F761-E151-42F9-9B7B-1DF905E7BD68}" type="presParOf" srcId="{9E820A34-54C9-445E-B8CC-D0C3F512EC2F}" destId="{873C62BD-7ACE-46C8-9E14-576F453DCB89}" srcOrd="2" destOrd="0" presId="urn:microsoft.com/office/officeart/2005/8/layout/hierarchy1"/>
    <dgm:cxn modelId="{015AED0D-7591-47A5-A9DE-4199CB8CAF28}" type="presParOf" srcId="{9E820A34-54C9-445E-B8CC-D0C3F512EC2F}" destId="{90EB1CDA-3BE3-4119-B5CD-1D38E57BEA8A}" srcOrd="3" destOrd="0" presId="urn:microsoft.com/office/officeart/2005/8/layout/hierarchy1"/>
    <dgm:cxn modelId="{4F21E2C8-BAE1-45E4-B409-1428EA8D7E52}" type="presParOf" srcId="{90EB1CDA-3BE3-4119-B5CD-1D38E57BEA8A}" destId="{C3188F98-EAA0-4D1D-ABAC-D789654B6C61}" srcOrd="0" destOrd="0" presId="urn:microsoft.com/office/officeart/2005/8/layout/hierarchy1"/>
    <dgm:cxn modelId="{734902F8-9F91-4B5E-AC48-24E995D2D617}" type="presParOf" srcId="{C3188F98-EAA0-4D1D-ABAC-D789654B6C61}" destId="{0B71C7D2-DFAE-4E1D-8550-B7232362D21F}" srcOrd="0" destOrd="0" presId="urn:microsoft.com/office/officeart/2005/8/layout/hierarchy1"/>
    <dgm:cxn modelId="{B74628B8-5372-40BE-8411-57A2538BDD95}" type="presParOf" srcId="{C3188F98-EAA0-4D1D-ABAC-D789654B6C61}" destId="{BAB0134F-3A72-434C-B6CA-781D45060FC0}" srcOrd="1" destOrd="0" presId="urn:microsoft.com/office/officeart/2005/8/layout/hierarchy1"/>
    <dgm:cxn modelId="{82EBB1F3-65F3-404C-8FAF-5CA648A5FCD3}" type="presParOf" srcId="{90EB1CDA-3BE3-4119-B5CD-1D38E57BEA8A}" destId="{9867F554-66F7-4284-B99E-CE878D37B9AF}" srcOrd="1" destOrd="0" presId="urn:microsoft.com/office/officeart/2005/8/layout/hierarchy1"/>
    <dgm:cxn modelId="{392B3901-A131-4F52-BB1F-0552540BDF91}" type="presParOf" srcId="{9867F554-66F7-4284-B99E-CE878D37B9AF}" destId="{66194857-F7FE-464F-873B-29B3F40DA915}" srcOrd="0" destOrd="0" presId="urn:microsoft.com/office/officeart/2005/8/layout/hierarchy1"/>
    <dgm:cxn modelId="{F4E8CCA4-47A9-4139-919C-BC80E5EB04A8}" type="presParOf" srcId="{9867F554-66F7-4284-B99E-CE878D37B9AF}" destId="{1525625E-4C82-4D4A-840E-3C74C972E62A}" srcOrd="1" destOrd="0" presId="urn:microsoft.com/office/officeart/2005/8/layout/hierarchy1"/>
    <dgm:cxn modelId="{10AC7B3B-8944-4843-9FBD-52AF335669B3}" type="presParOf" srcId="{1525625E-4C82-4D4A-840E-3C74C972E62A}" destId="{3F8E8F0C-6AC1-49BC-831E-0E4ECF40663E}" srcOrd="0" destOrd="0" presId="urn:microsoft.com/office/officeart/2005/8/layout/hierarchy1"/>
    <dgm:cxn modelId="{7306BAC2-E35A-4E7A-9EFD-985B28277DB7}" type="presParOf" srcId="{3F8E8F0C-6AC1-49BC-831E-0E4ECF40663E}" destId="{0D99042D-2058-492A-863C-92CCE215A59A}" srcOrd="0" destOrd="0" presId="urn:microsoft.com/office/officeart/2005/8/layout/hierarchy1"/>
    <dgm:cxn modelId="{ACE7EE04-405E-4C19-B27F-AC9549341FD0}" type="presParOf" srcId="{3F8E8F0C-6AC1-49BC-831E-0E4ECF40663E}" destId="{901CEDBA-6712-4040-A4AB-A9F965986499}" srcOrd="1" destOrd="0" presId="urn:microsoft.com/office/officeart/2005/8/layout/hierarchy1"/>
    <dgm:cxn modelId="{CFF10AAD-9CA9-4729-AE80-79745F89D3D3}" type="presParOf" srcId="{1525625E-4C82-4D4A-840E-3C74C972E62A}" destId="{2AEFA045-CC08-4D56-89DD-47F8062ACBE6}" srcOrd="1" destOrd="0" presId="urn:microsoft.com/office/officeart/2005/8/layout/hierarchy1"/>
    <dgm:cxn modelId="{53F2D2E8-8A9C-4885-B34E-F86C693B2819}" type="presParOf" srcId="{9867F554-66F7-4284-B99E-CE878D37B9AF}" destId="{EB9D71DE-1218-42E0-8F87-10BC92897CCE}" srcOrd="2" destOrd="0" presId="urn:microsoft.com/office/officeart/2005/8/layout/hierarchy1"/>
    <dgm:cxn modelId="{191672B6-F36E-4BCB-AF7B-60DF2BA68437}" type="presParOf" srcId="{9867F554-66F7-4284-B99E-CE878D37B9AF}" destId="{659E8396-C566-4BC9-AD41-F1D23A413501}" srcOrd="3" destOrd="0" presId="urn:microsoft.com/office/officeart/2005/8/layout/hierarchy1"/>
    <dgm:cxn modelId="{48B9451F-6DDC-4FFD-A4B9-7F064E06B641}" type="presParOf" srcId="{659E8396-C566-4BC9-AD41-F1D23A413501}" destId="{66813D11-BA1C-41F9-9CE9-805C23DF8F25}" srcOrd="0" destOrd="0" presId="urn:microsoft.com/office/officeart/2005/8/layout/hierarchy1"/>
    <dgm:cxn modelId="{4C255B89-03A8-467D-A104-C184D628AA26}" type="presParOf" srcId="{66813D11-BA1C-41F9-9CE9-805C23DF8F25}" destId="{374D5ECB-AF56-46B0-81C2-221A1A57A7C0}" srcOrd="0" destOrd="0" presId="urn:microsoft.com/office/officeart/2005/8/layout/hierarchy1"/>
    <dgm:cxn modelId="{5558AF03-BA27-4D64-990F-F4C65CBA7FEF}" type="presParOf" srcId="{66813D11-BA1C-41F9-9CE9-805C23DF8F25}" destId="{5361E5FF-AF31-405F-B0E1-EC8E435855D1}" srcOrd="1" destOrd="0" presId="urn:microsoft.com/office/officeart/2005/8/layout/hierarchy1"/>
    <dgm:cxn modelId="{7179D796-A372-4AC5-92E1-379C3B4D8B8C}" type="presParOf" srcId="{659E8396-C566-4BC9-AD41-F1D23A413501}" destId="{287AC10D-5992-4E30-8E7F-2E4524D952AC}" srcOrd="1" destOrd="0" presId="urn:microsoft.com/office/officeart/2005/8/layout/hierarchy1"/>
    <dgm:cxn modelId="{94C3B03A-D4EA-47AB-A56A-103498F43092}" type="presParOf" srcId="{9867F554-66F7-4284-B99E-CE878D37B9AF}" destId="{DB2EE110-FEEF-4B6D-AAC4-460C455250A2}" srcOrd="4" destOrd="0" presId="urn:microsoft.com/office/officeart/2005/8/layout/hierarchy1"/>
    <dgm:cxn modelId="{13145DC0-9EC1-45AE-B59C-BF0A81F9DAA3}" type="presParOf" srcId="{9867F554-66F7-4284-B99E-CE878D37B9AF}" destId="{8608CF47-535F-4F06-A746-B80EE680ACCC}" srcOrd="5" destOrd="0" presId="urn:microsoft.com/office/officeart/2005/8/layout/hierarchy1"/>
    <dgm:cxn modelId="{BA369FCF-296E-49E5-BFD4-35D3BE2AB7AD}" type="presParOf" srcId="{8608CF47-535F-4F06-A746-B80EE680ACCC}" destId="{8D74B5E0-D67B-4EC1-8BA1-F8E904BA1239}" srcOrd="0" destOrd="0" presId="urn:microsoft.com/office/officeart/2005/8/layout/hierarchy1"/>
    <dgm:cxn modelId="{D3DB8C8E-89A9-4349-9BD3-2B61106DE259}" type="presParOf" srcId="{8D74B5E0-D67B-4EC1-8BA1-F8E904BA1239}" destId="{028AC16A-232F-4644-83C1-04DF0E745EEC}" srcOrd="0" destOrd="0" presId="urn:microsoft.com/office/officeart/2005/8/layout/hierarchy1"/>
    <dgm:cxn modelId="{C612A80E-2A20-426E-930B-C181C74A3127}" type="presParOf" srcId="{8D74B5E0-D67B-4EC1-8BA1-F8E904BA1239}" destId="{6069D71C-9042-4B6F-BA86-6E2EDAD07460}" srcOrd="1" destOrd="0" presId="urn:microsoft.com/office/officeart/2005/8/layout/hierarchy1"/>
    <dgm:cxn modelId="{D454E0FD-8E7A-48B7-9FEC-BFB740A84823}" type="presParOf" srcId="{8608CF47-535F-4F06-A746-B80EE680ACCC}" destId="{A0CE3D54-3DF8-4BF6-BEA6-00D470D0EF12}" srcOrd="1" destOrd="0" presId="urn:microsoft.com/office/officeart/2005/8/layout/hierarchy1"/>
    <dgm:cxn modelId="{85D771E9-79BF-4091-83E6-5C07A10FB1A2}" type="presParOf" srcId="{5027B223-722E-46FB-B40D-9FE65DAD5075}" destId="{DFA50C62-2814-4E2B-9A4F-C27B04202420}" srcOrd="2" destOrd="0" presId="urn:microsoft.com/office/officeart/2005/8/layout/hierarchy1"/>
    <dgm:cxn modelId="{0AB8FC7E-72A9-4A45-B904-0DC1E6965D7F}" type="presParOf" srcId="{5027B223-722E-46FB-B40D-9FE65DAD5075}" destId="{D1753D68-464B-4954-BD58-2E76FAB5CDDC}" srcOrd="3" destOrd="0" presId="urn:microsoft.com/office/officeart/2005/8/layout/hierarchy1"/>
    <dgm:cxn modelId="{E21C31DB-5460-41FA-BAEA-E5B5BBF5572C}" type="presParOf" srcId="{D1753D68-464B-4954-BD58-2E76FAB5CDDC}" destId="{216A7785-7706-4FD5-A24A-FF1642E88996}" srcOrd="0" destOrd="0" presId="urn:microsoft.com/office/officeart/2005/8/layout/hierarchy1"/>
    <dgm:cxn modelId="{6D00EE14-7DE3-4D5C-AA9C-4385F16DD28C}" type="presParOf" srcId="{216A7785-7706-4FD5-A24A-FF1642E88996}" destId="{3BBC424F-A424-4352-B9D5-FA41C6C40DD9}" srcOrd="0" destOrd="0" presId="urn:microsoft.com/office/officeart/2005/8/layout/hierarchy1"/>
    <dgm:cxn modelId="{8C737EE1-D8C7-4ADF-8362-D5DD50575A16}" type="presParOf" srcId="{216A7785-7706-4FD5-A24A-FF1642E88996}" destId="{4927D1E3-22E2-4BFC-B050-C38AF0D0D256}" srcOrd="1" destOrd="0" presId="urn:microsoft.com/office/officeart/2005/8/layout/hierarchy1"/>
    <dgm:cxn modelId="{CA39BB62-C40B-459C-8F9F-1055590A958F}" type="presParOf" srcId="{D1753D68-464B-4954-BD58-2E76FAB5CDDC}" destId="{F758AB7C-BEB7-423D-906E-119DB2233B32}" srcOrd="1" destOrd="0" presId="urn:microsoft.com/office/officeart/2005/8/layout/hierarchy1"/>
    <dgm:cxn modelId="{A90AF7D5-1309-4FAC-B9EB-5BFBB21D9F67}" type="presParOf" srcId="{F758AB7C-BEB7-423D-906E-119DB2233B32}" destId="{8E5ACF4B-F1F9-4FA4-864F-2A322DC0B6DE}" srcOrd="0" destOrd="0" presId="urn:microsoft.com/office/officeart/2005/8/layout/hierarchy1"/>
    <dgm:cxn modelId="{112C6B6F-E95D-427E-924C-53F0C612550E}" type="presParOf" srcId="{F758AB7C-BEB7-423D-906E-119DB2233B32}" destId="{D7D8CA0C-9FC2-4ADF-9301-D64BE9190F2D}" srcOrd="1" destOrd="0" presId="urn:microsoft.com/office/officeart/2005/8/layout/hierarchy1"/>
    <dgm:cxn modelId="{A52169A7-2297-4896-B271-18D759BC0561}" type="presParOf" srcId="{D7D8CA0C-9FC2-4ADF-9301-D64BE9190F2D}" destId="{B9A48EAF-5413-4DEE-8EB0-D552F5BAF5A0}" srcOrd="0" destOrd="0" presId="urn:microsoft.com/office/officeart/2005/8/layout/hierarchy1"/>
    <dgm:cxn modelId="{F55A62C6-A29F-47B6-BADC-DE427068B467}" type="presParOf" srcId="{B9A48EAF-5413-4DEE-8EB0-D552F5BAF5A0}" destId="{C2A105A7-BF55-468B-BAC9-913033806B20}" srcOrd="0" destOrd="0" presId="urn:microsoft.com/office/officeart/2005/8/layout/hierarchy1"/>
    <dgm:cxn modelId="{CDC9751F-5A7D-4447-847C-484F67941B3A}" type="presParOf" srcId="{B9A48EAF-5413-4DEE-8EB0-D552F5BAF5A0}" destId="{179F936A-ECE5-4C5B-BF29-414A2650A497}" srcOrd="1" destOrd="0" presId="urn:microsoft.com/office/officeart/2005/8/layout/hierarchy1"/>
    <dgm:cxn modelId="{FD3863D7-2E7F-443A-910B-D660D7BA2D22}" type="presParOf" srcId="{D7D8CA0C-9FC2-4ADF-9301-D64BE9190F2D}" destId="{385EAB1B-ED5D-49AE-84E1-92A8950A9E7F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E5ACF4B-F1F9-4FA4-864F-2A322DC0B6DE}">
      <dsp:nvSpPr>
        <dsp:cNvPr id="0" name=""/>
        <dsp:cNvSpPr/>
      </dsp:nvSpPr>
      <dsp:spPr>
        <a:xfrm>
          <a:off x="6591427" y="2094192"/>
          <a:ext cx="91440" cy="241675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41675"/>
              </a:lnTo>
            </a:path>
          </a:pathLst>
        </a:custGeom>
        <a:noFill/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FA50C62-2814-4E2B-9A4F-C27B04202420}">
      <dsp:nvSpPr>
        <dsp:cNvPr id="0" name=""/>
        <dsp:cNvSpPr/>
      </dsp:nvSpPr>
      <dsp:spPr>
        <a:xfrm>
          <a:off x="4798094" y="1324847"/>
          <a:ext cx="1839052" cy="24167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4694"/>
              </a:lnTo>
              <a:lnTo>
                <a:pt x="1839052" y="164694"/>
              </a:lnTo>
              <a:lnTo>
                <a:pt x="1839052" y="241675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B2EE110-FEEF-4B6D-AAC4-460C455250A2}">
      <dsp:nvSpPr>
        <dsp:cNvPr id="0" name=""/>
        <dsp:cNvSpPr/>
      </dsp:nvSpPr>
      <dsp:spPr>
        <a:xfrm>
          <a:off x="4482495" y="2863536"/>
          <a:ext cx="1015636" cy="24167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4694"/>
              </a:lnTo>
              <a:lnTo>
                <a:pt x="1015636" y="164694"/>
              </a:lnTo>
              <a:lnTo>
                <a:pt x="1015636" y="241675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B9D71DE-1218-42E0-8F87-10BC92897CCE}">
      <dsp:nvSpPr>
        <dsp:cNvPr id="0" name=""/>
        <dsp:cNvSpPr/>
      </dsp:nvSpPr>
      <dsp:spPr>
        <a:xfrm>
          <a:off x="4436775" y="2863536"/>
          <a:ext cx="91440" cy="241675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41675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6194857-F7FE-464F-873B-29B3F40DA915}">
      <dsp:nvSpPr>
        <dsp:cNvPr id="0" name=""/>
        <dsp:cNvSpPr/>
      </dsp:nvSpPr>
      <dsp:spPr>
        <a:xfrm>
          <a:off x="3466859" y="2863536"/>
          <a:ext cx="1015636" cy="241675"/>
        </a:xfrm>
        <a:custGeom>
          <a:avLst/>
          <a:gdLst/>
          <a:ahLst/>
          <a:cxnLst/>
          <a:rect l="0" t="0" r="0" b="0"/>
          <a:pathLst>
            <a:path>
              <a:moveTo>
                <a:pt x="1015636" y="0"/>
              </a:moveTo>
              <a:lnTo>
                <a:pt x="1015636" y="164694"/>
              </a:lnTo>
              <a:lnTo>
                <a:pt x="0" y="164694"/>
              </a:lnTo>
              <a:lnTo>
                <a:pt x="0" y="241675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73C62BD-7ACE-46C8-9E14-576F453DCB89}">
      <dsp:nvSpPr>
        <dsp:cNvPr id="0" name=""/>
        <dsp:cNvSpPr/>
      </dsp:nvSpPr>
      <dsp:spPr>
        <a:xfrm>
          <a:off x="2959041" y="2094192"/>
          <a:ext cx="1523454" cy="24167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4694"/>
              </a:lnTo>
              <a:lnTo>
                <a:pt x="1523454" y="164694"/>
              </a:lnTo>
              <a:lnTo>
                <a:pt x="1523454" y="241675"/>
              </a:lnTo>
            </a:path>
          </a:pathLst>
        </a:custGeom>
        <a:noFill/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429D39A-88F4-4F49-A9B9-E5EF44D43BDA}">
      <dsp:nvSpPr>
        <dsp:cNvPr id="0" name=""/>
        <dsp:cNvSpPr/>
      </dsp:nvSpPr>
      <dsp:spPr>
        <a:xfrm>
          <a:off x="1435587" y="2863536"/>
          <a:ext cx="1041870" cy="22945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2473"/>
              </a:lnTo>
              <a:lnTo>
                <a:pt x="1041870" y="152473"/>
              </a:lnTo>
              <a:lnTo>
                <a:pt x="1041870" y="229454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A7A7C23-3B1C-4E4D-A70D-93C34DB4203B}">
      <dsp:nvSpPr>
        <dsp:cNvPr id="0" name=""/>
        <dsp:cNvSpPr/>
      </dsp:nvSpPr>
      <dsp:spPr>
        <a:xfrm>
          <a:off x="1389867" y="2863536"/>
          <a:ext cx="91440" cy="241675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41675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4907463-BEE1-48D6-ADAD-2163F8D5F5DA}">
      <dsp:nvSpPr>
        <dsp:cNvPr id="0" name=""/>
        <dsp:cNvSpPr/>
      </dsp:nvSpPr>
      <dsp:spPr>
        <a:xfrm>
          <a:off x="419950" y="2863536"/>
          <a:ext cx="1015636" cy="241675"/>
        </a:xfrm>
        <a:custGeom>
          <a:avLst/>
          <a:gdLst/>
          <a:ahLst/>
          <a:cxnLst/>
          <a:rect l="0" t="0" r="0" b="0"/>
          <a:pathLst>
            <a:path>
              <a:moveTo>
                <a:pt x="1015636" y="0"/>
              </a:moveTo>
              <a:lnTo>
                <a:pt x="1015636" y="164694"/>
              </a:lnTo>
              <a:lnTo>
                <a:pt x="0" y="164694"/>
              </a:lnTo>
              <a:lnTo>
                <a:pt x="0" y="241675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8D3FCD5-F091-4241-8CF4-A93BDA072590}">
      <dsp:nvSpPr>
        <dsp:cNvPr id="0" name=""/>
        <dsp:cNvSpPr/>
      </dsp:nvSpPr>
      <dsp:spPr>
        <a:xfrm>
          <a:off x="1435587" y="2094192"/>
          <a:ext cx="1523454" cy="241675"/>
        </a:xfrm>
        <a:custGeom>
          <a:avLst/>
          <a:gdLst/>
          <a:ahLst/>
          <a:cxnLst/>
          <a:rect l="0" t="0" r="0" b="0"/>
          <a:pathLst>
            <a:path>
              <a:moveTo>
                <a:pt x="1523454" y="0"/>
              </a:moveTo>
              <a:lnTo>
                <a:pt x="1523454" y="164694"/>
              </a:lnTo>
              <a:lnTo>
                <a:pt x="0" y="164694"/>
              </a:lnTo>
              <a:lnTo>
                <a:pt x="0" y="241675"/>
              </a:lnTo>
            </a:path>
          </a:pathLst>
        </a:custGeom>
        <a:noFill/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DE8DD8A-1990-4F88-813C-5A70F7D4A6A5}">
      <dsp:nvSpPr>
        <dsp:cNvPr id="0" name=""/>
        <dsp:cNvSpPr/>
      </dsp:nvSpPr>
      <dsp:spPr>
        <a:xfrm>
          <a:off x="2959041" y="1324847"/>
          <a:ext cx="1839052" cy="241675"/>
        </a:xfrm>
        <a:custGeom>
          <a:avLst/>
          <a:gdLst/>
          <a:ahLst/>
          <a:cxnLst/>
          <a:rect l="0" t="0" r="0" b="0"/>
          <a:pathLst>
            <a:path>
              <a:moveTo>
                <a:pt x="1839052" y="0"/>
              </a:moveTo>
              <a:lnTo>
                <a:pt x="1839052" y="164694"/>
              </a:lnTo>
              <a:lnTo>
                <a:pt x="0" y="164694"/>
              </a:lnTo>
              <a:lnTo>
                <a:pt x="0" y="241675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8E36BE3-71A3-4969-B7D6-C67D40F91995}">
      <dsp:nvSpPr>
        <dsp:cNvPr id="0" name=""/>
        <dsp:cNvSpPr/>
      </dsp:nvSpPr>
      <dsp:spPr>
        <a:xfrm>
          <a:off x="4382606" y="797178"/>
          <a:ext cx="830975" cy="52766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78CD2AFA-50D8-48FF-A8DF-CC4BA1F71C05}">
      <dsp:nvSpPr>
        <dsp:cNvPr id="0" name=""/>
        <dsp:cNvSpPr/>
      </dsp:nvSpPr>
      <dsp:spPr>
        <a:xfrm>
          <a:off x="4474937" y="884892"/>
          <a:ext cx="830975" cy="52766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CH" sz="900" kern="1200" dirty="0" smtClean="0"/>
            <a:t>Digital TV Nutzer</a:t>
          </a:r>
          <a:endParaRPr lang="de-CH" sz="900" kern="1200" dirty="0"/>
        </a:p>
      </dsp:txBody>
      <dsp:txXfrm>
        <a:off x="4490392" y="900347"/>
        <a:ext cx="800065" cy="496759"/>
      </dsp:txXfrm>
    </dsp:sp>
    <dsp:sp modelId="{C41F8BF6-47CB-43F9-B75B-CBC7FC0656B2}">
      <dsp:nvSpPr>
        <dsp:cNvPr id="0" name=""/>
        <dsp:cNvSpPr/>
      </dsp:nvSpPr>
      <dsp:spPr>
        <a:xfrm>
          <a:off x="2543553" y="1566523"/>
          <a:ext cx="830975" cy="52766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9310CA40-DEE4-456D-827C-4FFB325D4D2B}">
      <dsp:nvSpPr>
        <dsp:cNvPr id="0" name=""/>
        <dsp:cNvSpPr/>
      </dsp:nvSpPr>
      <dsp:spPr>
        <a:xfrm>
          <a:off x="2635884" y="1654237"/>
          <a:ext cx="830975" cy="52766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CH" sz="900" kern="1200" dirty="0" smtClean="0"/>
            <a:t>Direkt adressierbar</a:t>
          </a:r>
          <a:endParaRPr lang="de-CH" sz="900" kern="1200" dirty="0"/>
        </a:p>
      </dsp:txBody>
      <dsp:txXfrm>
        <a:off x="2651339" y="1669692"/>
        <a:ext cx="800065" cy="496759"/>
      </dsp:txXfrm>
    </dsp:sp>
    <dsp:sp modelId="{66DD082F-5322-4624-9622-A0BCFCA3383F}">
      <dsp:nvSpPr>
        <dsp:cNvPr id="0" name=""/>
        <dsp:cNvSpPr/>
      </dsp:nvSpPr>
      <dsp:spPr>
        <a:xfrm>
          <a:off x="1020099" y="2335867"/>
          <a:ext cx="830975" cy="52766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2DC9885C-FEC3-4F26-B819-2E089CD8E9C5}">
      <dsp:nvSpPr>
        <dsp:cNvPr id="0" name=""/>
        <dsp:cNvSpPr/>
      </dsp:nvSpPr>
      <dsp:spPr>
        <a:xfrm>
          <a:off x="1112430" y="2423581"/>
          <a:ext cx="830975" cy="52766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CH" sz="900" kern="1200" dirty="0" smtClean="0"/>
            <a:t>Receiver identifizierbar</a:t>
          </a:r>
          <a:endParaRPr lang="de-CH" sz="900" kern="1200" dirty="0"/>
        </a:p>
      </dsp:txBody>
      <dsp:txXfrm>
        <a:off x="1127885" y="2439036"/>
        <a:ext cx="800065" cy="496759"/>
      </dsp:txXfrm>
    </dsp:sp>
    <dsp:sp modelId="{BB90E43F-728F-41FC-B1F6-35FA801F4DAD}">
      <dsp:nvSpPr>
        <dsp:cNvPr id="0" name=""/>
        <dsp:cNvSpPr/>
      </dsp:nvSpPr>
      <dsp:spPr>
        <a:xfrm>
          <a:off x="4463" y="3105211"/>
          <a:ext cx="830975" cy="527669"/>
        </a:xfrm>
        <a:prstGeom prst="roundRect">
          <a:avLst>
            <a:gd name="adj" fmla="val 10000"/>
          </a:avLst>
        </a:prstGeom>
        <a:solidFill>
          <a:srgbClr val="00B05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C536B303-D4D0-4434-89F7-42EA926E69A3}">
      <dsp:nvSpPr>
        <dsp:cNvPr id="0" name=""/>
        <dsp:cNvSpPr/>
      </dsp:nvSpPr>
      <dsp:spPr>
        <a:xfrm>
          <a:off x="96793" y="3192926"/>
          <a:ext cx="830975" cy="52766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CH" sz="900" kern="1200" dirty="0" smtClean="0"/>
            <a:t>Verte!</a:t>
          </a:r>
          <a:endParaRPr lang="de-CH" sz="900" kern="1200" dirty="0"/>
        </a:p>
      </dsp:txBody>
      <dsp:txXfrm>
        <a:off x="112248" y="3208381"/>
        <a:ext cx="800065" cy="496759"/>
      </dsp:txXfrm>
    </dsp:sp>
    <dsp:sp modelId="{7CB82DF7-6A28-4991-B0D0-AEF08A0EBE37}">
      <dsp:nvSpPr>
        <dsp:cNvPr id="0" name=""/>
        <dsp:cNvSpPr/>
      </dsp:nvSpPr>
      <dsp:spPr>
        <a:xfrm>
          <a:off x="1020099" y="3105211"/>
          <a:ext cx="830975" cy="527669"/>
        </a:xfrm>
        <a:prstGeom prst="roundRect">
          <a:avLst>
            <a:gd name="adj" fmla="val 10000"/>
          </a:avLst>
        </a:prstGeom>
        <a:solidFill>
          <a:srgbClr val="00B05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3673BFB9-53A0-4A2D-9F5B-4F9473E0E994}">
      <dsp:nvSpPr>
        <dsp:cNvPr id="0" name=""/>
        <dsp:cNvSpPr/>
      </dsp:nvSpPr>
      <dsp:spPr>
        <a:xfrm>
          <a:off x="1112430" y="3192926"/>
          <a:ext cx="830975" cy="52766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CH" sz="900" kern="1200" dirty="0" err="1" smtClean="0"/>
            <a:t>Kaon</a:t>
          </a:r>
          <a:r>
            <a:rPr lang="de-CH" sz="900" kern="1200" dirty="0" smtClean="0"/>
            <a:t> 700</a:t>
          </a:r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CH" sz="900" kern="1200" dirty="0" smtClean="0"/>
            <a:t>(Pairing)</a:t>
          </a:r>
          <a:endParaRPr lang="de-CH" sz="900" kern="1200" dirty="0"/>
        </a:p>
      </dsp:txBody>
      <dsp:txXfrm>
        <a:off x="1127885" y="3208381"/>
        <a:ext cx="800065" cy="496759"/>
      </dsp:txXfrm>
    </dsp:sp>
    <dsp:sp modelId="{F30E226F-3405-46ED-8999-5B63C63B5720}">
      <dsp:nvSpPr>
        <dsp:cNvPr id="0" name=""/>
        <dsp:cNvSpPr/>
      </dsp:nvSpPr>
      <dsp:spPr>
        <a:xfrm>
          <a:off x="2061969" y="3092991"/>
          <a:ext cx="830975" cy="52766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8CC0E542-2F49-4FCE-83A3-51A9D568643F}">
      <dsp:nvSpPr>
        <dsp:cNvPr id="0" name=""/>
        <dsp:cNvSpPr/>
      </dsp:nvSpPr>
      <dsp:spPr>
        <a:xfrm>
          <a:off x="2154300" y="3180705"/>
          <a:ext cx="830975" cy="52766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CH" sz="900" kern="1200" dirty="0" smtClean="0"/>
            <a:t>CI+ Modul</a:t>
          </a:r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CH" sz="900" kern="1200" dirty="0" smtClean="0"/>
            <a:t>(Pairing)</a:t>
          </a:r>
          <a:endParaRPr lang="de-CH" sz="900" kern="1200" dirty="0"/>
        </a:p>
      </dsp:txBody>
      <dsp:txXfrm>
        <a:off x="2169755" y="3196160"/>
        <a:ext cx="800065" cy="496759"/>
      </dsp:txXfrm>
    </dsp:sp>
    <dsp:sp modelId="{0B71C7D2-DFAE-4E1D-8550-B7232362D21F}">
      <dsp:nvSpPr>
        <dsp:cNvPr id="0" name=""/>
        <dsp:cNvSpPr/>
      </dsp:nvSpPr>
      <dsp:spPr>
        <a:xfrm>
          <a:off x="4067008" y="2335867"/>
          <a:ext cx="830975" cy="527669"/>
        </a:xfrm>
        <a:prstGeom prst="roundRect">
          <a:avLst>
            <a:gd name="adj" fmla="val 10000"/>
          </a:avLst>
        </a:prstGeom>
        <a:solidFill>
          <a:schemeClr val="accent1">
            <a:lumMod val="40000"/>
            <a:lumOff val="6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BAB0134F-3A72-434C-B6CA-781D45060FC0}">
      <dsp:nvSpPr>
        <dsp:cNvPr id="0" name=""/>
        <dsp:cNvSpPr/>
      </dsp:nvSpPr>
      <dsp:spPr>
        <a:xfrm>
          <a:off x="4159338" y="2423581"/>
          <a:ext cx="830975" cy="52766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CH" sz="900" kern="1200" dirty="0" smtClean="0"/>
            <a:t>Receiver nicht identifizierbar</a:t>
          </a:r>
          <a:endParaRPr lang="de-CH" sz="900" kern="1200" dirty="0"/>
        </a:p>
      </dsp:txBody>
      <dsp:txXfrm>
        <a:off x="4174793" y="2439036"/>
        <a:ext cx="800065" cy="496759"/>
      </dsp:txXfrm>
    </dsp:sp>
    <dsp:sp modelId="{0D99042D-2058-492A-863C-92CCE215A59A}">
      <dsp:nvSpPr>
        <dsp:cNvPr id="0" name=""/>
        <dsp:cNvSpPr/>
      </dsp:nvSpPr>
      <dsp:spPr>
        <a:xfrm>
          <a:off x="3051372" y="3105211"/>
          <a:ext cx="830975" cy="527669"/>
        </a:xfrm>
        <a:prstGeom prst="roundRect">
          <a:avLst>
            <a:gd name="adj" fmla="val 10000"/>
          </a:avLst>
        </a:prstGeom>
        <a:solidFill>
          <a:srgbClr val="00B05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901CEDBA-6712-4040-A4AB-A9F965986499}">
      <dsp:nvSpPr>
        <dsp:cNvPr id="0" name=""/>
        <dsp:cNvSpPr/>
      </dsp:nvSpPr>
      <dsp:spPr>
        <a:xfrm>
          <a:off x="3143702" y="3192926"/>
          <a:ext cx="830975" cy="52766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CH" sz="900" kern="1200" dirty="0" smtClean="0"/>
            <a:t>Alte QL STB</a:t>
          </a:r>
          <a:endParaRPr lang="de-CH" sz="900" kern="1200" dirty="0"/>
        </a:p>
      </dsp:txBody>
      <dsp:txXfrm>
        <a:off x="3159157" y="3208381"/>
        <a:ext cx="800065" cy="496759"/>
      </dsp:txXfrm>
    </dsp:sp>
    <dsp:sp modelId="{374D5ECB-AF56-46B0-81C2-221A1A57A7C0}">
      <dsp:nvSpPr>
        <dsp:cNvPr id="0" name=""/>
        <dsp:cNvSpPr/>
      </dsp:nvSpPr>
      <dsp:spPr>
        <a:xfrm>
          <a:off x="4067008" y="3105211"/>
          <a:ext cx="830975" cy="52766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5361E5FF-AF31-405F-B0E1-EC8E435855D1}">
      <dsp:nvSpPr>
        <dsp:cNvPr id="0" name=""/>
        <dsp:cNvSpPr/>
      </dsp:nvSpPr>
      <dsp:spPr>
        <a:xfrm>
          <a:off x="4159338" y="3192926"/>
          <a:ext cx="830975" cy="52766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CH" sz="900" kern="1200" dirty="0" smtClean="0"/>
            <a:t>Fremde STB</a:t>
          </a:r>
          <a:endParaRPr lang="de-CH" sz="900" kern="1200" dirty="0"/>
        </a:p>
      </dsp:txBody>
      <dsp:txXfrm>
        <a:off x="4174793" y="3208381"/>
        <a:ext cx="800065" cy="496759"/>
      </dsp:txXfrm>
    </dsp:sp>
    <dsp:sp modelId="{028AC16A-232F-4644-83C1-04DF0E745EEC}">
      <dsp:nvSpPr>
        <dsp:cNvPr id="0" name=""/>
        <dsp:cNvSpPr/>
      </dsp:nvSpPr>
      <dsp:spPr>
        <a:xfrm>
          <a:off x="5082644" y="3105211"/>
          <a:ext cx="830975" cy="52766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6069D71C-9042-4B6F-BA86-6E2EDAD07460}">
      <dsp:nvSpPr>
        <dsp:cNvPr id="0" name=""/>
        <dsp:cNvSpPr/>
      </dsp:nvSpPr>
      <dsp:spPr>
        <a:xfrm>
          <a:off x="5174975" y="3192926"/>
          <a:ext cx="830975" cy="52766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CH" sz="900" kern="1200" dirty="0" smtClean="0"/>
            <a:t>CA-Module</a:t>
          </a:r>
          <a:endParaRPr lang="de-CH" sz="900" kern="1200" dirty="0"/>
        </a:p>
      </dsp:txBody>
      <dsp:txXfrm>
        <a:off x="5190430" y="3208381"/>
        <a:ext cx="800065" cy="496759"/>
      </dsp:txXfrm>
    </dsp:sp>
    <dsp:sp modelId="{3BBC424F-A424-4352-B9D5-FA41C6C40DD9}">
      <dsp:nvSpPr>
        <dsp:cNvPr id="0" name=""/>
        <dsp:cNvSpPr/>
      </dsp:nvSpPr>
      <dsp:spPr>
        <a:xfrm>
          <a:off x="6221659" y="1566523"/>
          <a:ext cx="830975" cy="52766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4927D1E3-22E2-4BFC-B050-C38AF0D0D256}">
      <dsp:nvSpPr>
        <dsp:cNvPr id="0" name=""/>
        <dsp:cNvSpPr/>
      </dsp:nvSpPr>
      <dsp:spPr>
        <a:xfrm>
          <a:off x="6313990" y="1654237"/>
          <a:ext cx="830975" cy="52766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CH" sz="900" kern="1200" dirty="0" smtClean="0"/>
            <a:t>Nicht adressierbar</a:t>
          </a:r>
          <a:endParaRPr lang="de-CH" sz="900" kern="1200" dirty="0"/>
        </a:p>
      </dsp:txBody>
      <dsp:txXfrm>
        <a:off x="6329445" y="1669692"/>
        <a:ext cx="800065" cy="496759"/>
      </dsp:txXfrm>
    </dsp:sp>
    <dsp:sp modelId="{C2A105A7-BF55-468B-BAC9-913033806B20}">
      <dsp:nvSpPr>
        <dsp:cNvPr id="0" name=""/>
        <dsp:cNvSpPr/>
      </dsp:nvSpPr>
      <dsp:spPr>
        <a:xfrm flipH="1">
          <a:off x="6098280" y="2335867"/>
          <a:ext cx="1077733" cy="1459759"/>
        </a:xfrm>
        <a:prstGeom prst="roundRect">
          <a:avLst>
            <a:gd name="adj" fmla="val 10000"/>
          </a:avLst>
        </a:prstGeom>
        <a:solidFill>
          <a:schemeClr val="accent2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179F936A-ECE5-4C5B-BF29-414A2650A497}">
      <dsp:nvSpPr>
        <dsp:cNvPr id="0" name=""/>
        <dsp:cNvSpPr/>
      </dsp:nvSpPr>
      <dsp:spPr>
        <a:xfrm flipH="1">
          <a:off x="6190611" y="2423581"/>
          <a:ext cx="1077733" cy="145975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CH" sz="900" kern="1200" dirty="0" smtClean="0"/>
            <a:t>DVB-C Tuner</a:t>
          </a:r>
          <a:endParaRPr lang="de-CH" sz="900" kern="1200" dirty="0"/>
        </a:p>
      </dsp:txBody>
      <dsp:txXfrm>
        <a:off x="6222177" y="2455147"/>
        <a:ext cx="1014601" cy="139662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60" cy="496333"/>
          </a:xfrm>
          <a:prstGeom prst="rect">
            <a:avLst/>
          </a:prstGeom>
        </p:spPr>
        <p:txBody>
          <a:bodyPr vert="horz" lIns="92126" tIns="46063" rIns="92126" bIns="46063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60" cy="496333"/>
          </a:xfrm>
          <a:prstGeom prst="rect">
            <a:avLst/>
          </a:prstGeom>
        </p:spPr>
        <p:txBody>
          <a:bodyPr vert="horz" lIns="92126" tIns="46063" rIns="92126" bIns="46063" rtlCol="0"/>
          <a:lstStyle>
            <a:lvl1pPr algn="r">
              <a:defRPr sz="1200"/>
            </a:lvl1pPr>
          </a:lstStyle>
          <a:p>
            <a:fld id="{D7445941-4FEC-4F2F-AAF4-F3038F523737}" type="datetimeFigureOut">
              <a:rPr lang="de-CH" smtClean="0"/>
              <a:pPr/>
              <a:t>18.03.2014</a:t>
            </a:fld>
            <a:endParaRPr lang="de-CH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28582"/>
            <a:ext cx="2945660" cy="496333"/>
          </a:xfrm>
          <a:prstGeom prst="rect">
            <a:avLst/>
          </a:prstGeom>
        </p:spPr>
        <p:txBody>
          <a:bodyPr vert="horz" lIns="92126" tIns="46063" rIns="92126" bIns="46063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50443" y="9428582"/>
            <a:ext cx="2945660" cy="496333"/>
          </a:xfrm>
          <a:prstGeom prst="rect">
            <a:avLst/>
          </a:prstGeom>
        </p:spPr>
        <p:txBody>
          <a:bodyPr vert="horz" lIns="92126" tIns="46063" rIns="92126" bIns="46063" rtlCol="0" anchor="b"/>
          <a:lstStyle>
            <a:lvl1pPr algn="r">
              <a:defRPr sz="1200"/>
            </a:lvl1pPr>
          </a:lstStyle>
          <a:p>
            <a:fld id="{A9E69EC6-C322-4A1E-B2E4-98A655A4D400}" type="slidenum">
              <a:rPr lang="de-CH" smtClean="0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84177189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60" cy="496333"/>
          </a:xfrm>
          <a:prstGeom prst="rect">
            <a:avLst/>
          </a:prstGeom>
        </p:spPr>
        <p:txBody>
          <a:bodyPr vert="horz" lIns="92126" tIns="46063" rIns="92126" bIns="46063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60" cy="496333"/>
          </a:xfrm>
          <a:prstGeom prst="rect">
            <a:avLst/>
          </a:prstGeom>
        </p:spPr>
        <p:txBody>
          <a:bodyPr vert="horz" lIns="92126" tIns="46063" rIns="92126" bIns="46063" rtlCol="0"/>
          <a:lstStyle>
            <a:lvl1pPr algn="r">
              <a:defRPr sz="1200"/>
            </a:lvl1pPr>
          </a:lstStyle>
          <a:p>
            <a:fld id="{A98ECFA9-ABE3-4DF7-BD8E-70D0B337808D}" type="datetimeFigureOut">
              <a:rPr lang="de-CH" smtClean="0"/>
              <a:pPr/>
              <a:t>18.03.2014</a:t>
            </a:fld>
            <a:endParaRPr lang="de-CH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15988" y="744538"/>
            <a:ext cx="49657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126" tIns="46063" rIns="92126" bIns="46063" rtlCol="0" anchor="ctr"/>
          <a:lstStyle/>
          <a:p>
            <a:endParaRPr lang="de-CH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768" y="4715155"/>
            <a:ext cx="5438140" cy="4466987"/>
          </a:xfrm>
          <a:prstGeom prst="rect">
            <a:avLst/>
          </a:prstGeom>
        </p:spPr>
        <p:txBody>
          <a:bodyPr vert="horz" lIns="92126" tIns="46063" rIns="92126" bIns="46063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8582"/>
            <a:ext cx="2945660" cy="496333"/>
          </a:xfrm>
          <a:prstGeom prst="rect">
            <a:avLst/>
          </a:prstGeom>
        </p:spPr>
        <p:txBody>
          <a:bodyPr vert="horz" lIns="92126" tIns="46063" rIns="92126" bIns="46063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443" y="9428582"/>
            <a:ext cx="2945660" cy="496333"/>
          </a:xfrm>
          <a:prstGeom prst="rect">
            <a:avLst/>
          </a:prstGeom>
        </p:spPr>
        <p:txBody>
          <a:bodyPr vert="horz" lIns="92126" tIns="46063" rIns="92126" bIns="46063" rtlCol="0" anchor="b"/>
          <a:lstStyle>
            <a:lvl1pPr algn="r">
              <a:defRPr sz="1200"/>
            </a:lvl1pPr>
          </a:lstStyle>
          <a:p>
            <a:fld id="{46D9B6C2-0583-432A-8328-1E8E4A0B7242}" type="slidenum">
              <a:rPr lang="de-CH" smtClean="0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3282048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D9B6C2-0583-432A-8328-1E8E4A0B7242}" type="slidenum">
              <a:rPr lang="de-CH" smtClean="0"/>
              <a:pPr/>
              <a:t>10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694074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D9B6C2-0583-432A-8328-1E8E4A0B7242}" type="slidenum">
              <a:rPr lang="de-CH" smtClean="0"/>
              <a:pPr/>
              <a:t>12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5653622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D9B6C2-0583-432A-8328-1E8E4A0B7242}" type="slidenum">
              <a:rPr lang="de-CH" smtClean="0"/>
              <a:pPr/>
              <a:t>25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2084819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D9B6C2-0583-432A-8328-1E8E4A0B7242}" type="slidenum">
              <a:rPr lang="de-CH" smtClean="0"/>
              <a:pPr/>
              <a:t>37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54793348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D9B6C2-0583-432A-8328-1E8E4A0B7242}" type="slidenum">
              <a:rPr lang="de-CH" smtClean="0"/>
              <a:pPr/>
              <a:t>38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5479334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platzhalter 5"/>
          <p:cNvSpPr>
            <a:spLocks noGrp="1"/>
          </p:cNvSpPr>
          <p:nvPr>
            <p:ph type="body" sz="quarter" idx="10" hasCustomPrompt="1"/>
          </p:nvPr>
        </p:nvSpPr>
        <p:spPr>
          <a:xfrm>
            <a:off x="1907704" y="1125488"/>
            <a:ext cx="4824635" cy="647328"/>
          </a:xfrm>
        </p:spPr>
        <p:txBody>
          <a:bodyPr/>
          <a:lstStyle>
            <a:lvl1pPr algn="l">
              <a:buNone/>
              <a:defRPr sz="3600" b="1">
                <a:solidFill>
                  <a:schemeClr val="accent3"/>
                </a:solidFill>
              </a:defRPr>
            </a:lvl1pPr>
          </a:lstStyle>
          <a:p>
            <a:pPr lvl="0"/>
            <a:r>
              <a:rPr lang="de-CH" dirty="0" smtClean="0"/>
              <a:t>Präsentations-Titel</a:t>
            </a:r>
            <a:endParaRPr lang="de-CH" dirty="0"/>
          </a:p>
        </p:txBody>
      </p:sp>
      <p:sp>
        <p:nvSpPr>
          <p:cNvPr id="8" name="Textplatzhalter 5"/>
          <p:cNvSpPr>
            <a:spLocks noGrp="1"/>
          </p:cNvSpPr>
          <p:nvPr>
            <p:ph type="body" sz="quarter" idx="11" hasCustomPrompt="1"/>
          </p:nvPr>
        </p:nvSpPr>
        <p:spPr>
          <a:xfrm>
            <a:off x="1907704" y="2204864"/>
            <a:ext cx="4679950" cy="431800"/>
          </a:xfrm>
        </p:spPr>
        <p:txBody>
          <a:bodyPr/>
          <a:lstStyle>
            <a:lvl1pPr algn="l">
              <a:buNone/>
              <a:defRPr sz="2000" b="1" baseline="0">
                <a:solidFill>
                  <a:schemeClr val="accent3"/>
                </a:solidFill>
              </a:defRPr>
            </a:lvl1pPr>
          </a:lstStyle>
          <a:p>
            <a:pPr lvl="0"/>
            <a:r>
              <a:rPr lang="de-CH" dirty="0" smtClean="0"/>
              <a:t>Name des Verfassers</a:t>
            </a:r>
          </a:p>
          <a:p>
            <a:pPr lvl="0"/>
            <a:endParaRPr lang="de-CH" dirty="0"/>
          </a:p>
        </p:txBody>
      </p:sp>
      <p:sp>
        <p:nvSpPr>
          <p:cNvPr id="9" name="Textplatzhalter 5"/>
          <p:cNvSpPr>
            <a:spLocks noGrp="1"/>
          </p:cNvSpPr>
          <p:nvPr>
            <p:ph type="body" sz="quarter" idx="12" hasCustomPrompt="1"/>
          </p:nvPr>
        </p:nvSpPr>
        <p:spPr>
          <a:xfrm>
            <a:off x="1907704" y="2780928"/>
            <a:ext cx="4679950" cy="431800"/>
          </a:xfrm>
        </p:spPr>
        <p:txBody>
          <a:bodyPr/>
          <a:lstStyle>
            <a:lvl1pPr algn="l">
              <a:buNone/>
              <a:defRPr sz="2000" b="1" baseline="0">
                <a:solidFill>
                  <a:schemeClr val="accent3"/>
                </a:solidFill>
              </a:defRPr>
            </a:lvl1pPr>
          </a:lstStyle>
          <a:p>
            <a:pPr lvl="0"/>
            <a:r>
              <a:rPr lang="de-CH" dirty="0" smtClean="0"/>
              <a:t>Datum</a:t>
            </a:r>
          </a:p>
          <a:p>
            <a:pPr lvl="0"/>
            <a:endParaRPr lang="de-CH" dirty="0"/>
          </a:p>
        </p:txBody>
      </p:sp>
      <p:sp>
        <p:nvSpPr>
          <p:cNvPr id="7" name="Ellipse 6"/>
          <p:cNvSpPr/>
          <p:nvPr userDrawn="1"/>
        </p:nvSpPr>
        <p:spPr>
          <a:xfrm>
            <a:off x="7164288" y="5301208"/>
            <a:ext cx="2088232" cy="2088232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innerShdw blurRad="63500" dist="50800" dir="13500000">
              <a:prstClr val="black">
                <a:alpha val="35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smtClean="0"/>
              <a:t> </a:t>
            </a:r>
            <a:endParaRPr lang="de-CH" dirty="0"/>
          </a:p>
        </p:txBody>
      </p:sp>
      <p:pic>
        <p:nvPicPr>
          <p:cNvPr id="4" name="Grafik 9" descr="QL_Multim_Anschluss_4f_transparent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80312" y="5949280"/>
            <a:ext cx="1587500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elle_Entsche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4"/>
          <p:cNvSpPr>
            <a:spLocks noGrp="1"/>
          </p:cNvSpPr>
          <p:nvPr>
            <p:ph type="body" sz="quarter" idx="25" hasCustomPrompt="1"/>
          </p:nvPr>
        </p:nvSpPr>
        <p:spPr>
          <a:xfrm>
            <a:off x="3923928" y="44624"/>
            <a:ext cx="4787875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1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923928" y="449288"/>
            <a:ext cx="4787875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15" name="Textplatzhalter 8"/>
          <p:cNvSpPr>
            <a:spLocks noGrp="1"/>
          </p:cNvSpPr>
          <p:nvPr>
            <p:ph type="body" sz="quarter" idx="26" hasCustomPrompt="1"/>
          </p:nvPr>
        </p:nvSpPr>
        <p:spPr>
          <a:xfrm>
            <a:off x="323528" y="1052736"/>
            <a:ext cx="8280920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10" name="Abgerundetes Rechteck 9"/>
          <p:cNvSpPr/>
          <p:nvPr userDrawn="1"/>
        </p:nvSpPr>
        <p:spPr>
          <a:xfrm>
            <a:off x="395485" y="1700808"/>
            <a:ext cx="8208912" cy="334268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2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95485" y="1700808"/>
            <a:ext cx="8136955" cy="334268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smtClean="0"/>
              <a:t>Titel</a:t>
            </a:r>
            <a:endParaRPr lang="de-DE" dirty="0" smtClean="0"/>
          </a:p>
          <a:p>
            <a:pPr lvl="0"/>
            <a:endParaRPr lang="de-DE" dirty="0" smtClean="0"/>
          </a:p>
        </p:txBody>
      </p:sp>
      <p:sp>
        <p:nvSpPr>
          <p:cNvPr id="13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/>
              <a:pPr>
                <a:defRPr/>
              </a:pPr>
              <a:t>‹Nr.›</a:t>
            </a:fld>
            <a:endParaRPr lang="de-CH" dirty="0"/>
          </a:p>
        </p:txBody>
      </p:sp>
      <p:sp>
        <p:nvSpPr>
          <p:cNvPr id="16" name="Tabellenplatzhalter 15"/>
          <p:cNvSpPr>
            <a:spLocks noGrp="1"/>
          </p:cNvSpPr>
          <p:nvPr>
            <p:ph type="tbl" sz="quarter" idx="29"/>
          </p:nvPr>
        </p:nvSpPr>
        <p:spPr>
          <a:xfrm>
            <a:off x="395536" y="2132857"/>
            <a:ext cx="8208962" cy="3672408"/>
          </a:xfrm>
          <a:solidFill>
            <a:schemeClr val="accent3"/>
          </a:solidFill>
        </p:spPr>
        <p:txBody>
          <a:bodyPr/>
          <a:lstStyle>
            <a:lvl1pPr>
              <a:defRPr sz="1800"/>
            </a:lvl1pPr>
          </a:lstStyle>
          <a:p>
            <a:endParaRPr lang="de-CH"/>
          </a:p>
        </p:txBody>
      </p:sp>
      <p:pic>
        <p:nvPicPr>
          <p:cNvPr id="14" name="Grafik 7" descr="icon_abstimmen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790575" cy="790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_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4"/>
          <p:cNvSpPr>
            <a:spLocks noGrp="1"/>
          </p:cNvSpPr>
          <p:nvPr>
            <p:ph type="body" sz="quarter" idx="25" hasCustomPrompt="1"/>
          </p:nvPr>
        </p:nvSpPr>
        <p:spPr>
          <a:xfrm>
            <a:off x="3923928" y="44624"/>
            <a:ext cx="4787875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1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923928" y="449288"/>
            <a:ext cx="4787875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15" name="Textplatzhalter 8"/>
          <p:cNvSpPr>
            <a:spLocks noGrp="1"/>
          </p:cNvSpPr>
          <p:nvPr>
            <p:ph type="body" sz="quarter" idx="26" hasCustomPrompt="1"/>
          </p:nvPr>
        </p:nvSpPr>
        <p:spPr>
          <a:xfrm>
            <a:off x="323528" y="1052736"/>
            <a:ext cx="8208912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10" name="Abgerundetes Rechteck 9"/>
          <p:cNvSpPr/>
          <p:nvPr userDrawn="1"/>
        </p:nvSpPr>
        <p:spPr>
          <a:xfrm>
            <a:off x="395485" y="1700808"/>
            <a:ext cx="8208912" cy="334268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2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95485" y="1700808"/>
            <a:ext cx="8136955" cy="334268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smtClean="0"/>
              <a:t>Titel</a:t>
            </a:r>
            <a:endParaRPr lang="de-DE" dirty="0" smtClean="0"/>
          </a:p>
          <a:p>
            <a:pPr lvl="0"/>
            <a:endParaRPr lang="de-DE" dirty="0" smtClean="0"/>
          </a:p>
        </p:txBody>
      </p:sp>
      <p:sp>
        <p:nvSpPr>
          <p:cNvPr id="13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/>
              <a:pPr>
                <a:defRPr/>
              </a:pPr>
              <a:t>‹Nr.›</a:t>
            </a:fld>
            <a:endParaRPr lang="de-CH" dirty="0"/>
          </a:p>
        </p:txBody>
      </p:sp>
      <p:pic>
        <p:nvPicPr>
          <p:cNvPr id="17" name="Picture 2" descr="O:\Marketing_Kommunikation\Graphic Design\QuickLine\Logos_Quickline\ICONS\4farbig\icon_info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792000" cy="7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Bildplatzhalter 18"/>
          <p:cNvSpPr>
            <a:spLocks noGrp="1"/>
          </p:cNvSpPr>
          <p:nvPr>
            <p:ph type="pic" sz="quarter" idx="30"/>
          </p:nvPr>
        </p:nvSpPr>
        <p:spPr>
          <a:xfrm>
            <a:off x="395536" y="2132856"/>
            <a:ext cx="8136904" cy="3672408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1800"/>
            </a:lvl1pPr>
          </a:lstStyle>
          <a:p>
            <a:endParaRPr lang="de-CH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_Entsche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4"/>
          <p:cNvSpPr>
            <a:spLocks noGrp="1"/>
          </p:cNvSpPr>
          <p:nvPr>
            <p:ph type="body" sz="quarter" idx="25" hasCustomPrompt="1"/>
          </p:nvPr>
        </p:nvSpPr>
        <p:spPr>
          <a:xfrm>
            <a:off x="3923928" y="44624"/>
            <a:ext cx="4787875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1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923928" y="449288"/>
            <a:ext cx="4787875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15" name="Textplatzhalter 8"/>
          <p:cNvSpPr>
            <a:spLocks noGrp="1"/>
          </p:cNvSpPr>
          <p:nvPr>
            <p:ph type="body" sz="quarter" idx="26" hasCustomPrompt="1"/>
          </p:nvPr>
        </p:nvSpPr>
        <p:spPr>
          <a:xfrm>
            <a:off x="323528" y="1052736"/>
            <a:ext cx="8208912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10" name="Abgerundetes Rechteck 9"/>
          <p:cNvSpPr/>
          <p:nvPr userDrawn="1"/>
        </p:nvSpPr>
        <p:spPr>
          <a:xfrm>
            <a:off x="395485" y="1700808"/>
            <a:ext cx="8208912" cy="334268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2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95485" y="1700808"/>
            <a:ext cx="8136955" cy="334268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smtClean="0"/>
              <a:t>Titel</a:t>
            </a:r>
            <a:endParaRPr lang="de-DE" dirty="0" smtClean="0"/>
          </a:p>
          <a:p>
            <a:pPr lvl="0"/>
            <a:endParaRPr lang="de-DE" dirty="0" smtClean="0"/>
          </a:p>
        </p:txBody>
      </p:sp>
      <p:sp>
        <p:nvSpPr>
          <p:cNvPr id="13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/>
              <a:pPr>
                <a:defRPr/>
              </a:pPr>
              <a:t>‹Nr.›</a:t>
            </a:fld>
            <a:endParaRPr lang="de-CH" dirty="0"/>
          </a:p>
        </p:txBody>
      </p:sp>
      <p:sp>
        <p:nvSpPr>
          <p:cNvPr id="19" name="Bildplatzhalter 18"/>
          <p:cNvSpPr>
            <a:spLocks noGrp="1"/>
          </p:cNvSpPr>
          <p:nvPr>
            <p:ph type="pic" sz="quarter" idx="30"/>
          </p:nvPr>
        </p:nvSpPr>
        <p:spPr>
          <a:xfrm>
            <a:off x="395536" y="2132856"/>
            <a:ext cx="8136904" cy="3672408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1800"/>
            </a:lvl1pPr>
          </a:lstStyle>
          <a:p>
            <a:endParaRPr lang="de-CH"/>
          </a:p>
        </p:txBody>
      </p:sp>
      <p:pic>
        <p:nvPicPr>
          <p:cNvPr id="14" name="Grafik 7" descr="icon_abstimmen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790575" cy="790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Inhalte_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4"/>
          <p:cNvSpPr>
            <a:spLocks noGrp="1"/>
          </p:cNvSpPr>
          <p:nvPr>
            <p:ph type="body" sz="quarter" idx="14" hasCustomPrompt="1"/>
          </p:nvPr>
        </p:nvSpPr>
        <p:spPr>
          <a:xfrm>
            <a:off x="3419872" y="44624"/>
            <a:ext cx="5291931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7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419872" y="449288"/>
            <a:ext cx="5291931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11" name="Textplatzhalter 8"/>
          <p:cNvSpPr>
            <a:spLocks noGrp="1"/>
          </p:cNvSpPr>
          <p:nvPr>
            <p:ph type="body" sz="quarter" idx="26" hasCustomPrompt="1"/>
          </p:nvPr>
        </p:nvSpPr>
        <p:spPr>
          <a:xfrm>
            <a:off x="323528" y="1051967"/>
            <a:ext cx="8280920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/>
              <a:pPr>
                <a:defRPr/>
              </a:pPr>
              <a:t>‹Nr.›</a:t>
            </a:fld>
            <a:endParaRPr lang="de-CH" dirty="0"/>
          </a:p>
        </p:txBody>
      </p:sp>
      <p:sp>
        <p:nvSpPr>
          <p:cNvPr id="13" name="Abgerundetes Rechteck 12"/>
          <p:cNvSpPr/>
          <p:nvPr userDrawn="1"/>
        </p:nvSpPr>
        <p:spPr>
          <a:xfrm>
            <a:off x="395485" y="1700808"/>
            <a:ext cx="8208912" cy="334268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4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95485" y="1700808"/>
            <a:ext cx="8136955" cy="334268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smtClean="0"/>
              <a:t>Titel</a:t>
            </a:r>
            <a:endParaRPr lang="de-DE" dirty="0" smtClean="0"/>
          </a:p>
          <a:p>
            <a:pPr lvl="0"/>
            <a:endParaRPr lang="de-DE" dirty="0" smtClean="0"/>
          </a:p>
        </p:txBody>
      </p:sp>
      <p:pic>
        <p:nvPicPr>
          <p:cNvPr id="15" name="Picture 2" descr="O:\Marketing_Kommunikation\Graphic Design\QuickLine\Logos_Quickline\ICONS\4farbig\icon_info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792000" cy="7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platzhalter 19"/>
          <p:cNvSpPr>
            <a:spLocks noGrp="1"/>
          </p:cNvSpPr>
          <p:nvPr>
            <p:ph type="body" sz="quarter" idx="27"/>
          </p:nvPr>
        </p:nvSpPr>
        <p:spPr>
          <a:xfrm>
            <a:off x="395485" y="2132856"/>
            <a:ext cx="4032499" cy="3672408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57200" indent="-457200">
              <a:buFont typeface="+mj-lt"/>
              <a:buNone/>
              <a:defRPr sz="1800" baseline="0"/>
            </a:lvl1pPr>
            <a:lvl2pPr>
              <a:buNone/>
              <a:defRPr/>
            </a:lvl2pPr>
          </a:lstStyle>
          <a:p>
            <a:pPr lvl="0"/>
            <a:endParaRPr lang="de-CH" dirty="0" smtClean="0"/>
          </a:p>
        </p:txBody>
      </p:sp>
      <p:sp>
        <p:nvSpPr>
          <p:cNvPr id="19" name="Textplatzhalter 19"/>
          <p:cNvSpPr>
            <a:spLocks noGrp="1"/>
          </p:cNvSpPr>
          <p:nvPr>
            <p:ph type="body" sz="quarter" idx="31"/>
          </p:nvPr>
        </p:nvSpPr>
        <p:spPr>
          <a:xfrm>
            <a:off x="4571949" y="2132856"/>
            <a:ext cx="4032499" cy="3672408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57200" indent="-457200">
              <a:buFont typeface="+mj-lt"/>
              <a:buNone/>
              <a:defRPr sz="1800" baseline="0"/>
            </a:lvl1pPr>
            <a:lvl2pPr>
              <a:buNone/>
              <a:defRPr/>
            </a:lvl2pPr>
          </a:lstStyle>
          <a:p>
            <a:pPr lvl="0"/>
            <a:endParaRPr lang="de-CH" dirty="0" smtClean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Inhalte_Entsche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4"/>
          <p:cNvSpPr>
            <a:spLocks noGrp="1"/>
          </p:cNvSpPr>
          <p:nvPr>
            <p:ph type="body" sz="quarter" idx="14" hasCustomPrompt="1"/>
          </p:nvPr>
        </p:nvSpPr>
        <p:spPr>
          <a:xfrm>
            <a:off x="3419872" y="44624"/>
            <a:ext cx="5291931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7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419872" y="449288"/>
            <a:ext cx="5291931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11" name="Textplatzhalter 8"/>
          <p:cNvSpPr>
            <a:spLocks noGrp="1"/>
          </p:cNvSpPr>
          <p:nvPr>
            <p:ph type="body" sz="quarter" idx="26" hasCustomPrompt="1"/>
          </p:nvPr>
        </p:nvSpPr>
        <p:spPr>
          <a:xfrm>
            <a:off x="323528" y="1051967"/>
            <a:ext cx="8280920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/>
              <a:pPr>
                <a:defRPr/>
              </a:pPr>
              <a:t>‹Nr.›</a:t>
            </a:fld>
            <a:endParaRPr lang="de-CH" dirty="0"/>
          </a:p>
        </p:txBody>
      </p:sp>
      <p:sp>
        <p:nvSpPr>
          <p:cNvPr id="13" name="Abgerundetes Rechteck 12"/>
          <p:cNvSpPr/>
          <p:nvPr userDrawn="1"/>
        </p:nvSpPr>
        <p:spPr>
          <a:xfrm>
            <a:off x="395485" y="1700808"/>
            <a:ext cx="8208912" cy="334268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4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95485" y="1700808"/>
            <a:ext cx="8136955" cy="334268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smtClean="0"/>
              <a:t>Titel</a:t>
            </a:r>
            <a:endParaRPr lang="de-DE" dirty="0" smtClean="0"/>
          </a:p>
          <a:p>
            <a:pPr lvl="0"/>
            <a:endParaRPr lang="de-DE" dirty="0" smtClean="0"/>
          </a:p>
        </p:txBody>
      </p:sp>
      <p:sp>
        <p:nvSpPr>
          <p:cNvPr id="16" name="Textplatzhalter 19"/>
          <p:cNvSpPr>
            <a:spLocks noGrp="1"/>
          </p:cNvSpPr>
          <p:nvPr>
            <p:ph type="body" sz="quarter" idx="27"/>
          </p:nvPr>
        </p:nvSpPr>
        <p:spPr>
          <a:xfrm>
            <a:off x="395485" y="2132856"/>
            <a:ext cx="4032499" cy="3672408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57200" indent="-457200">
              <a:buFont typeface="+mj-lt"/>
              <a:buNone/>
              <a:defRPr sz="1800" baseline="0"/>
            </a:lvl1pPr>
            <a:lvl2pPr>
              <a:buNone/>
              <a:defRPr/>
            </a:lvl2pPr>
          </a:lstStyle>
          <a:p>
            <a:pPr lvl="0"/>
            <a:endParaRPr lang="de-CH" dirty="0" smtClean="0"/>
          </a:p>
        </p:txBody>
      </p:sp>
      <p:sp>
        <p:nvSpPr>
          <p:cNvPr id="19" name="Textplatzhalter 19"/>
          <p:cNvSpPr>
            <a:spLocks noGrp="1"/>
          </p:cNvSpPr>
          <p:nvPr>
            <p:ph type="body" sz="quarter" idx="31"/>
          </p:nvPr>
        </p:nvSpPr>
        <p:spPr>
          <a:xfrm>
            <a:off x="4571949" y="2132856"/>
            <a:ext cx="4032499" cy="3672408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57200" indent="-457200">
              <a:buFont typeface="+mj-lt"/>
              <a:buNone/>
              <a:defRPr sz="1800" baseline="0"/>
            </a:lvl1pPr>
            <a:lvl2pPr>
              <a:buNone/>
              <a:defRPr/>
            </a:lvl2pPr>
          </a:lstStyle>
          <a:p>
            <a:pPr lvl="0"/>
            <a:endParaRPr lang="de-CH" dirty="0" smtClean="0"/>
          </a:p>
        </p:txBody>
      </p:sp>
      <p:pic>
        <p:nvPicPr>
          <p:cNvPr id="12" name="Grafik 7" descr="icon_abstimmen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790575" cy="790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Inhalte untereinander_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platzhalter 21"/>
          <p:cNvSpPr>
            <a:spLocks noGrp="1"/>
          </p:cNvSpPr>
          <p:nvPr>
            <p:ph type="body" sz="quarter" idx="26"/>
          </p:nvPr>
        </p:nvSpPr>
        <p:spPr>
          <a:xfrm>
            <a:off x="323528" y="1845122"/>
            <a:ext cx="8424863" cy="1655762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1800"/>
            </a:lvl1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 dirty="0"/>
          </a:p>
        </p:txBody>
      </p:sp>
      <p:sp>
        <p:nvSpPr>
          <p:cNvPr id="23" name="Textplatzhalter 21"/>
          <p:cNvSpPr>
            <a:spLocks noGrp="1"/>
          </p:cNvSpPr>
          <p:nvPr>
            <p:ph type="body" sz="quarter" idx="27"/>
          </p:nvPr>
        </p:nvSpPr>
        <p:spPr>
          <a:xfrm>
            <a:off x="323528" y="3861048"/>
            <a:ext cx="8424863" cy="1944216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1800"/>
            </a:lvl1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 dirty="0"/>
          </a:p>
        </p:txBody>
      </p:sp>
      <p:sp>
        <p:nvSpPr>
          <p:cNvPr id="15" name="Textplatzhalter 4"/>
          <p:cNvSpPr>
            <a:spLocks noGrp="1"/>
          </p:cNvSpPr>
          <p:nvPr>
            <p:ph type="body" sz="quarter" idx="14" hasCustomPrompt="1"/>
          </p:nvPr>
        </p:nvSpPr>
        <p:spPr>
          <a:xfrm>
            <a:off x="3779912" y="44624"/>
            <a:ext cx="4931891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6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779912" y="449288"/>
            <a:ext cx="4931891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25" name="Abgerundetes Rechteck 24"/>
          <p:cNvSpPr/>
          <p:nvPr userDrawn="1"/>
        </p:nvSpPr>
        <p:spPr>
          <a:xfrm>
            <a:off x="323528" y="1484784"/>
            <a:ext cx="8424936" cy="360040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0" name="Textplatzhalter 12"/>
          <p:cNvSpPr>
            <a:spLocks noGrp="1"/>
          </p:cNvSpPr>
          <p:nvPr>
            <p:ph type="body" sz="quarter" idx="25" hasCustomPrompt="1"/>
          </p:nvPr>
        </p:nvSpPr>
        <p:spPr>
          <a:xfrm>
            <a:off x="323528" y="1484784"/>
            <a:ext cx="8424936" cy="360040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 smtClean="0"/>
              <a:t>Titel</a:t>
            </a:r>
          </a:p>
          <a:p>
            <a:pPr lvl="0"/>
            <a:endParaRPr lang="de-DE" dirty="0" smtClean="0"/>
          </a:p>
        </p:txBody>
      </p:sp>
      <p:sp>
        <p:nvSpPr>
          <p:cNvPr id="26" name="Abgerundetes Rechteck 25"/>
          <p:cNvSpPr/>
          <p:nvPr userDrawn="1"/>
        </p:nvSpPr>
        <p:spPr>
          <a:xfrm>
            <a:off x="323528" y="3501008"/>
            <a:ext cx="8424936" cy="360040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7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23528" y="3501008"/>
            <a:ext cx="8424936" cy="360040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 smtClean="0"/>
              <a:t>Titel</a:t>
            </a:r>
          </a:p>
          <a:p>
            <a:pPr lvl="0"/>
            <a:endParaRPr lang="de-DE" dirty="0" smtClean="0"/>
          </a:p>
        </p:txBody>
      </p:sp>
      <p:sp>
        <p:nvSpPr>
          <p:cNvPr id="29" name="Textplatzhalter 8"/>
          <p:cNvSpPr>
            <a:spLocks noGrp="1"/>
          </p:cNvSpPr>
          <p:nvPr>
            <p:ph type="body" sz="quarter" idx="29" hasCustomPrompt="1"/>
          </p:nvPr>
        </p:nvSpPr>
        <p:spPr>
          <a:xfrm>
            <a:off x="323528" y="907951"/>
            <a:ext cx="8424936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1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/>
              <a:pPr>
                <a:defRPr/>
              </a:pPr>
              <a:t>‹Nr.›</a:t>
            </a:fld>
            <a:endParaRPr lang="de-CH" dirty="0"/>
          </a:p>
        </p:txBody>
      </p:sp>
      <p:pic>
        <p:nvPicPr>
          <p:cNvPr id="13" name="Picture 2" descr="O:\Marketing_Kommunikation\Graphic Design\QuickLine\Logos_Quickline\ICONS\4farbig\icon_info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792000" cy="7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i Inhalte untereinander_Entsche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platzhalter 21"/>
          <p:cNvSpPr>
            <a:spLocks noGrp="1"/>
          </p:cNvSpPr>
          <p:nvPr>
            <p:ph type="body" sz="quarter" idx="26"/>
          </p:nvPr>
        </p:nvSpPr>
        <p:spPr>
          <a:xfrm>
            <a:off x="323528" y="1845122"/>
            <a:ext cx="8424863" cy="1655762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1800"/>
            </a:lvl1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 dirty="0"/>
          </a:p>
        </p:txBody>
      </p:sp>
      <p:sp>
        <p:nvSpPr>
          <p:cNvPr id="23" name="Textplatzhalter 21"/>
          <p:cNvSpPr>
            <a:spLocks noGrp="1"/>
          </p:cNvSpPr>
          <p:nvPr>
            <p:ph type="body" sz="quarter" idx="27"/>
          </p:nvPr>
        </p:nvSpPr>
        <p:spPr>
          <a:xfrm>
            <a:off x="323528" y="3861048"/>
            <a:ext cx="8424863" cy="1944216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1800"/>
            </a:lvl1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 dirty="0"/>
          </a:p>
        </p:txBody>
      </p:sp>
      <p:sp>
        <p:nvSpPr>
          <p:cNvPr id="15" name="Textplatzhalter 4"/>
          <p:cNvSpPr>
            <a:spLocks noGrp="1"/>
          </p:cNvSpPr>
          <p:nvPr>
            <p:ph type="body" sz="quarter" idx="14" hasCustomPrompt="1"/>
          </p:nvPr>
        </p:nvSpPr>
        <p:spPr>
          <a:xfrm>
            <a:off x="3779912" y="44624"/>
            <a:ext cx="4931891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6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779912" y="449288"/>
            <a:ext cx="4931891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25" name="Abgerundetes Rechteck 24"/>
          <p:cNvSpPr/>
          <p:nvPr userDrawn="1"/>
        </p:nvSpPr>
        <p:spPr>
          <a:xfrm>
            <a:off x="323528" y="1484784"/>
            <a:ext cx="8424936" cy="360040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0" name="Textplatzhalter 12"/>
          <p:cNvSpPr>
            <a:spLocks noGrp="1"/>
          </p:cNvSpPr>
          <p:nvPr>
            <p:ph type="body" sz="quarter" idx="25" hasCustomPrompt="1"/>
          </p:nvPr>
        </p:nvSpPr>
        <p:spPr>
          <a:xfrm>
            <a:off x="323528" y="1484784"/>
            <a:ext cx="8424936" cy="360040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 smtClean="0"/>
              <a:t>Titel</a:t>
            </a:r>
          </a:p>
          <a:p>
            <a:pPr lvl="0"/>
            <a:endParaRPr lang="de-DE" dirty="0" smtClean="0"/>
          </a:p>
        </p:txBody>
      </p:sp>
      <p:sp>
        <p:nvSpPr>
          <p:cNvPr id="26" name="Abgerundetes Rechteck 25"/>
          <p:cNvSpPr/>
          <p:nvPr userDrawn="1"/>
        </p:nvSpPr>
        <p:spPr>
          <a:xfrm>
            <a:off x="323528" y="3501008"/>
            <a:ext cx="8424936" cy="360040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7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23528" y="3501008"/>
            <a:ext cx="8424936" cy="360040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 smtClean="0"/>
              <a:t>Titel</a:t>
            </a:r>
          </a:p>
          <a:p>
            <a:pPr lvl="0"/>
            <a:endParaRPr lang="de-DE" dirty="0" smtClean="0"/>
          </a:p>
        </p:txBody>
      </p:sp>
      <p:sp>
        <p:nvSpPr>
          <p:cNvPr id="29" name="Textplatzhalter 8"/>
          <p:cNvSpPr>
            <a:spLocks noGrp="1"/>
          </p:cNvSpPr>
          <p:nvPr>
            <p:ph type="body" sz="quarter" idx="29" hasCustomPrompt="1"/>
          </p:nvPr>
        </p:nvSpPr>
        <p:spPr>
          <a:xfrm>
            <a:off x="323528" y="907951"/>
            <a:ext cx="8424936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1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/>
              <a:pPr>
                <a:defRPr/>
              </a:pPr>
              <a:t>‹Nr.›</a:t>
            </a:fld>
            <a:endParaRPr lang="de-CH" dirty="0"/>
          </a:p>
        </p:txBody>
      </p:sp>
      <p:pic>
        <p:nvPicPr>
          <p:cNvPr id="14" name="Grafik 7" descr="icon_abstimmen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790575" cy="790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hne Titel_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4"/>
          <p:cNvSpPr>
            <a:spLocks noGrp="1"/>
          </p:cNvSpPr>
          <p:nvPr>
            <p:ph type="body" sz="quarter" idx="25" hasCustomPrompt="1"/>
          </p:nvPr>
        </p:nvSpPr>
        <p:spPr>
          <a:xfrm>
            <a:off x="3779912" y="44624"/>
            <a:ext cx="4931891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0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779912" y="449288"/>
            <a:ext cx="4931891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/>
              <a:pPr>
                <a:defRPr/>
              </a:pPr>
              <a:t>‹Nr.›</a:t>
            </a:fld>
            <a:endParaRPr lang="de-CH" dirty="0"/>
          </a:p>
        </p:txBody>
      </p:sp>
      <p:sp>
        <p:nvSpPr>
          <p:cNvPr id="11" name="Textplatzhalter 19"/>
          <p:cNvSpPr>
            <a:spLocks noGrp="1"/>
          </p:cNvSpPr>
          <p:nvPr>
            <p:ph type="body" sz="quarter" idx="26"/>
          </p:nvPr>
        </p:nvSpPr>
        <p:spPr>
          <a:xfrm>
            <a:off x="395485" y="908050"/>
            <a:ext cx="8208963" cy="4897214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57200" indent="-457200">
              <a:buFont typeface="+mj-lt"/>
              <a:buNone/>
              <a:defRPr sz="1800" baseline="0"/>
            </a:lvl1pPr>
            <a:lvl2pPr>
              <a:buNone/>
              <a:defRPr/>
            </a:lvl2pPr>
          </a:lstStyle>
          <a:p>
            <a:pPr lvl="0"/>
            <a:endParaRPr lang="de-CH" dirty="0" smtClean="0"/>
          </a:p>
        </p:txBody>
      </p:sp>
      <p:pic>
        <p:nvPicPr>
          <p:cNvPr id="12" name="Picture 2" descr="O:\Marketing_Kommunikation\Graphic Design\QuickLine\Logos_Quickline\ICONS\4farbig\icon_info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792000" cy="7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hne Titel_Entsche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4"/>
          <p:cNvSpPr>
            <a:spLocks noGrp="1"/>
          </p:cNvSpPr>
          <p:nvPr>
            <p:ph type="body" sz="quarter" idx="25" hasCustomPrompt="1"/>
          </p:nvPr>
        </p:nvSpPr>
        <p:spPr>
          <a:xfrm>
            <a:off x="3923928" y="44624"/>
            <a:ext cx="4787875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1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923928" y="449288"/>
            <a:ext cx="4787875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/>
              <a:pPr>
                <a:defRPr/>
              </a:pPr>
              <a:t>‹Nr.›</a:t>
            </a:fld>
            <a:endParaRPr lang="de-CH" dirty="0"/>
          </a:p>
        </p:txBody>
      </p:sp>
      <p:sp>
        <p:nvSpPr>
          <p:cNvPr id="10" name="Textplatzhalter 19"/>
          <p:cNvSpPr>
            <a:spLocks noGrp="1"/>
          </p:cNvSpPr>
          <p:nvPr>
            <p:ph type="body" sz="quarter" idx="26"/>
          </p:nvPr>
        </p:nvSpPr>
        <p:spPr>
          <a:xfrm>
            <a:off x="395485" y="908050"/>
            <a:ext cx="8208963" cy="4897214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57200" indent="-457200">
              <a:buFont typeface="+mj-lt"/>
              <a:buNone/>
              <a:defRPr sz="1800" baseline="0"/>
            </a:lvl1pPr>
            <a:lvl2pPr>
              <a:buNone/>
              <a:defRPr/>
            </a:lvl2pPr>
          </a:lstStyle>
          <a:p>
            <a:pPr lvl="0"/>
            <a:endParaRPr lang="de-CH" dirty="0" smtClean="0"/>
          </a:p>
        </p:txBody>
      </p:sp>
      <p:pic>
        <p:nvPicPr>
          <p:cNvPr id="12" name="Grafik 7" descr="icon_abstimmen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790575" cy="790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nhalt_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4"/>
          <p:cNvSpPr>
            <a:spLocks noGrp="1"/>
          </p:cNvSpPr>
          <p:nvPr>
            <p:ph type="body" sz="quarter" idx="25" hasCustomPrompt="1"/>
          </p:nvPr>
        </p:nvSpPr>
        <p:spPr>
          <a:xfrm>
            <a:off x="3923928" y="44624"/>
            <a:ext cx="4787875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1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923928" y="449288"/>
            <a:ext cx="4787875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15" name="Textplatzhalter 8"/>
          <p:cNvSpPr>
            <a:spLocks noGrp="1"/>
          </p:cNvSpPr>
          <p:nvPr>
            <p:ph type="body" sz="quarter" idx="26" hasCustomPrompt="1"/>
          </p:nvPr>
        </p:nvSpPr>
        <p:spPr>
          <a:xfrm>
            <a:off x="323528" y="1052736"/>
            <a:ext cx="8280920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8" name="Textplatzhalter 19"/>
          <p:cNvSpPr>
            <a:spLocks noGrp="1"/>
          </p:cNvSpPr>
          <p:nvPr>
            <p:ph type="body" sz="quarter" idx="27"/>
          </p:nvPr>
        </p:nvSpPr>
        <p:spPr>
          <a:xfrm>
            <a:off x="395485" y="2132856"/>
            <a:ext cx="8208963" cy="3672408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57200" indent="-457200">
              <a:buFont typeface="+mj-lt"/>
              <a:buNone/>
              <a:defRPr sz="1800" baseline="0"/>
            </a:lvl1pPr>
            <a:lvl2pPr>
              <a:buNone/>
              <a:defRPr/>
            </a:lvl2pPr>
          </a:lstStyle>
          <a:p>
            <a:pPr lvl="0"/>
            <a:endParaRPr lang="de-CH" dirty="0" smtClean="0"/>
          </a:p>
        </p:txBody>
      </p:sp>
      <p:sp>
        <p:nvSpPr>
          <p:cNvPr id="10" name="Abgerundetes Rechteck 9"/>
          <p:cNvSpPr/>
          <p:nvPr userDrawn="1"/>
        </p:nvSpPr>
        <p:spPr>
          <a:xfrm>
            <a:off x="395485" y="1700808"/>
            <a:ext cx="8208912" cy="334268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2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95485" y="1700808"/>
            <a:ext cx="8136955" cy="334268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smtClean="0"/>
              <a:t>Titel</a:t>
            </a:r>
            <a:endParaRPr lang="de-DE" dirty="0" smtClean="0"/>
          </a:p>
          <a:p>
            <a:pPr lvl="0"/>
            <a:endParaRPr lang="de-DE" dirty="0" smtClean="0"/>
          </a:p>
        </p:txBody>
      </p:sp>
      <p:sp>
        <p:nvSpPr>
          <p:cNvPr id="13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/>
              <a:pPr>
                <a:defRPr/>
              </a:pPr>
              <a:t>‹Nr.›</a:t>
            </a:fld>
            <a:endParaRPr lang="de-CH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2i Inhalte untereinander_Entsche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platzhalter 21"/>
          <p:cNvSpPr>
            <a:spLocks noGrp="1"/>
          </p:cNvSpPr>
          <p:nvPr>
            <p:ph type="body" sz="quarter" idx="26"/>
          </p:nvPr>
        </p:nvSpPr>
        <p:spPr>
          <a:xfrm>
            <a:off x="323528" y="1845122"/>
            <a:ext cx="8424863" cy="1655762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1800"/>
            </a:lvl1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 dirty="0"/>
          </a:p>
        </p:txBody>
      </p:sp>
      <p:sp>
        <p:nvSpPr>
          <p:cNvPr id="23" name="Textplatzhalter 21"/>
          <p:cNvSpPr>
            <a:spLocks noGrp="1"/>
          </p:cNvSpPr>
          <p:nvPr>
            <p:ph type="body" sz="quarter" idx="27"/>
          </p:nvPr>
        </p:nvSpPr>
        <p:spPr>
          <a:xfrm>
            <a:off x="323528" y="3861048"/>
            <a:ext cx="8424863" cy="1944216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1800"/>
            </a:lvl1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 dirty="0"/>
          </a:p>
        </p:txBody>
      </p:sp>
      <p:sp>
        <p:nvSpPr>
          <p:cNvPr id="15" name="Textplatzhalter 4"/>
          <p:cNvSpPr>
            <a:spLocks noGrp="1"/>
          </p:cNvSpPr>
          <p:nvPr>
            <p:ph type="body" sz="quarter" idx="14" hasCustomPrompt="1"/>
          </p:nvPr>
        </p:nvSpPr>
        <p:spPr>
          <a:xfrm>
            <a:off x="3779912" y="44624"/>
            <a:ext cx="4931891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6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779912" y="449288"/>
            <a:ext cx="4931891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25" name="Abgerundetes Rechteck 24"/>
          <p:cNvSpPr/>
          <p:nvPr userDrawn="1"/>
        </p:nvSpPr>
        <p:spPr>
          <a:xfrm>
            <a:off x="323528" y="1484784"/>
            <a:ext cx="8424936" cy="360040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0" name="Textplatzhalter 12"/>
          <p:cNvSpPr>
            <a:spLocks noGrp="1"/>
          </p:cNvSpPr>
          <p:nvPr>
            <p:ph type="body" sz="quarter" idx="25" hasCustomPrompt="1"/>
          </p:nvPr>
        </p:nvSpPr>
        <p:spPr>
          <a:xfrm>
            <a:off x="323528" y="1484784"/>
            <a:ext cx="8424936" cy="360040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 smtClean="0"/>
              <a:t>Titel</a:t>
            </a:r>
          </a:p>
          <a:p>
            <a:pPr lvl="0"/>
            <a:endParaRPr lang="de-DE" dirty="0" smtClean="0"/>
          </a:p>
        </p:txBody>
      </p:sp>
      <p:sp>
        <p:nvSpPr>
          <p:cNvPr id="26" name="Abgerundetes Rechteck 25"/>
          <p:cNvSpPr/>
          <p:nvPr userDrawn="1"/>
        </p:nvSpPr>
        <p:spPr>
          <a:xfrm>
            <a:off x="323528" y="3501008"/>
            <a:ext cx="8424936" cy="360040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7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23528" y="3501008"/>
            <a:ext cx="8424936" cy="360040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 smtClean="0"/>
              <a:t>Titel</a:t>
            </a:r>
          </a:p>
          <a:p>
            <a:pPr lvl="0"/>
            <a:endParaRPr lang="de-DE" dirty="0" smtClean="0"/>
          </a:p>
        </p:txBody>
      </p:sp>
      <p:sp>
        <p:nvSpPr>
          <p:cNvPr id="29" name="Textplatzhalter 8"/>
          <p:cNvSpPr>
            <a:spLocks noGrp="1"/>
          </p:cNvSpPr>
          <p:nvPr>
            <p:ph type="body" sz="quarter" idx="29" hasCustomPrompt="1"/>
          </p:nvPr>
        </p:nvSpPr>
        <p:spPr>
          <a:xfrm>
            <a:off x="323528" y="907951"/>
            <a:ext cx="8424936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1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/>
              <a:pPr>
                <a:defRPr/>
              </a:pPr>
              <a:t>‹Nr.›</a:t>
            </a:fld>
            <a:endParaRPr lang="de-CH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ohne Titel_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4"/>
          <p:cNvSpPr>
            <a:spLocks noGrp="1"/>
          </p:cNvSpPr>
          <p:nvPr>
            <p:ph type="body" sz="quarter" idx="25" hasCustomPrompt="1"/>
          </p:nvPr>
        </p:nvSpPr>
        <p:spPr>
          <a:xfrm>
            <a:off x="3779912" y="44624"/>
            <a:ext cx="4931891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0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779912" y="449288"/>
            <a:ext cx="4931891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/>
              <a:pPr>
                <a:defRPr/>
              </a:pPr>
              <a:t>‹Nr.›</a:t>
            </a:fld>
            <a:endParaRPr lang="de-CH" dirty="0"/>
          </a:p>
        </p:txBody>
      </p:sp>
      <p:sp>
        <p:nvSpPr>
          <p:cNvPr id="11" name="Textplatzhalter 19"/>
          <p:cNvSpPr>
            <a:spLocks noGrp="1"/>
          </p:cNvSpPr>
          <p:nvPr>
            <p:ph type="body" sz="quarter" idx="26"/>
          </p:nvPr>
        </p:nvSpPr>
        <p:spPr>
          <a:xfrm>
            <a:off x="395485" y="908050"/>
            <a:ext cx="8208963" cy="4897214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57200" indent="-457200">
              <a:buFont typeface="+mj-lt"/>
              <a:buNone/>
              <a:defRPr sz="1800" baseline="0"/>
            </a:lvl1pPr>
            <a:lvl2pPr>
              <a:buNone/>
              <a:defRPr/>
            </a:lvl2pPr>
          </a:lstStyle>
          <a:p>
            <a:pPr lvl="0"/>
            <a:endParaRPr lang="de-CH" dirty="0" smtClean="0"/>
          </a:p>
        </p:txBody>
      </p:sp>
      <p:sp>
        <p:nvSpPr>
          <p:cNvPr id="15" name="Abgerundetes Rechteck 14"/>
          <p:cNvSpPr/>
          <p:nvPr userDrawn="1"/>
        </p:nvSpPr>
        <p:spPr>
          <a:xfrm>
            <a:off x="395485" y="908720"/>
            <a:ext cx="8208912" cy="334268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6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95485" y="908720"/>
            <a:ext cx="8136955" cy="334268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smtClean="0"/>
              <a:t>Titel</a:t>
            </a:r>
            <a:endParaRPr lang="de-DE" dirty="0" smtClean="0"/>
          </a:p>
          <a:p>
            <a:pPr lvl="0"/>
            <a:endParaRPr lang="de-DE" dirty="0" smtClean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ohne Titel_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/>
              <a:pPr>
                <a:defRPr/>
              </a:pPr>
              <a:t>‹Nr.›</a:t>
            </a:fld>
            <a:endParaRPr lang="de-CH" dirty="0"/>
          </a:p>
        </p:txBody>
      </p:sp>
      <p:sp>
        <p:nvSpPr>
          <p:cNvPr id="11" name="Textplatzhalter 19"/>
          <p:cNvSpPr>
            <a:spLocks noGrp="1"/>
          </p:cNvSpPr>
          <p:nvPr>
            <p:ph type="body" sz="quarter" idx="26"/>
          </p:nvPr>
        </p:nvSpPr>
        <p:spPr>
          <a:xfrm>
            <a:off x="395485" y="908050"/>
            <a:ext cx="8208963" cy="4897214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57200" indent="-457200">
              <a:buFont typeface="+mj-lt"/>
              <a:buNone/>
              <a:defRPr sz="1800" baseline="0"/>
            </a:lvl1pPr>
            <a:lvl2pPr>
              <a:buNone/>
              <a:defRPr/>
            </a:lvl2pPr>
          </a:lstStyle>
          <a:p>
            <a:pPr lvl="0"/>
            <a:endParaRPr lang="de-CH" dirty="0" smtClean="0"/>
          </a:p>
        </p:txBody>
      </p:sp>
      <p:sp>
        <p:nvSpPr>
          <p:cNvPr id="15" name="Abgerundetes Rechteck 14"/>
          <p:cNvSpPr/>
          <p:nvPr userDrawn="1"/>
        </p:nvSpPr>
        <p:spPr>
          <a:xfrm>
            <a:off x="395485" y="908720"/>
            <a:ext cx="8208912" cy="334268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6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95485" y="908720"/>
            <a:ext cx="8136955" cy="334268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smtClean="0"/>
              <a:t>Titel</a:t>
            </a:r>
            <a:endParaRPr lang="de-DE" dirty="0" smtClean="0"/>
          </a:p>
          <a:p>
            <a:pPr lvl="0"/>
            <a:endParaRPr lang="de-DE" dirty="0" smtClean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O:\Marketing_Kommunikation\Graphic Design\QuickLine\Logos_Quickline\ICONS\4farbig\icon_inf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792000" cy="7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platzhalter 4"/>
          <p:cNvSpPr>
            <a:spLocks noGrp="1"/>
          </p:cNvSpPr>
          <p:nvPr>
            <p:ph type="body" sz="quarter" idx="25" hasCustomPrompt="1"/>
          </p:nvPr>
        </p:nvSpPr>
        <p:spPr>
          <a:xfrm>
            <a:off x="3923928" y="44624"/>
            <a:ext cx="4787875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1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923928" y="449288"/>
            <a:ext cx="4787875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15" name="Textplatzhalter 8"/>
          <p:cNvSpPr>
            <a:spLocks noGrp="1"/>
          </p:cNvSpPr>
          <p:nvPr>
            <p:ph type="body" sz="quarter" idx="26" hasCustomPrompt="1"/>
          </p:nvPr>
        </p:nvSpPr>
        <p:spPr>
          <a:xfrm>
            <a:off x="323528" y="1052736"/>
            <a:ext cx="8280920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8" name="Textplatzhalter 19"/>
          <p:cNvSpPr>
            <a:spLocks noGrp="1"/>
          </p:cNvSpPr>
          <p:nvPr>
            <p:ph type="body" sz="quarter" idx="27"/>
          </p:nvPr>
        </p:nvSpPr>
        <p:spPr>
          <a:xfrm>
            <a:off x="395485" y="2132856"/>
            <a:ext cx="8208963" cy="3672408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57200" indent="-457200">
              <a:buFont typeface="+mj-lt"/>
              <a:buNone/>
              <a:defRPr sz="1800" baseline="0"/>
            </a:lvl1pPr>
            <a:lvl2pPr>
              <a:buNone/>
              <a:defRPr/>
            </a:lvl2pPr>
          </a:lstStyle>
          <a:p>
            <a:pPr lvl="0"/>
            <a:endParaRPr lang="de-CH" dirty="0" smtClean="0"/>
          </a:p>
        </p:txBody>
      </p:sp>
      <p:sp>
        <p:nvSpPr>
          <p:cNvPr id="10" name="Abgerundetes Rechteck 9"/>
          <p:cNvSpPr/>
          <p:nvPr userDrawn="1"/>
        </p:nvSpPr>
        <p:spPr>
          <a:xfrm>
            <a:off x="395485" y="1700808"/>
            <a:ext cx="8208912" cy="334268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2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95485" y="1700808"/>
            <a:ext cx="8136955" cy="334268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smtClean="0"/>
              <a:t>Titel</a:t>
            </a:r>
            <a:endParaRPr lang="de-DE" dirty="0" smtClean="0"/>
          </a:p>
          <a:p>
            <a:pPr lvl="0"/>
            <a:endParaRPr lang="de-DE" dirty="0" smtClean="0"/>
          </a:p>
        </p:txBody>
      </p:sp>
      <p:sp>
        <p:nvSpPr>
          <p:cNvPr id="13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/>
              <a:pPr>
                <a:defRPr/>
              </a:pPr>
              <a:t>‹Nr.›</a:t>
            </a:fld>
            <a:endParaRPr lang="de-CH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Entsche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4"/>
          <p:cNvSpPr>
            <a:spLocks noGrp="1"/>
          </p:cNvSpPr>
          <p:nvPr>
            <p:ph type="body" sz="quarter" idx="25" hasCustomPrompt="1"/>
          </p:nvPr>
        </p:nvSpPr>
        <p:spPr>
          <a:xfrm>
            <a:off x="3851920" y="44624"/>
            <a:ext cx="4859883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1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851920" y="449288"/>
            <a:ext cx="4859883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15" name="Textplatzhalter 8"/>
          <p:cNvSpPr>
            <a:spLocks noGrp="1"/>
          </p:cNvSpPr>
          <p:nvPr>
            <p:ph type="body" sz="quarter" idx="26" hasCustomPrompt="1"/>
          </p:nvPr>
        </p:nvSpPr>
        <p:spPr>
          <a:xfrm>
            <a:off x="323528" y="1052736"/>
            <a:ext cx="8280920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8" name="Textplatzhalter 19"/>
          <p:cNvSpPr>
            <a:spLocks noGrp="1"/>
          </p:cNvSpPr>
          <p:nvPr>
            <p:ph type="body" sz="quarter" idx="27"/>
          </p:nvPr>
        </p:nvSpPr>
        <p:spPr>
          <a:xfrm>
            <a:off x="395485" y="2132856"/>
            <a:ext cx="8208963" cy="3672408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57200" indent="-457200">
              <a:buFont typeface="+mj-lt"/>
              <a:buNone/>
              <a:defRPr sz="1800" baseline="0"/>
            </a:lvl1pPr>
            <a:lvl2pPr>
              <a:buNone/>
              <a:defRPr/>
            </a:lvl2pPr>
          </a:lstStyle>
          <a:p>
            <a:pPr lvl="0"/>
            <a:endParaRPr lang="de-CH" dirty="0" smtClean="0"/>
          </a:p>
        </p:txBody>
      </p:sp>
      <p:sp>
        <p:nvSpPr>
          <p:cNvPr id="10" name="Abgerundetes Rechteck 9"/>
          <p:cNvSpPr/>
          <p:nvPr userDrawn="1"/>
        </p:nvSpPr>
        <p:spPr>
          <a:xfrm>
            <a:off x="395485" y="1700808"/>
            <a:ext cx="8208912" cy="334268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2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95485" y="1700808"/>
            <a:ext cx="8208963" cy="334268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smtClean="0"/>
              <a:t>Titel</a:t>
            </a:r>
            <a:endParaRPr lang="de-DE" dirty="0" smtClean="0"/>
          </a:p>
          <a:p>
            <a:pPr lvl="0"/>
            <a:endParaRPr lang="de-DE" dirty="0" smtClean="0"/>
          </a:p>
        </p:txBody>
      </p:sp>
      <p:pic>
        <p:nvPicPr>
          <p:cNvPr id="14" name="Grafik 7" descr="icon_abstimmen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790575" cy="790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/>
              <a:pPr>
                <a:defRPr/>
              </a:pPr>
              <a:t>‹Nr.›</a:t>
            </a:fld>
            <a:endParaRPr lang="de-CH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aktand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platzhalter 19"/>
          <p:cNvSpPr>
            <a:spLocks noGrp="1"/>
          </p:cNvSpPr>
          <p:nvPr>
            <p:ph type="body" sz="quarter" idx="26" hasCustomPrompt="1"/>
          </p:nvPr>
        </p:nvSpPr>
        <p:spPr>
          <a:xfrm>
            <a:off x="395485" y="908050"/>
            <a:ext cx="8208963" cy="4897214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57200" indent="-457200">
              <a:buFont typeface="+mj-lt"/>
              <a:buAutoNum type="arabicPeriod"/>
              <a:defRPr sz="1800" baseline="0"/>
            </a:lvl1pPr>
            <a:lvl2pPr>
              <a:buNone/>
              <a:defRPr/>
            </a:lvl2pPr>
          </a:lstStyle>
          <a:p>
            <a:pPr lvl="0"/>
            <a:r>
              <a:rPr lang="de-CH" dirty="0" smtClean="0"/>
              <a:t>Überschrift I</a:t>
            </a:r>
          </a:p>
          <a:p>
            <a:pPr lvl="0"/>
            <a:r>
              <a:rPr lang="de-CH" dirty="0" smtClean="0"/>
              <a:t>Überschrift II</a:t>
            </a:r>
          </a:p>
          <a:p>
            <a:pPr lvl="0"/>
            <a:r>
              <a:rPr lang="de-CH" dirty="0" smtClean="0"/>
              <a:t>Überschrift III</a:t>
            </a:r>
          </a:p>
        </p:txBody>
      </p:sp>
      <p:sp>
        <p:nvSpPr>
          <p:cNvPr id="8" name="Abgerundetes Rechteck 7"/>
          <p:cNvSpPr/>
          <p:nvPr userDrawn="1"/>
        </p:nvSpPr>
        <p:spPr>
          <a:xfrm>
            <a:off x="395485" y="476672"/>
            <a:ext cx="8208912" cy="360040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0" name="Textplatzhalter 12"/>
          <p:cNvSpPr>
            <a:spLocks noGrp="1"/>
          </p:cNvSpPr>
          <p:nvPr>
            <p:ph type="body" sz="quarter" idx="25" hasCustomPrompt="1"/>
          </p:nvPr>
        </p:nvSpPr>
        <p:spPr>
          <a:xfrm>
            <a:off x="395485" y="476672"/>
            <a:ext cx="8136955" cy="360040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 smtClean="0"/>
              <a:t>Traktanden</a:t>
            </a:r>
          </a:p>
          <a:p>
            <a:pPr lvl="0"/>
            <a:endParaRPr lang="de-DE" dirty="0" smtClean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/>
              <a:pPr>
                <a:defRPr/>
              </a:pPr>
              <a:t>‹Nr.›</a:t>
            </a:fld>
            <a:endParaRPr lang="de-CH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elle_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O:\Marketing_Kommunikation\Graphic Design\QuickLine\Logos_Quickline\ICONS\4farbig\icon_inf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792000" cy="7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platzhalter 4"/>
          <p:cNvSpPr>
            <a:spLocks noGrp="1"/>
          </p:cNvSpPr>
          <p:nvPr>
            <p:ph type="body" sz="quarter" idx="25" hasCustomPrompt="1"/>
          </p:nvPr>
        </p:nvSpPr>
        <p:spPr>
          <a:xfrm>
            <a:off x="3923928" y="44624"/>
            <a:ext cx="4787875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1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923928" y="449288"/>
            <a:ext cx="4787875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15" name="Textplatzhalter 8"/>
          <p:cNvSpPr>
            <a:spLocks noGrp="1"/>
          </p:cNvSpPr>
          <p:nvPr>
            <p:ph type="body" sz="quarter" idx="26" hasCustomPrompt="1"/>
          </p:nvPr>
        </p:nvSpPr>
        <p:spPr>
          <a:xfrm>
            <a:off x="323528" y="1052736"/>
            <a:ext cx="8280920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10" name="Abgerundetes Rechteck 9"/>
          <p:cNvSpPr/>
          <p:nvPr userDrawn="1"/>
        </p:nvSpPr>
        <p:spPr>
          <a:xfrm>
            <a:off x="395485" y="1700808"/>
            <a:ext cx="8208912" cy="334268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2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95485" y="1700808"/>
            <a:ext cx="8136955" cy="334268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smtClean="0"/>
              <a:t>Titel</a:t>
            </a:r>
            <a:endParaRPr lang="de-DE" dirty="0" smtClean="0"/>
          </a:p>
          <a:p>
            <a:pPr lvl="0"/>
            <a:endParaRPr lang="de-DE" dirty="0" smtClean="0"/>
          </a:p>
        </p:txBody>
      </p:sp>
      <p:sp>
        <p:nvSpPr>
          <p:cNvPr id="13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/>
              <a:pPr>
                <a:defRPr/>
              </a:pPr>
              <a:t>‹Nr.›</a:t>
            </a:fld>
            <a:endParaRPr lang="de-CH" dirty="0"/>
          </a:p>
        </p:txBody>
      </p:sp>
      <p:sp>
        <p:nvSpPr>
          <p:cNvPr id="16" name="Tabellenplatzhalter 15"/>
          <p:cNvSpPr>
            <a:spLocks noGrp="1"/>
          </p:cNvSpPr>
          <p:nvPr>
            <p:ph type="tbl" sz="quarter" idx="29"/>
          </p:nvPr>
        </p:nvSpPr>
        <p:spPr>
          <a:xfrm>
            <a:off x="395536" y="2132856"/>
            <a:ext cx="8208962" cy="3672408"/>
          </a:xfrm>
          <a:solidFill>
            <a:schemeClr val="accent3"/>
          </a:solidFill>
        </p:spPr>
        <p:txBody>
          <a:bodyPr/>
          <a:lstStyle>
            <a:lvl1pPr>
              <a:defRPr sz="1800"/>
            </a:lvl1pPr>
          </a:lstStyle>
          <a:p>
            <a:endParaRPr lang="de-CH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2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8"/>
          <p:cNvPicPr>
            <a:picLocks noChangeAspect="1" noChangeArrowheads="1"/>
          </p:cNvPicPr>
          <p:nvPr userDrawn="1"/>
        </p:nvPicPr>
        <p:blipFill>
          <a:blip r:embed="rId20" cstate="print"/>
          <a:stretch>
            <a:fillRect/>
          </a:stretch>
        </p:blipFill>
        <p:spPr bwMode="auto">
          <a:xfrm>
            <a:off x="0" y="635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765175"/>
            <a:ext cx="8229600" cy="65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CH" dirty="0" smtClean="0"/>
              <a:t>Titelmasterformat durch Klicken bearbeiten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CH" dirty="0" smtClean="0"/>
              <a:t>Textmasterformate durch Klicken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  <a:p>
            <a:pPr lvl="3"/>
            <a:r>
              <a:rPr lang="de-CH" dirty="0" smtClean="0"/>
              <a:t>Vierte Ebene</a:t>
            </a:r>
          </a:p>
          <a:p>
            <a:pPr lvl="4"/>
            <a:r>
              <a:rPr lang="de-CH" dirty="0" smtClean="0"/>
              <a:t>Fünfte Ebene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/>
              <a:pPr>
                <a:defRPr/>
              </a:pPr>
              <a:t>‹Nr.›</a:t>
            </a:fld>
            <a:endParaRPr lang="de-CH" dirty="0"/>
          </a:p>
        </p:txBody>
      </p:sp>
      <p:sp>
        <p:nvSpPr>
          <p:cNvPr id="9" name="Ellipse 8"/>
          <p:cNvSpPr/>
          <p:nvPr userDrawn="1"/>
        </p:nvSpPr>
        <p:spPr>
          <a:xfrm>
            <a:off x="7164288" y="5877272"/>
            <a:ext cx="2088232" cy="2088232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innerShdw blurRad="63500" dist="50800" dir="13500000">
              <a:prstClr val="black">
                <a:alpha val="35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smtClean="0"/>
              <a:t> </a:t>
            </a:r>
            <a:endParaRPr lang="de-CH" dirty="0"/>
          </a:p>
        </p:txBody>
      </p:sp>
      <p:pic>
        <p:nvPicPr>
          <p:cNvPr id="1031" name="Grafik 7" descr="QL_Multim_Anschluss_4f_transparent.png"/>
          <p:cNvPicPr>
            <a:picLocks noChangeAspect="1"/>
          </p:cNvPicPr>
          <p:nvPr/>
        </p:nvPicPr>
        <p:blipFill>
          <a:blip r:embed="rId21" cstate="print"/>
          <a:srcRect/>
          <a:stretch>
            <a:fillRect/>
          </a:stretch>
        </p:blipFill>
        <p:spPr bwMode="auto">
          <a:xfrm>
            <a:off x="7524328" y="6237312"/>
            <a:ext cx="1298551" cy="483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702" r:id="rId2"/>
    <p:sldLayoutId id="2147483703" r:id="rId3"/>
    <p:sldLayoutId id="2147483704" r:id="rId4"/>
    <p:sldLayoutId id="2147483705" r:id="rId5"/>
    <p:sldLayoutId id="2147483694" r:id="rId6"/>
    <p:sldLayoutId id="2147483695" r:id="rId7"/>
    <p:sldLayoutId id="2147483690" r:id="rId8"/>
    <p:sldLayoutId id="2147483696" r:id="rId9"/>
    <p:sldLayoutId id="2147483697" r:id="rId10"/>
    <p:sldLayoutId id="2147483698" r:id="rId11"/>
    <p:sldLayoutId id="2147483699" r:id="rId12"/>
    <p:sldLayoutId id="2147483689" r:id="rId13"/>
    <p:sldLayoutId id="2147483700" r:id="rId14"/>
    <p:sldLayoutId id="2147483692" r:id="rId15"/>
    <p:sldLayoutId id="2147483701" r:id="rId16"/>
    <p:sldLayoutId id="2147483691" r:id="rId17"/>
    <p:sldLayoutId id="2147483693" r:id="rId18"/>
  </p:sldLayoutIdLs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4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9.em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9.jpe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1.emf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7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8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6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platzhalter 5"/>
          <p:cNvSpPr>
            <a:spLocks noGrp="1"/>
          </p:cNvSpPr>
          <p:nvPr>
            <p:ph type="body" sz="quarter" idx="10"/>
          </p:nvPr>
        </p:nvSpPr>
        <p:spPr>
          <a:xfrm>
            <a:off x="1907704" y="1125488"/>
            <a:ext cx="6624736" cy="1295400"/>
          </a:xfrm>
        </p:spPr>
        <p:txBody>
          <a:bodyPr/>
          <a:lstStyle/>
          <a:p>
            <a:r>
              <a:rPr lang="de-CH" dirty="0" smtClean="0"/>
              <a:t>Schulungsdokumentation</a:t>
            </a:r>
          </a:p>
          <a:p>
            <a:r>
              <a:rPr lang="de-CH" dirty="0" smtClean="0"/>
              <a:t>Senderumstellung 06.05.2014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805020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platzhalter 6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lang="de-CH" dirty="0" smtClean="0"/>
              <a:t>Grosse Senderumstellung</a:t>
            </a:r>
            <a:endParaRPr lang="de-CH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CH" dirty="0" smtClean="0"/>
              <a:t>1. Neue Sendersortierung</a:t>
            </a:r>
            <a:endParaRPr lang="de-CH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lang="de-CH" dirty="0" smtClean="0"/>
              <a:t>«Eine Verbesserung im Sinne des Kunden»</a:t>
            </a:r>
            <a:endParaRPr lang="de-CH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27"/>
          </p:nvPr>
        </p:nvSpPr>
        <p:spPr>
          <a:xfrm>
            <a:off x="395485" y="2132856"/>
            <a:ext cx="8208963" cy="3960440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de-CH" dirty="0"/>
              <a:t>Unverschlüsselter Bereich </a:t>
            </a:r>
            <a:r>
              <a:rPr lang="de-CH" dirty="0" smtClean="0"/>
              <a:t>konsolidiert</a:t>
            </a:r>
          </a:p>
          <a:p>
            <a:pPr lvl="1">
              <a:buFont typeface="Symbol" panose="05050102010706020507" pitchFamily="18" charset="2"/>
              <a:buChar char="-"/>
            </a:pPr>
            <a:r>
              <a:rPr lang="de-CH" sz="1600" dirty="0" err="1" smtClean="0"/>
              <a:t>Zapping</a:t>
            </a:r>
            <a:r>
              <a:rPr lang="de-CH" sz="1600" dirty="0" smtClean="0"/>
              <a:t> ohne Verschlüsselung im vorderen Bereich</a:t>
            </a:r>
            <a:endParaRPr lang="de-CH" sz="1600" dirty="0"/>
          </a:p>
          <a:p>
            <a:pPr lvl="1">
              <a:buFont typeface="Symbol" panose="05050102010706020507" pitchFamily="18" charset="2"/>
              <a:buChar char="-"/>
            </a:pPr>
            <a:r>
              <a:rPr lang="de-CH" sz="1600" dirty="0"/>
              <a:t>Keine «leeren Sendeplätze mit Info»</a:t>
            </a:r>
          </a:p>
          <a:p>
            <a:pPr lvl="1">
              <a:spcAft>
                <a:spcPts val="600"/>
              </a:spcAft>
              <a:buFont typeface="Symbol" panose="05050102010706020507" pitchFamily="18" charset="2"/>
              <a:buChar char="-"/>
            </a:pPr>
            <a:r>
              <a:rPr lang="de-CH" sz="1600" dirty="0"/>
              <a:t>Verschlüsselter Bereich hinten</a:t>
            </a:r>
          </a:p>
          <a:p>
            <a:pPr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de-CH" dirty="0"/>
              <a:t>Anlehnung an UPC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de-CH" dirty="0"/>
              <a:t>Nutzenorientierung</a:t>
            </a:r>
          </a:p>
          <a:p>
            <a:pPr lvl="1">
              <a:buFont typeface="Symbol" panose="05050102010706020507" pitchFamily="18" charset="2"/>
              <a:buChar char="-"/>
            </a:pPr>
            <a:r>
              <a:rPr lang="de-CH" sz="1600" dirty="0"/>
              <a:t>Berücksichtigung Einschaltquoten/Beliebtheit</a:t>
            </a:r>
          </a:p>
          <a:p>
            <a:pPr lvl="1">
              <a:buFont typeface="Symbol" panose="05050102010706020507" pitchFamily="18" charset="2"/>
              <a:buChar char="-"/>
            </a:pPr>
            <a:r>
              <a:rPr lang="de-CH" sz="1600" dirty="0"/>
              <a:t>Berücksichtigung Schweizer Marktgegebenheiten</a:t>
            </a:r>
          </a:p>
          <a:p>
            <a:pPr lvl="2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de-CH" sz="1400" dirty="0"/>
              <a:t>Thematik </a:t>
            </a:r>
            <a:r>
              <a:rPr lang="de-CH" sz="1400" dirty="0" smtClean="0"/>
              <a:t>Sendeplatzierung CH-Privatsender</a:t>
            </a:r>
            <a:endParaRPr lang="de-CH" dirty="0"/>
          </a:p>
          <a:p>
            <a:pPr>
              <a:buFont typeface="Wingdings" panose="05000000000000000000" pitchFamily="2" charset="2"/>
              <a:buChar char="Ø"/>
            </a:pPr>
            <a:r>
              <a:rPr lang="de-CH" dirty="0"/>
              <a:t>Nachteil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de-CH" dirty="0"/>
              <a:t>Dt. Privatsender hinten (Verte! / </a:t>
            </a:r>
            <a:r>
              <a:rPr lang="de-CH" dirty="0" err="1"/>
              <a:t>Kaon</a:t>
            </a:r>
            <a:r>
              <a:rPr lang="de-CH" dirty="0"/>
              <a:t> / CA-Modul)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de-CH" dirty="0"/>
              <a:t>Empfehlung: Favoritenliste</a:t>
            </a:r>
          </a:p>
          <a:p>
            <a:endParaRPr lang="de-CH" dirty="0"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lang="de-CH" dirty="0" smtClean="0"/>
              <a:t>Die Vorteile und Nachteile im Überblick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F818F034-3ED1-44CB-BAE4-E1467A962864}" type="slidenum">
              <a:rPr lang="de-CH" smtClean="0"/>
              <a:pPr>
                <a:defRPr/>
              </a:pPr>
              <a:t>10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775544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lang="de-CH" dirty="0"/>
              <a:t>Grosse Senderumstellung</a:t>
            </a:r>
          </a:p>
          <a:p>
            <a:endParaRPr lang="de-CH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CH" dirty="0"/>
              <a:t>1. Neue Sendersortierung</a:t>
            </a:r>
          </a:p>
          <a:p>
            <a:endParaRPr lang="de-CH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lang="de-CH" dirty="0" smtClean="0"/>
              <a:t>«Es ist nicht alles schwarz!»</a:t>
            </a:r>
            <a:endParaRPr lang="de-CH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r>
              <a:rPr lang="de-CH" dirty="0" smtClean="0"/>
              <a:t> </a:t>
            </a:r>
            <a:endParaRPr lang="de-CH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lang="de-CH" dirty="0" smtClean="0"/>
              <a:t>Auflistung sichtbarer Sender nach der Umstellung</a:t>
            </a:r>
            <a:endParaRPr lang="de-CH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F818F034-3ED1-44CB-BAE4-E1467A962864}" type="slidenum">
              <a:rPr lang="de-CH" smtClean="0"/>
              <a:pPr>
                <a:defRPr/>
              </a:pPr>
              <a:t>11</a:t>
            </a:fld>
            <a:endParaRPr lang="de-CH" dirty="0"/>
          </a:p>
        </p:txBody>
      </p:sp>
      <p:sp>
        <p:nvSpPr>
          <p:cNvPr id="8" name="Textfeld 7"/>
          <p:cNvSpPr txBox="1"/>
          <p:nvPr/>
        </p:nvSpPr>
        <p:spPr>
          <a:xfrm>
            <a:off x="467544" y="2060848"/>
            <a:ext cx="78488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b="1" dirty="0" smtClean="0">
                <a:solidFill>
                  <a:srgbClr val="FF0000"/>
                </a:solidFill>
              </a:rPr>
              <a:t>Die wichtigsten Sender sollen wenn immer möglich nach der Umstellung auf dem gleichen Sendeplatz verweilen! </a:t>
            </a:r>
            <a:r>
              <a:rPr lang="de-CH" sz="1400" i="1" dirty="0" smtClean="0"/>
              <a:t>(Sofern kein Suchlauf!)</a:t>
            </a:r>
            <a:endParaRPr lang="de-CH" b="1" dirty="0">
              <a:solidFill>
                <a:srgbClr val="FF0000"/>
              </a:solidFill>
            </a:endParaRPr>
          </a:p>
        </p:txBody>
      </p:sp>
      <p:sp>
        <p:nvSpPr>
          <p:cNvPr id="9" name="Textfeld 8"/>
          <p:cNvSpPr txBox="1"/>
          <p:nvPr/>
        </p:nvSpPr>
        <p:spPr>
          <a:xfrm>
            <a:off x="539552" y="2808318"/>
            <a:ext cx="2664296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de-CH" sz="1600" dirty="0" smtClean="0"/>
              <a:t>SRF 1 HD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de-CH" sz="1600" dirty="0" smtClean="0"/>
              <a:t>SRF zwei HD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de-CH" sz="1600" dirty="0" smtClean="0"/>
              <a:t>ORF eins HD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de-CH" sz="1600" dirty="0" smtClean="0"/>
              <a:t>ORF 2 HD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de-CH" sz="1600" dirty="0" smtClean="0"/>
              <a:t>Das Erste HD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de-CH" sz="1600" dirty="0" smtClean="0"/>
              <a:t>ZDF HD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de-CH" sz="1600" dirty="0" smtClean="0"/>
              <a:t>3sat HD</a:t>
            </a:r>
            <a:endParaRPr lang="de-CH" sz="1600" dirty="0"/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de-CH" sz="1600" dirty="0" smtClean="0"/>
              <a:t>SWR HD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de-CH" sz="1600" dirty="0" smtClean="0"/>
              <a:t>BR HD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de-CH" sz="1600" dirty="0" smtClean="0"/>
              <a:t>WDR HD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de-CH" sz="1600" dirty="0" smtClean="0"/>
              <a:t>NDR HD</a:t>
            </a:r>
            <a:endParaRPr lang="de-CH" sz="1600" dirty="0"/>
          </a:p>
        </p:txBody>
      </p:sp>
      <p:sp>
        <p:nvSpPr>
          <p:cNvPr id="10" name="Textfeld 9"/>
          <p:cNvSpPr txBox="1"/>
          <p:nvPr/>
        </p:nvSpPr>
        <p:spPr>
          <a:xfrm>
            <a:off x="3563888" y="2852936"/>
            <a:ext cx="280831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de-CH" sz="1600" dirty="0" smtClean="0"/>
              <a:t>RTL HD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de-CH" sz="1600" dirty="0" smtClean="0"/>
              <a:t>RTL 2 HD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de-CH" sz="1600" dirty="0" smtClean="0"/>
              <a:t>VOX HD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de-CH" sz="1600" dirty="0" err="1" smtClean="0"/>
              <a:t>SuperRTL</a:t>
            </a:r>
            <a:r>
              <a:rPr lang="de-CH" sz="1600" dirty="0" smtClean="0"/>
              <a:t> HD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de-CH" sz="1600" dirty="0" smtClean="0"/>
              <a:t>Sat.1 HD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de-CH" sz="1600" dirty="0" smtClean="0"/>
              <a:t>ProSieben HD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de-CH" sz="1600" dirty="0" err="1" smtClean="0"/>
              <a:t>kabel</a:t>
            </a:r>
            <a:r>
              <a:rPr lang="de-CH" sz="1600" dirty="0" smtClean="0"/>
              <a:t> eins HD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de-CH" sz="1600" dirty="0" smtClean="0"/>
              <a:t>SIXX HD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de-CH" sz="1600" dirty="0" smtClean="0"/>
              <a:t>alle </a:t>
            </a:r>
            <a:r>
              <a:rPr lang="de-CH" sz="1600" dirty="0" err="1" smtClean="0"/>
              <a:t>Teleclub</a:t>
            </a:r>
            <a:endParaRPr lang="de-CH" sz="1600" dirty="0" smtClean="0"/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de-CH" sz="1600" dirty="0" smtClean="0"/>
              <a:t>… diverse weitere</a:t>
            </a:r>
          </a:p>
        </p:txBody>
      </p:sp>
    </p:spTree>
    <p:extLst>
      <p:ext uri="{BB962C8B-B14F-4D97-AF65-F5344CB8AC3E}">
        <p14:creationId xmlns:p14="http://schemas.microsoft.com/office/powerpoint/2010/main" val="3225567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lang="de-CH" dirty="0" smtClean="0"/>
              <a:t>Grosse Senderumstellung</a:t>
            </a:r>
            <a:endParaRPr lang="de-CH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CH" dirty="0" smtClean="0"/>
              <a:t>2. Wegfall SD/HD-</a:t>
            </a:r>
            <a:r>
              <a:rPr lang="de-CH" dirty="0" err="1" smtClean="0"/>
              <a:t>Simulcast</a:t>
            </a:r>
            <a:endParaRPr lang="de-CH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F818F034-3ED1-44CB-BAE4-E1467A962864}" type="slidenum">
              <a:rPr lang="de-CH" smtClean="0"/>
              <a:pPr>
                <a:defRPr/>
              </a:pPr>
              <a:t>12</a:t>
            </a:fld>
            <a:endParaRPr lang="de-CH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26"/>
          </p:nvPr>
        </p:nvSpPr>
        <p:spPr>
          <a:xfrm>
            <a:off x="395484" y="1412776"/>
            <a:ext cx="8352979" cy="4896544"/>
          </a:xfrm>
        </p:spPr>
        <p:txBody>
          <a:bodyPr/>
          <a:lstStyle/>
          <a:p>
            <a:r>
              <a:rPr lang="de-CH" dirty="0" smtClean="0"/>
              <a:t> </a:t>
            </a:r>
            <a:endParaRPr lang="de-CH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484784"/>
            <a:ext cx="3827293" cy="45365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1457938"/>
            <a:ext cx="4302195" cy="4563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feld 13"/>
          <p:cNvSpPr txBox="1"/>
          <p:nvPr/>
        </p:nvSpPr>
        <p:spPr>
          <a:xfrm>
            <a:off x="395537" y="6021288"/>
            <a:ext cx="78488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b="1" dirty="0" smtClean="0">
                <a:solidFill>
                  <a:srgbClr val="FF0000"/>
                </a:solidFill>
              </a:rPr>
              <a:t>ProSieben Sat1- und RTL –Gruppe bleiben als </a:t>
            </a:r>
            <a:r>
              <a:rPr lang="de-CH" b="1" dirty="0" err="1" smtClean="0">
                <a:solidFill>
                  <a:srgbClr val="FF0000"/>
                </a:solidFill>
              </a:rPr>
              <a:t>Simulcast</a:t>
            </a:r>
            <a:r>
              <a:rPr lang="de-CH" b="1" dirty="0" smtClean="0">
                <a:solidFill>
                  <a:srgbClr val="FF0000"/>
                </a:solidFill>
              </a:rPr>
              <a:t> bestehen!</a:t>
            </a:r>
            <a:endParaRPr lang="de-CH" b="1" dirty="0">
              <a:solidFill>
                <a:srgbClr val="FF0000"/>
              </a:solidFill>
            </a:endParaRPr>
          </a:p>
        </p:txBody>
      </p:sp>
      <p:sp>
        <p:nvSpPr>
          <p:cNvPr id="4" name="Abgerundetes Rechteck 3"/>
          <p:cNvSpPr/>
          <p:nvPr/>
        </p:nvSpPr>
        <p:spPr>
          <a:xfrm>
            <a:off x="467544" y="1088776"/>
            <a:ext cx="8280920" cy="324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CH" b="1" dirty="0" smtClean="0"/>
              <a:t>Rund 36 </a:t>
            </a:r>
            <a:r>
              <a:rPr lang="de-CH" b="1" dirty="0" err="1" smtClean="0"/>
              <a:t>Simulcast</a:t>
            </a:r>
            <a:r>
              <a:rPr lang="de-CH" b="1" dirty="0" smtClean="0"/>
              <a:t>-Sender entfallen per 6. Mai 2014</a:t>
            </a:r>
            <a:endParaRPr lang="de-CH" b="1" dirty="0"/>
          </a:p>
        </p:txBody>
      </p:sp>
    </p:spTree>
    <p:extLst>
      <p:ext uri="{BB962C8B-B14F-4D97-AF65-F5344CB8AC3E}">
        <p14:creationId xmlns:p14="http://schemas.microsoft.com/office/powerpoint/2010/main" val="2774423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platzhalter 6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lang="de-CH" dirty="0" smtClean="0"/>
              <a:t>Grosse Senderumstellung</a:t>
            </a:r>
            <a:endParaRPr lang="de-CH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CH" dirty="0" smtClean="0"/>
              <a:t>3. MPEG- 4 Transcoding</a:t>
            </a:r>
            <a:endParaRPr lang="de-CH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lang="de-CH" dirty="0" smtClean="0"/>
              <a:t>«Über 90% HD-fähig gemäss Umfrage September 13»</a:t>
            </a:r>
            <a:endParaRPr lang="de-CH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27"/>
          </p:nvPr>
        </p:nvSpPr>
        <p:spPr>
          <a:xfrm>
            <a:off x="395485" y="2276872"/>
            <a:ext cx="8256588" cy="3960440"/>
          </a:xfrm>
        </p:spPr>
        <p:txBody>
          <a:bodyPr/>
          <a:lstStyle/>
          <a:p>
            <a:r>
              <a:rPr lang="de-CH" dirty="0" smtClean="0"/>
              <a:t> </a:t>
            </a:r>
            <a:endParaRPr lang="de-CH" dirty="0"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lang="de-DE" dirty="0"/>
              <a:t>Empfang von SRF1 HD und 4+ HD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F818F034-3ED1-44CB-BAE4-E1467A962864}" type="slidenum">
              <a:rPr lang="de-CH" smtClean="0"/>
              <a:pPr>
                <a:defRPr/>
              </a:pPr>
              <a:t>13</a:t>
            </a:fld>
            <a:endParaRPr lang="de-CH" dirty="0"/>
          </a:p>
        </p:txBody>
      </p:sp>
      <p:graphicFrame>
        <p:nvGraphicFramePr>
          <p:cNvPr id="20" name="Diagramm 19"/>
          <p:cNvGraphicFramePr/>
          <p:nvPr>
            <p:extLst>
              <p:ext uri="{D42A27DB-BD31-4B8C-83A1-F6EECF244321}">
                <p14:modId xmlns:p14="http://schemas.microsoft.com/office/powerpoint/2010/main" val="3302883140"/>
              </p:ext>
            </p:extLst>
          </p:nvPr>
        </p:nvGraphicFramePr>
        <p:xfrm>
          <a:off x="479984" y="2239064"/>
          <a:ext cx="7929618" cy="42862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21" name="Gerade Verbindung 20"/>
          <p:cNvCxnSpPr/>
          <p:nvPr/>
        </p:nvCxnSpPr>
        <p:spPr>
          <a:xfrm>
            <a:off x="7620536" y="2671112"/>
            <a:ext cx="0" cy="3240360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feld 21"/>
          <p:cNvSpPr txBox="1"/>
          <p:nvPr/>
        </p:nvSpPr>
        <p:spPr>
          <a:xfrm>
            <a:off x="7125445" y="2352883"/>
            <a:ext cx="97494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000" b="1" dirty="0" smtClean="0"/>
              <a:t>Durchschnitt</a:t>
            </a:r>
            <a:endParaRPr lang="de-CH" sz="1000" b="1" dirty="0"/>
          </a:p>
        </p:txBody>
      </p:sp>
      <p:cxnSp>
        <p:nvCxnSpPr>
          <p:cNvPr id="23" name="Gerade Verbindung 22"/>
          <p:cNvCxnSpPr/>
          <p:nvPr/>
        </p:nvCxnSpPr>
        <p:spPr>
          <a:xfrm>
            <a:off x="467544" y="2882384"/>
            <a:ext cx="8388000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feld 23"/>
          <p:cNvSpPr txBox="1"/>
          <p:nvPr/>
        </p:nvSpPr>
        <p:spPr>
          <a:xfrm>
            <a:off x="4621958" y="2511853"/>
            <a:ext cx="52610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000" dirty="0" smtClean="0"/>
              <a:t>(87%)</a:t>
            </a:r>
            <a:endParaRPr lang="de-CH" sz="1000" dirty="0"/>
          </a:p>
        </p:txBody>
      </p:sp>
      <p:sp>
        <p:nvSpPr>
          <p:cNvPr id="25" name="Textfeld 24"/>
          <p:cNvSpPr txBox="1"/>
          <p:nvPr/>
        </p:nvSpPr>
        <p:spPr>
          <a:xfrm>
            <a:off x="7572810" y="2511853"/>
            <a:ext cx="45557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000" dirty="0" smtClean="0"/>
              <a:t>(</a:t>
            </a:r>
            <a:r>
              <a:rPr lang="de-CH" sz="1000" dirty="0"/>
              <a:t>5</a:t>
            </a:r>
            <a:r>
              <a:rPr lang="de-CH" sz="1000" dirty="0" smtClean="0"/>
              <a:t>%)</a:t>
            </a:r>
            <a:endParaRPr lang="de-CH" sz="1000" dirty="0"/>
          </a:p>
        </p:txBody>
      </p:sp>
      <p:sp>
        <p:nvSpPr>
          <p:cNvPr id="26" name="Textfeld 25"/>
          <p:cNvSpPr txBox="1"/>
          <p:nvPr/>
        </p:nvSpPr>
        <p:spPr>
          <a:xfrm>
            <a:off x="7884368" y="2512589"/>
            <a:ext cx="45557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000" dirty="0" smtClean="0"/>
              <a:t>(4%)</a:t>
            </a:r>
            <a:endParaRPr lang="de-CH" sz="1000" dirty="0"/>
          </a:p>
        </p:txBody>
      </p:sp>
      <p:graphicFrame>
        <p:nvGraphicFramePr>
          <p:cNvPr id="27" name="Tabelle 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1669575"/>
              </p:ext>
            </p:extLst>
          </p:nvPr>
        </p:nvGraphicFramePr>
        <p:xfrm>
          <a:off x="8281306" y="2706500"/>
          <a:ext cx="455712" cy="30338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5712"/>
              </a:tblGrid>
              <a:tr h="189616">
                <a:tc>
                  <a:txBody>
                    <a:bodyPr/>
                    <a:lstStyle/>
                    <a:p>
                      <a:pPr algn="l"/>
                      <a:r>
                        <a:rPr lang="de-CH" sz="1000" b="0" dirty="0" smtClean="0">
                          <a:solidFill>
                            <a:schemeClr val="tx1"/>
                          </a:solidFill>
                        </a:rPr>
                        <a:t>n=5687</a:t>
                      </a:r>
                      <a:endParaRPr lang="de-CH" sz="10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89616">
                <a:tc>
                  <a:txBody>
                    <a:bodyPr/>
                    <a:lstStyle/>
                    <a:p>
                      <a:pPr algn="l"/>
                      <a:r>
                        <a:rPr lang="de-CH" sz="1000" b="0" dirty="0" smtClean="0">
                          <a:solidFill>
                            <a:schemeClr val="tx1"/>
                          </a:solidFill>
                        </a:rPr>
                        <a:t>n=113</a:t>
                      </a:r>
                      <a:endParaRPr lang="de-CH" sz="10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89616">
                <a:tc>
                  <a:txBody>
                    <a:bodyPr/>
                    <a:lstStyle/>
                    <a:p>
                      <a:pPr algn="l"/>
                      <a:r>
                        <a:rPr lang="de-CH" sz="1000" b="0" dirty="0" smtClean="0">
                          <a:solidFill>
                            <a:schemeClr val="tx1"/>
                          </a:solidFill>
                        </a:rPr>
                        <a:t>n=1526</a:t>
                      </a:r>
                      <a:endParaRPr lang="de-CH" sz="10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89616">
                <a:tc>
                  <a:txBody>
                    <a:bodyPr/>
                    <a:lstStyle/>
                    <a:p>
                      <a:pPr algn="l"/>
                      <a:r>
                        <a:rPr lang="de-CH" sz="1000" b="0" dirty="0" smtClean="0">
                          <a:solidFill>
                            <a:schemeClr val="tx1"/>
                          </a:solidFill>
                        </a:rPr>
                        <a:t>n=380</a:t>
                      </a:r>
                      <a:endParaRPr lang="de-CH" sz="10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89616">
                <a:tc>
                  <a:txBody>
                    <a:bodyPr/>
                    <a:lstStyle/>
                    <a:p>
                      <a:pPr algn="l"/>
                      <a:r>
                        <a:rPr lang="de-CH" sz="1000" b="0" dirty="0" smtClean="0">
                          <a:solidFill>
                            <a:schemeClr val="tx1"/>
                          </a:solidFill>
                        </a:rPr>
                        <a:t>n=377</a:t>
                      </a:r>
                      <a:endParaRPr lang="de-CH" sz="10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89616">
                <a:tc>
                  <a:txBody>
                    <a:bodyPr/>
                    <a:lstStyle/>
                    <a:p>
                      <a:pPr algn="l"/>
                      <a:r>
                        <a:rPr lang="de-CH" sz="1000" b="0" dirty="0" smtClean="0">
                          <a:solidFill>
                            <a:schemeClr val="tx1"/>
                          </a:solidFill>
                        </a:rPr>
                        <a:t>n=402</a:t>
                      </a:r>
                      <a:endParaRPr lang="de-CH" sz="10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89616">
                <a:tc>
                  <a:txBody>
                    <a:bodyPr/>
                    <a:lstStyle/>
                    <a:p>
                      <a:pPr algn="l"/>
                      <a:r>
                        <a:rPr lang="de-CH" sz="1000" b="0" dirty="0" smtClean="0">
                          <a:solidFill>
                            <a:schemeClr val="tx1"/>
                          </a:solidFill>
                        </a:rPr>
                        <a:t>n=444</a:t>
                      </a:r>
                      <a:endParaRPr lang="de-CH" sz="10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89616">
                <a:tc>
                  <a:txBody>
                    <a:bodyPr/>
                    <a:lstStyle/>
                    <a:p>
                      <a:pPr algn="l"/>
                      <a:r>
                        <a:rPr lang="de-CH" sz="1000" b="0" dirty="0" smtClean="0">
                          <a:solidFill>
                            <a:schemeClr val="tx1"/>
                          </a:solidFill>
                        </a:rPr>
                        <a:t>n=496</a:t>
                      </a:r>
                      <a:endParaRPr lang="de-CH" sz="10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89616">
                <a:tc>
                  <a:txBody>
                    <a:bodyPr/>
                    <a:lstStyle/>
                    <a:p>
                      <a:pPr algn="l"/>
                      <a:r>
                        <a:rPr lang="de-CH" sz="1000" b="0" dirty="0" smtClean="0">
                          <a:solidFill>
                            <a:schemeClr val="tx1"/>
                          </a:solidFill>
                        </a:rPr>
                        <a:t>n=198</a:t>
                      </a:r>
                      <a:endParaRPr lang="de-CH" sz="10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89616">
                <a:tc>
                  <a:txBody>
                    <a:bodyPr/>
                    <a:lstStyle/>
                    <a:p>
                      <a:pPr algn="l"/>
                      <a:r>
                        <a:rPr lang="de-CH" sz="1000" b="0" dirty="0" smtClean="0">
                          <a:solidFill>
                            <a:schemeClr val="tx1"/>
                          </a:solidFill>
                        </a:rPr>
                        <a:t>n=47*</a:t>
                      </a:r>
                      <a:endParaRPr lang="de-CH" sz="10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89616">
                <a:tc>
                  <a:txBody>
                    <a:bodyPr/>
                    <a:lstStyle/>
                    <a:p>
                      <a:pPr algn="l"/>
                      <a:r>
                        <a:rPr lang="de-CH" sz="1000" b="0" dirty="0" smtClean="0">
                          <a:solidFill>
                            <a:schemeClr val="tx1"/>
                          </a:solidFill>
                        </a:rPr>
                        <a:t>n=277</a:t>
                      </a:r>
                      <a:endParaRPr lang="de-CH" sz="10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89616">
                <a:tc>
                  <a:txBody>
                    <a:bodyPr/>
                    <a:lstStyle/>
                    <a:p>
                      <a:pPr algn="l"/>
                      <a:r>
                        <a:rPr lang="de-CH" sz="1000" b="0" dirty="0" smtClean="0">
                          <a:solidFill>
                            <a:schemeClr val="tx1"/>
                          </a:solidFill>
                        </a:rPr>
                        <a:t>n=178</a:t>
                      </a:r>
                      <a:endParaRPr lang="de-CH" sz="10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89616">
                <a:tc>
                  <a:txBody>
                    <a:bodyPr/>
                    <a:lstStyle/>
                    <a:p>
                      <a:pPr algn="l"/>
                      <a:r>
                        <a:rPr lang="de-CH" sz="1000" b="0" dirty="0" smtClean="0">
                          <a:solidFill>
                            <a:schemeClr val="tx1"/>
                          </a:solidFill>
                        </a:rPr>
                        <a:t>n=295</a:t>
                      </a:r>
                      <a:endParaRPr lang="de-CH" sz="10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89616">
                <a:tc>
                  <a:txBody>
                    <a:bodyPr/>
                    <a:lstStyle/>
                    <a:p>
                      <a:pPr algn="l"/>
                      <a:r>
                        <a:rPr lang="de-CH" sz="1000" b="0" dirty="0" smtClean="0">
                          <a:solidFill>
                            <a:schemeClr val="tx1"/>
                          </a:solidFill>
                        </a:rPr>
                        <a:t>n=578</a:t>
                      </a:r>
                      <a:endParaRPr lang="de-CH" sz="10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89616">
                <a:tc>
                  <a:txBody>
                    <a:bodyPr/>
                    <a:lstStyle/>
                    <a:p>
                      <a:pPr algn="l"/>
                      <a:r>
                        <a:rPr lang="de-CH" sz="1000" b="0" dirty="0" smtClean="0">
                          <a:solidFill>
                            <a:schemeClr val="tx1"/>
                          </a:solidFill>
                        </a:rPr>
                        <a:t>n=337</a:t>
                      </a:r>
                      <a:endParaRPr lang="de-CH" sz="10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89616">
                <a:tc>
                  <a:txBody>
                    <a:bodyPr/>
                    <a:lstStyle/>
                    <a:p>
                      <a:pPr algn="l"/>
                      <a:r>
                        <a:rPr lang="de-CH" sz="1000" b="0" dirty="0" smtClean="0">
                          <a:solidFill>
                            <a:schemeClr val="tx1"/>
                          </a:solidFill>
                        </a:rPr>
                        <a:t>n=39*</a:t>
                      </a:r>
                      <a:endParaRPr lang="de-CH" sz="10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8" name="Textfeld 27"/>
          <p:cNvSpPr txBox="1"/>
          <p:nvPr/>
        </p:nvSpPr>
        <p:spPr>
          <a:xfrm>
            <a:off x="7730026" y="2127771"/>
            <a:ext cx="92204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900" dirty="0" smtClean="0"/>
              <a:t>() Werte 2012 </a:t>
            </a:r>
            <a:endParaRPr lang="de-CH" sz="900" dirty="0"/>
          </a:p>
        </p:txBody>
      </p:sp>
    </p:spTree>
    <p:extLst>
      <p:ext uri="{BB962C8B-B14F-4D97-AF65-F5344CB8AC3E}">
        <p14:creationId xmlns:p14="http://schemas.microsoft.com/office/powerpoint/2010/main" val="1734771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platzhalter 6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lang="de-CH" dirty="0" smtClean="0"/>
              <a:t>Grosse Senderumstellung</a:t>
            </a:r>
            <a:endParaRPr lang="de-CH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CH" dirty="0" smtClean="0"/>
              <a:t>3. MPEG- 4 Transcoding</a:t>
            </a:r>
            <a:endParaRPr lang="de-CH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lang="de-CH" dirty="0" smtClean="0"/>
              <a:t>«Der Anteil MPEG-4 fähiger Kunden hat zugenommen»</a:t>
            </a:r>
            <a:endParaRPr lang="de-CH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27"/>
          </p:nvPr>
        </p:nvSpPr>
        <p:spPr>
          <a:xfrm>
            <a:off x="395485" y="2132856"/>
            <a:ext cx="8208963" cy="3816424"/>
          </a:xfrm>
        </p:spPr>
        <p:txBody>
          <a:bodyPr/>
          <a:lstStyle/>
          <a:p>
            <a:pPr marL="357188" indent="-357188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de-CH" b="1" dirty="0" smtClean="0"/>
              <a:t>Sprachenpakete am 29. Oktober 2013: </a:t>
            </a:r>
            <a:r>
              <a:rPr lang="de-CH" dirty="0" smtClean="0"/>
              <a:t>Sämtliche Sender aus den Sprachenpaketen wurden transcodiert und die betroffenen Abonnenten wurden umgerüstet.</a:t>
            </a:r>
          </a:p>
          <a:p>
            <a:pPr marL="357188" indent="-357188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de-CH" b="1" dirty="0" smtClean="0"/>
              <a:t>Themenpakete am 28. Januar 2014: </a:t>
            </a:r>
            <a:r>
              <a:rPr lang="de-CH" dirty="0"/>
              <a:t>Sämtliche Sender aus den </a:t>
            </a:r>
            <a:r>
              <a:rPr lang="de-CH" dirty="0" smtClean="0"/>
              <a:t>Themenpaketen </a:t>
            </a:r>
            <a:r>
              <a:rPr lang="de-CH" dirty="0"/>
              <a:t>wurden transcodiert und die betroffenen Abonnenten wurden umgerüstet</a:t>
            </a:r>
            <a:r>
              <a:rPr lang="de-CH" dirty="0" smtClean="0"/>
              <a:t>.</a:t>
            </a:r>
          </a:p>
          <a:p>
            <a:pPr marL="357188" indent="-357188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de-CH" b="1" dirty="0" smtClean="0">
                <a:solidFill>
                  <a:srgbClr val="FF0000"/>
                </a:solidFill>
              </a:rPr>
              <a:t>Sender aus Grundangeboten am 6. Mai 2014: </a:t>
            </a:r>
            <a:r>
              <a:rPr lang="de-CH" dirty="0" smtClean="0">
                <a:solidFill>
                  <a:srgbClr val="FF0000"/>
                </a:solidFill>
              </a:rPr>
              <a:t>Verbleibende SD-Sender aus den Grundangeboten wie bspw. Tele 5 oder ITV2 werden ins MPEG-4 Format transcodiert.</a:t>
            </a:r>
          </a:p>
          <a:p>
            <a:pPr marL="357188" indent="-357188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de-CH" dirty="0" smtClean="0"/>
              <a:t>Erfahrungen aus Teilprojekten lassen auf geringen Ansturm betroffener Kunden schliessen – aber: Anzahl alter 2. und 3. TV-Geräte nicht zu unterschätzen!</a:t>
            </a:r>
            <a:endParaRPr lang="de-CH" dirty="0"/>
          </a:p>
          <a:p>
            <a:pPr marL="357188" indent="-357188">
              <a:spcAft>
                <a:spcPts val="600"/>
              </a:spcAft>
              <a:buFont typeface="Wingdings" panose="05000000000000000000" pitchFamily="2" charset="2"/>
              <a:buChar char="Ø"/>
            </a:pPr>
            <a:endParaRPr lang="de-CH" b="1" dirty="0"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lang="de-CH" dirty="0" smtClean="0"/>
              <a:t>Übersicht Teilprojekt MPEG-4 Transcoding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F818F034-3ED1-44CB-BAE4-E1467A962864}" type="slidenum">
              <a:rPr lang="de-CH" smtClean="0"/>
              <a:pPr>
                <a:defRPr/>
              </a:pPr>
              <a:t>14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798521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lang="de-CH" dirty="0" smtClean="0"/>
              <a:t>Grosse Senderumstellung</a:t>
            </a:r>
            <a:endParaRPr lang="de-CH" dirty="0"/>
          </a:p>
          <a:p>
            <a:endParaRPr lang="de-CH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CH" dirty="0" smtClean="0"/>
              <a:t>4. Pay-TV</a:t>
            </a:r>
            <a:endParaRPr lang="de-CH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lang="de-CH" dirty="0" smtClean="0"/>
              <a:t>Das geschieht am 6. Mai 2014</a:t>
            </a:r>
            <a:endParaRPr lang="de-CH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27"/>
          </p:nvPr>
        </p:nvSpPr>
        <p:spPr>
          <a:xfrm>
            <a:off x="395485" y="2132856"/>
            <a:ext cx="8208963" cy="4320480"/>
          </a:xfrm>
        </p:spPr>
        <p:txBody>
          <a:bodyPr/>
          <a:lstStyle/>
          <a:p>
            <a:pPr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de-CH" dirty="0"/>
              <a:t>Der Verkauf SD-Themenpakete wird gestoppt.</a:t>
            </a:r>
          </a:p>
          <a:p>
            <a:pPr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de-CH" dirty="0"/>
              <a:t>Wenn vorhanden wird in den Themenpaketen die SD-Version mit ihrer HD-Version ersetzt </a:t>
            </a:r>
            <a:endParaRPr lang="de-CH" dirty="0" smtClean="0"/>
          </a:p>
          <a:p>
            <a:pPr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de-CH" dirty="0" smtClean="0"/>
              <a:t>Das </a:t>
            </a:r>
            <a:r>
              <a:rPr lang="de-CH" dirty="0"/>
              <a:t>heute existierende HD Paket wird in dieser Form nicht mehr angeboten. Das PREMIUM-Paket ist die Weiterführung des bisherigen grossen Pakets</a:t>
            </a:r>
          </a:p>
          <a:p>
            <a:pPr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de-CH" dirty="0"/>
              <a:t>MUSIK-Senderabonnenten werden, sofern sie nicht der 3 für 2 Regelung unterliegen, automatisch ins BASIS+ integriert (siehe </a:t>
            </a:r>
            <a:r>
              <a:rPr lang="de-CH" dirty="0" smtClean="0"/>
              <a:t>spezielle Folie)</a:t>
            </a:r>
            <a:endParaRPr lang="de-CH" dirty="0"/>
          </a:p>
          <a:p>
            <a:pPr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de-CH" dirty="0"/>
              <a:t>HD Paket Kunden ohne Triple Play werden wenn immer möglich ins PREMIUM überführt (siehe </a:t>
            </a:r>
            <a:r>
              <a:rPr lang="de-CH" dirty="0" smtClean="0"/>
              <a:t>andere </a:t>
            </a:r>
            <a:r>
              <a:rPr lang="de-CH" dirty="0"/>
              <a:t>Folien)</a:t>
            </a:r>
          </a:p>
          <a:p>
            <a:pPr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de-CH" dirty="0"/>
              <a:t>HD Paket Kunden mit Triple Play werden in PREMIUM integriert -&gt; Zwang </a:t>
            </a:r>
            <a:r>
              <a:rPr lang="de-CH" dirty="0" smtClean="0"/>
              <a:t>Minimumgarantien</a:t>
            </a:r>
            <a:endParaRPr lang="de-CH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lang="de-CH" dirty="0" smtClean="0"/>
              <a:t>Pay-TV Struktur im Überblick</a:t>
            </a:r>
            <a:endParaRPr lang="de-CH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15</a:t>
            </a:fld>
            <a:endParaRPr lang="de-CH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401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lang="de-CH" dirty="0" smtClean="0"/>
              <a:t>Grosse Senderumstellung</a:t>
            </a:r>
            <a:endParaRPr lang="de-CH" dirty="0"/>
          </a:p>
          <a:p>
            <a:endParaRPr lang="de-CH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CH" dirty="0" smtClean="0"/>
              <a:t>4. Pay-TV</a:t>
            </a:r>
            <a:endParaRPr lang="de-CH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lang="de-CH" dirty="0" smtClean="0"/>
              <a:t>BASIS+ - das ist Musik drin!</a:t>
            </a:r>
            <a:endParaRPr lang="de-CH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27"/>
          </p:nvPr>
        </p:nvSpPr>
        <p:spPr>
          <a:xfrm>
            <a:off x="395485" y="2132856"/>
            <a:ext cx="8136955" cy="3960440"/>
          </a:xfrm>
        </p:spPr>
        <p:txBody>
          <a:bodyPr/>
          <a:lstStyle/>
          <a:p>
            <a:r>
              <a:rPr lang="de-CH" dirty="0" smtClean="0"/>
              <a:t> </a:t>
            </a:r>
            <a:endParaRPr lang="de-CH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lang="de-CH" dirty="0" smtClean="0"/>
              <a:t>Die Struktur im Detail (I)</a:t>
            </a:r>
            <a:endParaRPr lang="de-CH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16</a:t>
            </a:fld>
            <a:endParaRPr lang="de-CH" dirty="0">
              <a:solidFill>
                <a:srgbClr val="000000"/>
              </a:solidFill>
            </a:endParaRPr>
          </a:p>
        </p:txBody>
      </p:sp>
      <p:sp>
        <p:nvSpPr>
          <p:cNvPr id="8" name="Inhaltsplatzhalter 7"/>
          <p:cNvSpPr txBox="1">
            <a:spLocks/>
          </p:cNvSpPr>
          <p:nvPr/>
        </p:nvSpPr>
        <p:spPr>
          <a:xfrm>
            <a:off x="472233" y="1559588"/>
            <a:ext cx="7859713" cy="4533708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Tx/>
              <a:buNone/>
            </a:pPr>
            <a:endParaRPr lang="de-CH" kern="0" dirty="0" smtClean="0"/>
          </a:p>
          <a:p>
            <a:pPr marL="0" indent="0">
              <a:buFontTx/>
              <a:buNone/>
            </a:pPr>
            <a:endParaRPr lang="de-CH" kern="0" dirty="0" smtClean="0"/>
          </a:p>
          <a:p>
            <a:pPr marL="0" indent="0">
              <a:buFontTx/>
              <a:buNone/>
            </a:pPr>
            <a:endParaRPr lang="de-CH" kern="0" dirty="0" smtClean="0"/>
          </a:p>
          <a:p>
            <a:pPr marL="0" indent="0">
              <a:buFontTx/>
              <a:buNone/>
            </a:pPr>
            <a:endParaRPr lang="de-CH" kern="0" dirty="0" smtClean="0"/>
          </a:p>
          <a:p>
            <a:pPr marL="0" indent="0">
              <a:buFontTx/>
              <a:buNone/>
            </a:pPr>
            <a:endParaRPr lang="de-CH" kern="0" dirty="0" smtClean="0"/>
          </a:p>
          <a:p>
            <a:pPr>
              <a:buFont typeface="Wingdings" panose="05000000000000000000" pitchFamily="2" charset="2"/>
              <a:buChar char="Ø"/>
            </a:pPr>
            <a:endParaRPr lang="de-CH" sz="1800" kern="0" dirty="0" smtClean="0"/>
          </a:p>
          <a:p>
            <a:pPr>
              <a:buFont typeface="Wingdings" panose="05000000000000000000" pitchFamily="2" charset="2"/>
              <a:buChar char="Ø"/>
            </a:pPr>
            <a:endParaRPr lang="de-CH" sz="1800" kern="0" dirty="0" smtClean="0"/>
          </a:p>
          <a:p>
            <a:pPr>
              <a:buFont typeface="Wingdings" panose="05000000000000000000" pitchFamily="2" charset="2"/>
              <a:buChar char="Ø"/>
            </a:pPr>
            <a:endParaRPr lang="de-CH" sz="1800" kern="0" dirty="0"/>
          </a:p>
          <a:p>
            <a:pPr marL="0" indent="0">
              <a:buNone/>
            </a:pPr>
            <a:endParaRPr lang="de-CH" sz="1800" kern="0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de-CH" sz="1400" kern="0" dirty="0" smtClean="0"/>
              <a:t>Folgende Musiksender aus Themenpaket nicht verfügbar: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de-CH" sz="1400" kern="0" dirty="0" smtClean="0"/>
              <a:t>MEZZO und Video Italia (weiterhin im Italia Paket)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de-CH" sz="1400" kern="0" dirty="0" smtClean="0"/>
              <a:t>Gebunden an Minimumgarantien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de-CH" sz="1400" kern="0" dirty="0" smtClean="0"/>
              <a:t>QL Dezember 2013: 65’000 Subscriber vorhanden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de-CH" sz="1400" kern="0" dirty="0" err="1" smtClean="0"/>
              <a:t>Bundling</a:t>
            </a:r>
            <a:r>
              <a:rPr lang="de-CH" sz="1400" kern="0" dirty="0" smtClean="0"/>
              <a:t> mit 3P und 2P</a:t>
            </a:r>
          </a:p>
        </p:txBody>
      </p:sp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233" y="2159739"/>
            <a:ext cx="4896544" cy="2448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Ellipse 9"/>
          <p:cNvSpPr/>
          <p:nvPr/>
        </p:nvSpPr>
        <p:spPr>
          <a:xfrm rot="20618183">
            <a:off x="5014076" y="1791439"/>
            <a:ext cx="749300" cy="736600"/>
          </a:xfrm>
          <a:prstGeom prst="ellipse">
            <a:avLst/>
          </a:prstGeom>
          <a:solidFill>
            <a:srgbClr val="FF0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de-CH" sz="1400" b="1" dirty="0" smtClean="0">
                <a:solidFill>
                  <a:srgbClr val="FFFFFF"/>
                </a:solidFill>
              </a:rPr>
              <a:t>5.-</a:t>
            </a:r>
            <a:endParaRPr lang="de-CH" sz="1400" b="1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1690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CH" dirty="0" smtClean="0"/>
              <a:t> </a:t>
            </a:r>
            <a:endParaRPr lang="de-CH" dirty="0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lang="de-CH" dirty="0" smtClean="0"/>
              <a:t>SPORTS – Das ultimative Sportpaket</a:t>
            </a:r>
            <a:endParaRPr lang="de-CH" dirty="0"/>
          </a:p>
        </p:txBody>
      </p:sp>
      <p:sp>
        <p:nvSpPr>
          <p:cNvPr id="13" name="Textplatzhalter 12"/>
          <p:cNvSpPr>
            <a:spLocks noGrp="1"/>
          </p:cNvSpPr>
          <p:nvPr>
            <p:ph type="body" sz="quarter" idx="27"/>
          </p:nvPr>
        </p:nvSpPr>
        <p:spPr>
          <a:xfrm>
            <a:off x="395485" y="2132856"/>
            <a:ext cx="8208963" cy="4392488"/>
          </a:xfrm>
        </p:spPr>
        <p:txBody>
          <a:bodyPr/>
          <a:lstStyle/>
          <a:p>
            <a:r>
              <a:rPr lang="de-CH" dirty="0" smtClean="0"/>
              <a:t> </a:t>
            </a:r>
            <a:endParaRPr lang="de-CH" dirty="0"/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lang="de-CH" dirty="0" smtClean="0"/>
              <a:t>Die Struktur im Detail (II)</a:t>
            </a:r>
            <a:endParaRPr lang="de-CH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17</a:t>
            </a:fld>
            <a:endParaRPr lang="de-CH" dirty="0">
              <a:solidFill>
                <a:srgbClr val="000000"/>
              </a:solidFill>
            </a:endParaRPr>
          </a:p>
        </p:txBody>
      </p:sp>
      <p:sp>
        <p:nvSpPr>
          <p:cNvPr id="15" name="Inhaltsplatzhalter 2"/>
          <p:cNvSpPr txBox="1">
            <a:spLocks/>
          </p:cNvSpPr>
          <p:nvPr/>
        </p:nvSpPr>
        <p:spPr>
          <a:xfrm>
            <a:off x="457201" y="1341438"/>
            <a:ext cx="4690864" cy="5111750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Tx/>
              <a:buNone/>
            </a:pPr>
            <a:endParaRPr lang="de-CH" kern="0" dirty="0" smtClean="0"/>
          </a:p>
          <a:p>
            <a:pPr marL="0" indent="0">
              <a:buFontTx/>
              <a:buNone/>
            </a:pPr>
            <a:endParaRPr lang="de-CH" kern="0" dirty="0"/>
          </a:p>
          <a:p>
            <a:pPr marL="0" indent="0">
              <a:buFontTx/>
              <a:buNone/>
            </a:pPr>
            <a:endParaRPr lang="de-CH" kern="0" dirty="0" smtClean="0"/>
          </a:p>
          <a:p>
            <a:pPr marL="0" indent="0">
              <a:buFontTx/>
              <a:buNone/>
            </a:pPr>
            <a:endParaRPr lang="de-CH" kern="0" dirty="0" smtClean="0"/>
          </a:p>
          <a:p>
            <a:pPr marL="0" indent="0">
              <a:buFontTx/>
              <a:buNone/>
            </a:pPr>
            <a:endParaRPr lang="de-CH" kern="0" dirty="0" smtClean="0"/>
          </a:p>
          <a:p>
            <a:pPr marL="0" indent="0">
              <a:buFontTx/>
              <a:buNone/>
            </a:pPr>
            <a:endParaRPr lang="de-CH" kern="0" dirty="0" smtClean="0"/>
          </a:p>
          <a:p>
            <a:pPr marL="0" indent="0">
              <a:buFontTx/>
              <a:buNone/>
            </a:pPr>
            <a:endParaRPr lang="de-CH" kern="0" dirty="0" smtClean="0"/>
          </a:p>
          <a:p>
            <a:pPr marL="0" indent="0">
              <a:buFontTx/>
              <a:buNone/>
            </a:pPr>
            <a:endParaRPr lang="de-CH" kern="0" dirty="0" smtClean="0"/>
          </a:p>
          <a:p>
            <a:pPr marL="0" indent="0">
              <a:buNone/>
            </a:pPr>
            <a:endParaRPr lang="de-CH" sz="1800" kern="0" dirty="0" smtClean="0"/>
          </a:p>
        </p:txBody>
      </p:sp>
      <p:pic>
        <p:nvPicPr>
          <p:cNvPr id="1037" name="Picture 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3" y="2900306"/>
            <a:ext cx="3888431" cy="1759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Ellipse 16"/>
          <p:cNvSpPr/>
          <p:nvPr/>
        </p:nvSpPr>
        <p:spPr>
          <a:xfrm rot="20618183">
            <a:off x="3940506" y="2532006"/>
            <a:ext cx="749300" cy="736600"/>
          </a:xfrm>
          <a:prstGeom prst="ellipse">
            <a:avLst/>
          </a:prstGeom>
          <a:solidFill>
            <a:srgbClr val="FF0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de-CH" sz="1400" b="1" dirty="0" smtClean="0">
                <a:solidFill>
                  <a:srgbClr val="FFFFFF"/>
                </a:solidFill>
              </a:rPr>
              <a:t>11.-</a:t>
            </a:r>
            <a:endParaRPr lang="de-CH" sz="1400" b="1" dirty="0">
              <a:solidFill>
                <a:srgbClr val="FFFFFF"/>
              </a:solidFill>
            </a:endParaRPr>
          </a:p>
        </p:txBody>
      </p:sp>
      <p:sp>
        <p:nvSpPr>
          <p:cNvPr id="10" name="Inhaltsplatzhalter 2"/>
          <p:cNvSpPr txBox="1">
            <a:spLocks/>
          </p:cNvSpPr>
          <p:nvPr/>
        </p:nvSpPr>
        <p:spPr>
          <a:xfrm>
            <a:off x="4778393" y="2276872"/>
            <a:ext cx="3538023" cy="3744416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endParaRPr lang="de-CH" sz="1800" kern="0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de-CH" sz="1800" kern="0" dirty="0" smtClean="0"/>
              <a:t>Folgende Sportsender aus Themenpaket nicht mehr im Angebot: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de-CH" sz="1400" kern="0" dirty="0" smtClean="0"/>
              <a:t>Extreme Sports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de-CH" sz="1800" kern="0" dirty="0" smtClean="0"/>
              <a:t>Wird ersetzt mit Sender </a:t>
            </a:r>
            <a:r>
              <a:rPr lang="de-CH" sz="1800" kern="0" dirty="0" err="1" smtClean="0"/>
              <a:t>Fast’n</a:t>
            </a:r>
            <a:r>
              <a:rPr lang="de-CH" sz="1800" kern="0" dirty="0" smtClean="0"/>
              <a:t> Fun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de-CH" sz="1800" kern="0" dirty="0" smtClean="0"/>
              <a:t>Noch nicht in HD sind: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de-CH" sz="1400" kern="0" dirty="0" smtClean="0"/>
              <a:t>Eurosport 2, Motors TV und </a:t>
            </a:r>
            <a:r>
              <a:rPr lang="de-CH" sz="1400" kern="0" dirty="0" err="1" smtClean="0"/>
              <a:t>Nautical</a:t>
            </a:r>
            <a:r>
              <a:rPr lang="de-CH" sz="1400" kern="0" dirty="0" smtClean="0"/>
              <a:t> Channel</a:t>
            </a:r>
          </a:p>
        </p:txBody>
      </p:sp>
      <p:sp>
        <p:nvSpPr>
          <p:cNvPr id="2" name="Rechteck 1"/>
          <p:cNvSpPr/>
          <p:nvPr/>
        </p:nvSpPr>
        <p:spPr>
          <a:xfrm rot="20529611">
            <a:off x="1186647" y="5485789"/>
            <a:ext cx="2882272" cy="446006"/>
          </a:xfrm>
          <a:prstGeom prst="rect">
            <a:avLst/>
          </a:prstGeom>
          <a:noFill/>
          <a:ln w="1270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1600" dirty="0" smtClean="0">
                <a:solidFill>
                  <a:schemeClr val="tx1"/>
                </a:solidFill>
              </a:rPr>
              <a:t>Änderungen vorbehalten</a:t>
            </a:r>
            <a:endParaRPr lang="de-CH" sz="1600" dirty="0">
              <a:solidFill>
                <a:schemeClr val="tx1"/>
              </a:solidFill>
            </a:endParaRPr>
          </a:p>
        </p:txBody>
      </p:sp>
      <p:sp>
        <p:nvSpPr>
          <p:cNvPr id="16" name="Textplatzhalter 1"/>
          <p:cNvSpPr>
            <a:spLocks noGrp="1"/>
          </p:cNvSpPr>
          <p:nvPr>
            <p:ph type="body" sz="quarter" idx="25"/>
          </p:nvPr>
        </p:nvSpPr>
        <p:spPr>
          <a:xfrm>
            <a:off x="4076328" y="197024"/>
            <a:ext cx="4787875" cy="404813"/>
          </a:xfrm>
        </p:spPr>
        <p:txBody>
          <a:bodyPr/>
          <a:lstStyle/>
          <a:p>
            <a:r>
              <a:rPr lang="de-CH" dirty="0" smtClean="0"/>
              <a:t>Grosse Senderumstellung</a:t>
            </a:r>
            <a:endParaRPr lang="de-CH" dirty="0"/>
          </a:p>
          <a:p>
            <a:r>
              <a:rPr lang="de-CH" dirty="0" smtClean="0"/>
              <a:t>4. Pay-TV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1902878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4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lang="de-CH" dirty="0" smtClean="0"/>
              <a:t> </a:t>
            </a:r>
            <a:endParaRPr lang="de-CH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lang="de-CH" dirty="0" smtClean="0"/>
              <a:t>EXTRA – Der TV-Spass für Jung und Alt</a:t>
            </a:r>
            <a:endParaRPr lang="de-CH" dirty="0"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endParaRPr lang="de-CH" dirty="0" smtClean="0"/>
          </a:p>
          <a:p>
            <a:endParaRPr lang="de-CH" dirty="0"/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lang="de-CH" dirty="0" smtClean="0"/>
              <a:t>Die Struktur im Detail (III)</a:t>
            </a:r>
            <a:endParaRPr lang="de-CH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18</a:t>
            </a:fld>
            <a:endParaRPr lang="de-CH" dirty="0">
              <a:solidFill>
                <a:srgbClr val="000000"/>
              </a:solidFill>
            </a:endParaRPr>
          </a:p>
        </p:txBody>
      </p:sp>
      <p:sp>
        <p:nvSpPr>
          <p:cNvPr id="17" name="Inhaltsplatzhalter 2"/>
          <p:cNvSpPr txBox="1">
            <a:spLocks/>
          </p:cNvSpPr>
          <p:nvPr/>
        </p:nvSpPr>
        <p:spPr>
          <a:xfrm>
            <a:off x="4932040" y="2337332"/>
            <a:ext cx="3888432" cy="3024336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Tx/>
              <a:buNone/>
            </a:pPr>
            <a:endParaRPr lang="de-CH" kern="0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de-CH" sz="1800" kern="0" dirty="0" smtClean="0"/>
              <a:t>Folgende Sender aus Themenpaket nicht mehr: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de-CH" sz="1400" kern="0" dirty="0" err="1" smtClean="0"/>
              <a:t>Silverline</a:t>
            </a:r>
            <a:r>
              <a:rPr lang="de-CH" sz="1400" kern="0" dirty="0" smtClean="0"/>
              <a:t> und </a:t>
            </a:r>
            <a:r>
              <a:rPr lang="de-CH" sz="1400" kern="0" dirty="0" err="1" smtClean="0"/>
              <a:t>bio</a:t>
            </a:r>
            <a:endParaRPr lang="de-CH" sz="1400" kern="0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de-CH" sz="1800" kern="0" dirty="0" smtClean="0"/>
              <a:t>Dafür neue Sender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de-CH" sz="1400" kern="0" dirty="0" smtClean="0"/>
              <a:t>Nick Jr. ; YFE, </a:t>
            </a:r>
            <a:r>
              <a:rPr lang="de-CH" sz="1400" kern="0" dirty="0" err="1" smtClean="0"/>
              <a:t>Glitz</a:t>
            </a:r>
            <a:r>
              <a:rPr lang="de-CH" sz="1400" kern="0" dirty="0" smtClean="0"/>
              <a:t> HD, Bon Gusto HD, E! Entertainment HD und Universal Channel HD</a:t>
            </a:r>
          </a:p>
          <a:p>
            <a:pPr marL="0" indent="0">
              <a:buNone/>
            </a:pPr>
            <a:endParaRPr lang="de-CH" sz="1800" kern="0" dirty="0" smtClean="0"/>
          </a:p>
          <a:p>
            <a:pPr marL="0" indent="0">
              <a:buFontTx/>
              <a:buNone/>
            </a:pPr>
            <a:endParaRPr lang="de-CH" kern="0" dirty="0" smtClean="0"/>
          </a:p>
          <a:p>
            <a:pPr marL="0" indent="0">
              <a:buFontTx/>
              <a:buNone/>
            </a:pPr>
            <a:endParaRPr lang="de-CH" kern="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258825"/>
            <a:ext cx="4524375" cy="318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Ellipse 8"/>
          <p:cNvSpPr/>
          <p:nvPr/>
        </p:nvSpPr>
        <p:spPr>
          <a:xfrm rot="20618183">
            <a:off x="4557389" y="1980579"/>
            <a:ext cx="749300" cy="736600"/>
          </a:xfrm>
          <a:prstGeom prst="ellipse">
            <a:avLst/>
          </a:prstGeom>
          <a:solidFill>
            <a:srgbClr val="FF0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de-CH" sz="1400" b="1" dirty="0" smtClean="0">
                <a:solidFill>
                  <a:srgbClr val="FFFFFF"/>
                </a:solidFill>
              </a:rPr>
              <a:t>22.-</a:t>
            </a:r>
            <a:endParaRPr lang="de-CH" sz="1400" b="1" dirty="0">
              <a:solidFill>
                <a:srgbClr val="FFFFFF"/>
              </a:solidFill>
            </a:endParaRPr>
          </a:p>
        </p:txBody>
      </p:sp>
      <p:sp>
        <p:nvSpPr>
          <p:cNvPr id="11" name="Textplatzhalter 1"/>
          <p:cNvSpPr>
            <a:spLocks noGrp="1"/>
          </p:cNvSpPr>
          <p:nvPr>
            <p:ph type="body" sz="quarter" idx="25"/>
          </p:nvPr>
        </p:nvSpPr>
        <p:spPr>
          <a:xfrm>
            <a:off x="3923928" y="44624"/>
            <a:ext cx="4787875" cy="404813"/>
          </a:xfrm>
        </p:spPr>
        <p:txBody>
          <a:bodyPr/>
          <a:lstStyle/>
          <a:p>
            <a:r>
              <a:rPr lang="de-CH" dirty="0" smtClean="0"/>
              <a:t>Grosse Senderumstellung</a:t>
            </a:r>
            <a:endParaRPr lang="de-CH" dirty="0"/>
          </a:p>
          <a:p>
            <a:endParaRPr lang="de-CH" dirty="0"/>
          </a:p>
        </p:txBody>
      </p:sp>
      <p:sp>
        <p:nvSpPr>
          <p:cNvPr id="12" name="Textplatzhalter 2"/>
          <p:cNvSpPr>
            <a:spLocks noGrp="1"/>
          </p:cNvSpPr>
          <p:nvPr>
            <p:ph type="body" sz="quarter" idx="15"/>
          </p:nvPr>
        </p:nvSpPr>
        <p:spPr>
          <a:xfrm>
            <a:off x="3923928" y="449288"/>
            <a:ext cx="4787875" cy="404813"/>
          </a:xfrm>
        </p:spPr>
        <p:txBody>
          <a:bodyPr/>
          <a:lstStyle/>
          <a:p>
            <a:r>
              <a:rPr lang="de-CH" dirty="0" smtClean="0"/>
              <a:t>4. Pay-TV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4055354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lang="de-CH" dirty="0" smtClean="0"/>
              <a:t>Grosse Senderumstellung</a:t>
            </a:r>
            <a:endParaRPr lang="de-CH" dirty="0"/>
          </a:p>
          <a:p>
            <a:endParaRPr lang="de-CH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CH" dirty="0" smtClean="0"/>
              <a:t>4. Pay-TV</a:t>
            </a:r>
            <a:endParaRPr lang="de-CH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lang="de-CH" dirty="0" smtClean="0"/>
              <a:t>PREMIUM – Das Komplett-Paket</a:t>
            </a:r>
            <a:endParaRPr lang="de-CH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27"/>
          </p:nvPr>
        </p:nvSpPr>
        <p:spPr>
          <a:xfrm>
            <a:off x="395485" y="2132856"/>
            <a:ext cx="8208963" cy="4536504"/>
          </a:xfrm>
        </p:spPr>
        <p:txBody>
          <a:bodyPr/>
          <a:lstStyle/>
          <a:p>
            <a:r>
              <a:rPr lang="de-CH" dirty="0" smtClean="0"/>
              <a:t> </a:t>
            </a:r>
            <a:endParaRPr lang="de-CH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lang="de-CH" dirty="0" smtClean="0"/>
              <a:t>Die Struktur im Detail (IV)</a:t>
            </a:r>
            <a:endParaRPr lang="de-CH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19</a:t>
            </a:fld>
            <a:endParaRPr lang="de-CH" dirty="0">
              <a:solidFill>
                <a:srgbClr val="000000"/>
              </a:solidFill>
            </a:endParaRPr>
          </a:p>
        </p:txBody>
      </p:sp>
      <p:sp>
        <p:nvSpPr>
          <p:cNvPr id="8" name="Inhaltsplatzhalter 5"/>
          <p:cNvSpPr txBox="1">
            <a:spLocks/>
          </p:cNvSpPr>
          <p:nvPr/>
        </p:nvSpPr>
        <p:spPr>
          <a:xfrm>
            <a:off x="4788024" y="2067630"/>
            <a:ext cx="4032448" cy="4607842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de-CH" sz="1800" kern="0" dirty="0" smtClean="0"/>
              <a:t>Komplett-Paket</a:t>
            </a:r>
          </a:p>
          <a:p>
            <a:r>
              <a:rPr lang="de-CH" sz="1800" kern="0" dirty="0" smtClean="0"/>
              <a:t>«Most </a:t>
            </a:r>
            <a:r>
              <a:rPr lang="de-CH" sz="1800" kern="0" dirty="0" err="1" smtClean="0"/>
              <a:t>Widely</a:t>
            </a:r>
            <a:r>
              <a:rPr lang="de-CH" sz="1800" kern="0" dirty="0" smtClean="0"/>
              <a:t> Distributed Pay-TV Package»</a:t>
            </a:r>
          </a:p>
          <a:p>
            <a:pPr lvl="1"/>
            <a:r>
              <a:rPr lang="de-CH" sz="1400" kern="0" dirty="0" smtClean="0"/>
              <a:t>Vermarktung darauf ausrichten</a:t>
            </a:r>
          </a:p>
          <a:p>
            <a:pPr lvl="1"/>
            <a:r>
              <a:rPr lang="de-CH" sz="1400" kern="0" dirty="0" smtClean="0"/>
              <a:t>Kommunikation darauf ausrichten</a:t>
            </a:r>
          </a:p>
          <a:p>
            <a:r>
              <a:rPr lang="de-CH" sz="1800" kern="0" dirty="0" smtClean="0"/>
              <a:t>PREMIUM-Paket kann als Erweiterung des heutigen HD-Paket angesehen werden</a:t>
            </a:r>
          </a:p>
          <a:p>
            <a:endParaRPr lang="de-CH" sz="1800" kern="0" dirty="0" smtClean="0"/>
          </a:p>
          <a:p>
            <a:endParaRPr lang="de-CH" sz="1800" kern="0" dirty="0" smtClean="0"/>
          </a:p>
          <a:p>
            <a:r>
              <a:rPr lang="de-CH" sz="1800" kern="0" dirty="0" smtClean="0"/>
              <a:t>Existierendes HD Paket wird so nicht mehr angeboten!</a:t>
            </a:r>
          </a:p>
        </p:txBody>
      </p:sp>
      <p:sp>
        <p:nvSpPr>
          <p:cNvPr id="13" name="Pfeil nach unten 12"/>
          <p:cNvSpPr/>
          <p:nvPr/>
        </p:nvSpPr>
        <p:spPr>
          <a:xfrm>
            <a:off x="6088984" y="4509120"/>
            <a:ext cx="648072" cy="576064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2" name="Rechteck 11"/>
          <p:cNvSpPr/>
          <p:nvPr/>
        </p:nvSpPr>
        <p:spPr>
          <a:xfrm rot="20529611">
            <a:off x="5295919" y="5981215"/>
            <a:ext cx="2882272" cy="446006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1600" dirty="0" smtClean="0">
                <a:solidFill>
                  <a:schemeClr val="tx1"/>
                </a:solidFill>
              </a:rPr>
              <a:t>Änderungen vorbehalten</a:t>
            </a:r>
            <a:endParaRPr lang="de-CH" sz="1600" dirty="0">
              <a:solidFill>
                <a:schemeClr val="tx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1" y="2089808"/>
            <a:ext cx="3699427" cy="458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Ellipse 9"/>
          <p:cNvSpPr/>
          <p:nvPr/>
        </p:nvSpPr>
        <p:spPr>
          <a:xfrm rot="20618183">
            <a:off x="4012514" y="1724499"/>
            <a:ext cx="749300" cy="736600"/>
          </a:xfrm>
          <a:prstGeom prst="ellipse">
            <a:avLst/>
          </a:prstGeom>
          <a:solidFill>
            <a:srgbClr val="FF0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de-CH" sz="1400" b="1" dirty="0" smtClean="0">
                <a:solidFill>
                  <a:srgbClr val="FFFFFF"/>
                </a:solidFill>
              </a:rPr>
              <a:t>33.-</a:t>
            </a:r>
            <a:endParaRPr lang="de-CH" sz="1400" b="1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59932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lang="de-CH" dirty="0" smtClean="0"/>
              <a:t>Übersicht</a:t>
            </a:r>
            <a:endParaRPr lang="de-CH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CH" dirty="0" smtClean="0"/>
              <a:t>Inhaltsverzeichnis</a:t>
            </a:r>
            <a:endParaRPr lang="de-CH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lang="de-CH" dirty="0" smtClean="0"/>
              <a:t>Inhaltsverzeichnis</a:t>
            </a:r>
            <a:endParaRPr lang="de-CH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28"/>
          </p:nvPr>
        </p:nvSpPr>
        <p:spPr>
          <a:xfrm>
            <a:off x="395485" y="1700808"/>
            <a:ext cx="8136955" cy="334268"/>
          </a:xfrm>
        </p:spPr>
        <p:txBody>
          <a:bodyPr/>
          <a:lstStyle/>
          <a:p>
            <a:r>
              <a:rPr lang="de-CH" dirty="0" smtClean="0"/>
              <a:t>Technik/Angebot</a:t>
            </a:r>
            <a:endParaRPr lang="de-CH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F818F034-3ED1-44CB-BAE4-E1467A962864}" type="slidenum">
              <a:rPr lang="de-CH" smtClean="0"/>
              <a:pPr>
                <a:defRPr/>
              </a:pPr>
              <a:t>2</a:t>
            </a:fld>
            <a:endParaRPr lang="de-CH" dirty="0"/>
          </a:p>
        </p:txBody>
      </p:sp>
      <p:sp>
        <p:nvSpPr>
          <p:cNvPr id="8" name="Textplatzhalter 4"/>
          <p:cNvSpPr>
            <a:spLocks noGrp="1"/>
          </p:cNvSpPr>
          <p:nvPr>
            <p:ph type="body" sz="quarter" idx="27"/>
          </p:nvPr>
        </p:nvSpPr>
        <p:spPr>
          <a:xfrm>
            <a:off x="395485" y="2060848"/>
            <a:ext cx="8208963" cy="1872208"/>
          </a:xfrm>
        </p:spPr>
        <p:txBody>
          <a:bodyPr/>
          <a:lstStyle/>
          <a:p>
            <a:pPr>
              <a:spcAft>
                <a:spcPts val="0"/>
              </a:spcAft>
              <a:buAutoNum type="arabicPeriod"/>
            </a:pPr>
            <a:r>
              <a:rPr lang="de-CH" sz="1600" dirty="0" smtClean="0"/>
              <a:t>Übersicht</a:t>
            </a:r>
          </a:p>
          <a:p>
            <a:pPr marL="457200" indent="-457200">
              <a:spcAft>
                <a:spcPts val="0"/>
              </a:spcAft>
              <a:buFont typeface="+mj-lt"/>
              <a:buAutoNum type="arabicPeriod"/>
            </a:pPr>
            <a:r>
              <a:rPr lang="de-CH" sz="1600" dirty="0" smtClean="0"/>
              <a:t>Neue Sendersortierung</a:t>
            </a:r>
          </a:p>
          <a:p>
            <a:pPr marL="457200" indent="-457200">
              <a:spcAft>
                <a:spcPts val="0"/>
              </a:spcAft>
              <a:buFont typeface="+mj-lt"/>
              <a:buAutoNum type="arabicPeriod"/>
            </a:pPr>
            <a:r>
              <a:rPr lang="de-CH" sz="1600" dirty="0" smtClean="0"/>
              <a:t>Wegfall SD/HD-</a:t>
            </a:r>
            <a:r>
              <a:rPr lang="de-CH" sz="1600" dirty="0" err="1" smtClean="0"/>
              <a:t>Simulcast</a:t>
            </a:r>
            <a:endParaRPr lang="de-CH" sz="1600" dirty="0" smtClean="0"/>
          </a:p>
          <a:p>
            <a:pPr marL="457200" indent="-457200">
              <a:spcAft>
                <a:spcPts val="0"/>
              </a:spcAft>
              <a:buFont typeface="+mj-lt"/>
              <a:buAutoNum type="arabicPeriod"/>
            </a:pPr>
            <a:r>
              <a:rPr lang="de-CH" sz="1600" dirty="0" smtClean="0"/>
              <a:t>MPEG-4 </a:t>
            </a:r>
            <a:r>
              <a:rPr lang="de-CH" sz="1600" dirty="0" err="1" smtClean="0"/>
              <a:t>Transcoding</a:t>
            </a:r>
            <a:endParaRPr lang="de-CH" sz="1600" dirty="0" smtClean="0"/>
          </a:p>
          <a:p>
            <a:pPr marL="457200" indent="-457200">
              <a:spcAft>
                <a:spcPts val="0"/>
              </a:spcAft>
              <a:buFont typeface="+mj-lt"/>
              <a:buAutoNum type="arabicPeriod"/>
            </a:pPr>
            <a:r>
              <a:rPr lang="de-CH" sz="1600" dirty="0" smtClean="0"/>
              <a:t>Pay-TV</a:t>
            </a:r>
          </a:p>
          <a:p>
            <a:pPr marL="457200" indent="-457200">
              <a:spcAft>
                <a:spcPts val="0"/>
              </a:spcAft>
              <a:buFont typeface="+mj-lt"/>
              <a:buAutoNum type="arabicPeriod"/>
            </a:pPr>
            <a:r>
              <a:rPr lang="de-CH" sz="1600" dirty="0" smtClean="0"/>
              <a:t>Neue Sender</a:t>
            </a:r>
          </a:p>
          <a:p>
            <a:pPr marL="457200" indent="-457200">
              <a:spcAft>
                <a:spcPts val="0"/>
              </a:spcAft>
              <a:buFont typeface="+mj-lt"/>
              <a:buAutoNum type="arabicPeriod"/>
            </a:pPr>
            <a:endParaRPr lang="de-CH" sz="1600" dirty="0" smtClean="0"/>
          </a:p>
          <a:p>
            <a:pPr marL="457200" indent="-457200">
              <a:spcAft>
                <a:spcPts val="0"/>
              </a:spcAft>
              <a:buFont typeface="+mj-lt"/>
              <a:buAutoNum type="arabicPeriod"/>
            </a:pPr>
            <a:endParaRPr lang="de-CH" sz="1600" dirty="0"/>
          </a:p>
        </p:txBody>
      </p:sp>
      <p:sp>
        <p:nvSpPr>
          <p:cNvPr id="9" name="Abgerundetes Rechteck 8"/>
          <p:cNvSpPr/>
          <p:nvPr/>
        </p:nvSpPr>
        <p:spPr>
          <a:xfrm>
            <a:off x="395536" y="3933056"/>
            <a:ext cx="8208912" cy="334800"/>
          </a:xfrm>
          <a:prstGeom prst="round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CH" b="1" dirty="0" smtClean="0"/>
              <a:t>Kommunikation</a:t>
            </a:r>
            <a:endParaRPr lang="de-CH" b="1" dirty="0"/>
          </a:p>
        </p:txBody>
      </p:sp>
      <p:sp>
        <p:nvSpPr>
          <p:cNvPr id="10" name="Textplatzhalter 5"/>
          <p:cNvSpPr txBox="1">
            <a:spLocks/>
          </p:cNvSpPr>
          <p:nvPr/>
        </p:nvSpPr>
        <p:spPr bwMode="auto">
          <a:xfrm>
            <a:off x="395609" y="4293096"/>
            <a:ext cx="8208839" cy="187220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57200" indent="-457200" algn="l" rtl="0" eaLnBrk="1" fontAlgn="base" hangingPunct="1">
              <a:spcBef>
                <a:spcPct val="20000"/>
              </a:spcBef>
              <a:spcAft>
                <a:spcPct val="0"/>
              </a:spcAft>
              <a:buFont typeface="+mj-lt"/>
              <a:buNone/>
              <a:defRPr sz="18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342900" indent="-342900">
              <a:buAutoNum type="arabicPeriod"/>
            </a:pPr>
            <a:r>
              <a:rPr lang="de-CH" sz="1600" kern="0" dirty="0" smtClean="0"/>
              <a:t>  Auszüge Kommunikationskonzept</a:t>
            </a:r>
          </a:p>
          <a:p>
            <a:pPr>
              <a:buFont typeface="+mj-lt"/>
              <a:buAutoNum type="arabicPeriod"/>
            </a:pPr>
            <a:r>
              <a:rPr lang="de-CH" sz="1600" kern="0" dirty="0" smtClean="0"/>
              <a:t>Übersicht Massnahmen</a:t>
            </a:r>
          </a:p>
          <a:p>
            <a:pPr>
              <a:buFont typeface="+mj-lt"/>
              <a:buAutoNum type="arabicPeriod"/>
            </a:pPr>
            <a:r>
              <a:rPr lang="de-CH" sz="1600" kern="0" dirty="0" smtClean="0"/>
              <a:t>Key Visual</a:t>
            </a:r>
          </a:p>
          <a:p>
            <a:pPr>
              <a:buFont typeface="+mj-lt"/>
              <a:buAutoNum type="arabicPeriod"/>
            </a:pPr>
            <a:r>
              <a:rPr lang="de-CH" sz="1600" kern="0" dirty="0" smtClean="0"/>
              <a:t>Instrumente</a:t>
            </a:r>
          </a:p>
          <a:p>
            <a:pPr>
              <a:buFont typeface="+mj-lt"/>
              <a:buAutoNum type="arabicPeriod"/>
            </a:pPr>
            <a:r>
              <a:rPr lang="de-CH" sz="1600" kern="0" dirty="0" smtClean="0"/>
              <a:t>Vertrieb und Kundendienst</a:t>
            </a:r>
          </a:p>
          <a:p>
            <a:pPr>
              <a:buFont typeface="+mj-lt"/>
              <a:buAutoNum type="arabicPeriod"/>
            </a:pPr>
            <a:r>
              <a:rPr lang="de-CH" sz="1600" kern="0" dirty="0" smtClean="0"/>
              <a:t>Ansprechpersonen</a:t>
            </a:r>
          </a:p>
        </p:txBody>
      </p:sp>
    </p:spTree>
    <p:extLst>
      <p:ext uri="{BB962C8B-B14F-4D97-AF65-F5344CB8AC3E}">
        <p14:creationId xmlns:p14="http://schemas.microsoft.com/office/powerpoint/2010/main" val="2415185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lang="de-CH" dirty="0" smtClean="0"/>
              <a:t>Grosse Senderumstellung</a:t>
            </a:r>
            <a:endParaRPr lang="de-CH" dirty="0"/>
          </a:p>
          <a:p>
            <a:endParaRPr lang="de-CH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CH" dirty="0" smtClean="0"/>
              <a:t>4. Pay-TV</a:t>
            </a:r>
            <a:endParaRPr lang="de-CH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lang="de-CH" dirty="0" smtClean="0"/>
              <a:t>«Komplett überarbeitete Senderstruktur»</a:t>
            </a:r>
            <a:endParaRPr lang="de-CH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27"/>
          </p:nvPr>
        </p:nvSpPr>
        <p:spPr>
          <a:xfrm>
            <a:off x="323528" y="2132856"/>
            <a:ext cx="8424935" cy="4176464"/>
          </a:xfrm>
        </p:spPr>
        <p:txBody>
          <a:bodyPr/>
          <a:lstStyle/>
          <a:p>
            <a:r>
              <a:rPr lang="de-CH" dirty="0" smtClean="0"/>
              <a:t> </a:t>
            </a:r>
            <a:endParaRPr lang="de-CH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lang="de-CH" dirty="0" smtClean="0"/>
              <a:t>Vergleich Veränderung HEUTE - MORGEN</a:t>
            </a:r>
            <a:endParaRPr lang="de-CH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20</a:t>
            </a:fld>
            <a:endParaRPr lang="de-CH" dirty="0">
              <a:solidFill>
                <a:srgbClr val="000000"/>
              </a:solidFill>
            </a:endParaRPr>
          </a:p>
        </p:txBody>
      </p:sp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9232683"/>
              </p:ext>
            </p:extLst>
          </p:nvPr>
        </p:nvGraphicFramePr>
        <p:xfrm>
          <a:off x="467544" y="2132856"/>
          <a:ext cx="8229600" cy="4134879"/>
        </p:xfrm>
        <a:graphic>
          <a:graphicData uri="http://schemas.openxmlformats.org/drawingml/2006/table">
            <a:tbl>
              <a:tblPr/>
              <a:tblGrid>
                <a:gridCol w="1404646"/>
                <a:gridCol w="573325"/>
                <a:gridCol w="1920638"/>
                <a:gridCol w="107499"/>
                <a:gridCol w="114665"/>
                <a:gridCol w="1289980"/>
                <a:gridCol w="573325"/>
                <a:gridCol w="2245522"/>
              </a:tblGrid>
              <a:tr h="207891">
                <a:tc>
                  <a:txBody>
                    <a:bodyPr/>
                    <a:lstStyle/>
                    <a:p>
                      <a:pPr algn="l" fontAlgn="b"/>
                      <a:r>
                        <a:rPr lang="de-CH" sz="9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Paket</a:t>
                      </a:r>
                    </a:p>
                  </a:txBody>
                  <a:tcPr marL="7169" marR="7169" marT="716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900" b="1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Preis heute</a:t>
                      </a:r>
                    </a:p>
                  </a:txBody>
                  <a:tcPr marL="7169" marR="7169" marT="716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900" b="1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bestehende Abonnenten</a:t>
                      </a:r>
                    </a:p>
                  </a:txBody>
                  <a:tcPr marL="7169" marR="7169" marT="71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CH" sz="900" b="1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7169" marR="7169" marT="71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900" b="1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169" marR="7169" marT="71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CH" sz="900" b="1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Angebot neu (Arbeitstitel)</a:t>
                      </a:r>
                    </a:p>
                  </a:txBody>
                  <a:tcPr marL="7169" marR="7169" marT="716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900" b="1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Preis neu</a:t>
                      </a:r>
                    </a:p>
                  </a:txBody>
                  <a:tcPr marL="7169" marR="7169" marT="716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900" b="1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Beschreibung (Veränderung ggü. heute)</a:t>
                      </a:r>
                    </a:p>
                  </a:txBody>
                  <a:tcPr marL="7169" marR="7169" marT="71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44807">
                <a:tc>
                  <a:txBody>
                    <a:bodyPr/>
                    <a:lstStyle/>
                    <a:p>
                      <a:pPr algn="l" fontAlgn="b"/>
                      <a:endParaRPr lang="de-CH" sz="900" b="1" i="1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7169" marR="7169" marT="71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CH" sz="900" b="1" i="1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7169" marR="7169" marT="71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900" b="1" i="1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169" marR="7169" marT="71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CH" sz="900" b="1" i="1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7169" marR="7169" marT="71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900" b="1" i="1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169" marR="7169" marT="71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CH" sz="900" b="1" i="1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7169" marR="7169" marT="71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CH" sz="900" b="1" i="1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7169" marR="7169" marT="71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900" b="1" i="1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169" marR="7169" marT="71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6385">
                <a:tc>
                  <a:txBody>
                    <a:bodyPr/>
                    <a:lstStyle/>
                    <a:p>
                      <a:pPr algn="l" fontAlgn="b"/>
                      <a:r>
                        <a:rPr lang="de-CH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Grundangebot</a:t>
                      </a:r>
                    </a:p>
                  </a:txBody>
                  <a:tcPr marL="7169" marR="7169" marT="71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CH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Fr. 0.00</a:t>
                      </a:r>
                    </a:p>
                  </a:txBody>
                  <a:tcPr marL="7169" marR="7169" marT="716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169" marR="7169" marT="7169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CH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69" marR="7169" marT="71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169" marR="7169" marT="71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CH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Grundangebot</a:t>
                      </a:r>
                    </a:p>
                  </a:txBody>
                  <a:tcPr marL="7169" marR="7169" marT="71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CH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Fr. 0.00</a:t>
                      </a:r>
                    </a:p>
                  </a:txBody>
                  <a:tcPr marL="7169" marR="7169" marT="716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Wegfall Simulcast SD/HD, Mehr Sender</a:t>
                      </a:r>
                    </a:p>
                  </a:txBody>
                  <a:tcPr marL="7169" marR="7169" marT="7169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6385">
                <a:tc>
                  <a:txBody>
                    <a:bodyPr/>
                    <a:lstStyle/>
                    <a:p>
                      <a:pPr algn="l" fontAlgn="b"/>
                      <a:endParaRPr lang="de-CH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69" marR="7169" marT="716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de-CH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69" marR="7169" marT="716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169" marR="7169" marT="7169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CH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69" marR="7169" marT="71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169" marR="7169" marT="71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CH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69" marR="7169" marT="716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de-CH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69" marR="7169" marT="716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169" marR="7169" marT="7169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6385">
                <a:tc>
                  <a:txBody>
                    <a:bodyPr/>
                    <a:lstStyle/>
                    <a:p>
                      <a:pPr algn="l" fontAlgn="b"/>
                      <a:r>
                        <a:rPr lang="de-CH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Grundangebot Plus HD</a:t>
                      </a:r>
                    </a:p>
                  </a:txBody>
                  <a:tcPr marL="7169" marR="7169" marT="71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CH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Fr. 5.00</a:t>
                      </a:r>
                    </a:p>
                  </a:txBody>
                  <a:tcPr marL="7169" marR="7169" marT="716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169" marR="7169" marT="7169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CH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69" marR="7169" marT="71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169" marR="7169" marT="71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de-CH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BASIS+</a:t>
                      </a:r>
                    </a:p>
                  </a:txBody>
                  <a:tcPr marL="7169" marR="7169" marT="716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de-CH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Fr. 5.00</a:t>
                      </a:r>
                    </a:p>
                  </a:txBody>
                  <a:tcPr marL="7169" marR="7169" marT="716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de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vereint "Grundangebot Plus HD" + "Musik"</a:t>
                      </a:r>
                      <a:br>
                        <a:rPr lang="de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de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Verschiebung Simulcast ins </a:t>
                      </a:r>
                    </a:p>
                  </a:txBody>
                  <a:tcPr marL="7169" marR="7169" marT="7169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6385">
                <a:tc>
                  <a:txBody>
                    <a:bodyPr/>
                    <a:lstStyle/>
                    <a:p>
                      <a:pPr algn="l" fontAlgn="b"/>
                      <a:r>
                        <a:rPr lang="de-CH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Musik</a:t>
                      </a:r>
                    </a:p>
                  </a:txBody>
                  <a:tcPr marL="7169" marR="7169" marT="71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CH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Fr. 6.00</a:t>
                      </a:r>
                    </a:p>
                  </a:txBody>
                  <a:tcPr marL="7169" marR="7169" marT="716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169" marR="7169" marT="7169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CH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69" marR="7169" marT="71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169" marR="7169" marT="71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de-CH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CH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CH"/>
                    </a:p>
                  </a:txBody>
                  <a:tcPr/>
                </a:tc>
              </a:tr>
              <a:tr h="186385">
                <a:tc>
                  <a:txBody>
                    <a:bodyPr/>
                    <a:lstStyle/>
                    <a:p>
                      <a:pPr algn="l" fontAlgn="b"/>
                      <a:endParaRPr lang="de-CH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69" marR="7169" marT="716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de-CH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69" marR="7169" marT="716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CH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169" marR="7169" marT="7169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CH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69" marR="7169" marT="71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169" marR="7169" marT="71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CH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69" marR="7169" marT="716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de-CH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69" marR="7169" marT="716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169" marR="7169" marT="7169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6385">
                <a:tc>
                  <a:txBody>
                    <a:bodyPr/>
                    <a:lstStyle/>
                    <a:p>
                      <a:pPr algn="l" fontAlgn="b"/>
                      <a:r>
                        <a:rPr lang="de-CH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Sport</a:t>
                      </a:r>
                    </a:p>
                  </a:txBody>
                  <a:tcPr marL="7169" marR="7169" marT="71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CH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Fr. 8.00</a:t>
                      </a:r>
                    </a:p>
                  </a:txBody>
                  <a:tcPr marL="7169" marR="7169" marT="716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wird eingefroren, Ersatz mit HD</a:t>
                      </a:r>
                    </a:p>
                  </a:txBody>
                  <a:tcPr marL="7169" marR="7169" marT="7169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CH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69" marR="7169" marT="71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169" marR="7169" marT="71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CH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SPORTS</a:t>
                      </a:r>
                    </a:p>
                  </a:txBody>
                  <a:tcPr marL="7169" marR="7169" marT="71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CH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Fr. 11.00</a:t>
                      </a:r>
                    </a:p>
                  </a:txBody>
                  <a:tcPr marL="7169" marR="7169" marT="716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Neue Sender in HD, ohne Soft Erotik</a:t>
                      </a:r>
                    </a:p>
                  </a:txBody>
                  <a:tcPr marL="7169" marR="7169" marT="7169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6385">
                <a:tc>
                  <a:txBody>
                    <a:bodyPr/>
                    <a:lstStyle/>
                    <a:p>
                      <a:pPr algn="l" fontAlgn="b"/>
                      <a:r>
                        <a:rPr lang="de-CH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Sport Plus</a:t>
                      </a:r>
                    </a:p>
                  </a:txBody>
                  <a:tcPr marL="7169" marR="7169" marT="71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CH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Fr. 12.00</a:t>
                      </a:r>
                    </a:p>
                  </a:txBody>
                  <a:tcPr marL="7169" marR="7169" marT="716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wird eingefroren, Ersatz mit HD</a:t>
                      </a:r>
                    </a:p>
                  </a:txBody>
                  <a:tcPr marL="7169" marR="7169" marT="7169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CH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69" marR="7169" marT="71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169" marR="7169" marT="71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CH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69" marR="7169" marT="716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de-CH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69" marR="7169" marT="716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169" marR="7169" marT="7169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6385">
                <a:tc>
                  <a:txBody>
                    <a:bodyPr/>
                    <a:lstStyle/>
                    <a:p>
                      <a:pPr algn="l" fontAlgn="b"/>
                      <a:endParaRPr lang="de-CH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69" marR="7169" marT="716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de-CH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69" marR="7169" marT="716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169" marR="7169" marT="7169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CH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69" marR="7169" marT="71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169" marR="7169" marT="71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CH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69" marR="7169" marT="71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de-CH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69" marR="7169" marT="716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169" marR="7169" marT="7169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6385">
                <a:tc>
                  <a:txBody>
                    <a:bodyPr/>
                    <a:lstStyle/>
                    <a:p>
                      <a:pPr algn="l" fontAlgn="b"/>
                      <a:r>
                        <a:rPr lang="de-CH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Film</a:t>
                      </a:r>
                    </a:p>
                  </a:txBody>
                  <a:tcPr marL="7169" marR="7169" marT="71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CH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Fr. 8.00</a:t>
                      </a:r>
                    </a:p>
                  </a:txBody>
                  <a:tcPr marL="7169" marR="7169" marT="716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wird eingefroren, Ersatz mit HD</a:t>
                      </a:r>
                    </a:p>
                  </a:txBody>
                  <a:tcPr marL="7169" marR="7169" marT="7169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CH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69" marR="7169" marT="71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169" marR="7169" marT="71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de-CH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EXTRA</a:t>
                      </a:r>
                    </a:p>
                  </a:txBody>
                  <a:tcPr marL="7169" marR="7169" marT="716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l" fontAlgn="ctr"/>
                      <a:r>
                        <a:rPr lang="de-CH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Fr. 22.00</a:t>
                      </a:r>
                    </a:p>
                  </a:txBody>
                  <a:tcPr marL="7169" marR="7169" marT="716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3">
                  <a:txBody>
                    <a:bodyPr/>
                    <a:lstStyle/>
                    <a:p>
                      <a:pPr algn="l" fontAlgn="ctr"/>
                      <a:r>
                        <a:rPr lang="de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Vereint bisherige Sender aus Paketen FILM,</a:t>
                      </a:r>
                      <a:br>
                        <a:rPr lang="de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de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FAMILIE und DOKUMENTATION; </a:t>
                      </a:r>
                      <a:br>
                        <a:rPr lang="de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de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Einbau neuer Sender in HD</a:t>
                      </a:r>
                    </a:p>
                  </a:txBody>
                  <a:tcPr marL="7169" marR="7169" marT="7169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6385">
                <a:tc>
                  <a:txBody>
                    <a:bodyPr/>
                    <a:lstStyle/>
                    <a:p>
                      <a:pPr algn="l" fontAlgn="b"/>
                      <a:r>
                        <a:rPr lang="de-CH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Familie</a:t>
                      </a:r>
                    </a:p>
                  </a:txBody>
                  <a:tcPr marL="7169" marR="7169" marT="71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CH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Fr. 6.00</a:t>
                      </a:r>
                    </a:p>
                  </a:txBody>
                  <a:tcPr marL="7169" marR="7169" marT="716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wird eingefroren, Ersatz mit HD</a:t>
                      </a:r>
                    </a:p>
                  </a:txBody>
                  <a:tcPr marL="7169" marR="7169" marT="7169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CH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69" marR="7169" marT="71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169" marR="7169" marT="71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de-CH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CH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CH"/>
                    </a:p>
                  </a:txBody>
                  <a:tcPr/>
                </a:tc>
              </a:tr>
              <a:tr h="186385">
                <a:tc>
                  <a:txBody>
                    <a:bodyPr/>
                    <a:lstStyle/>
                    <a:p>
                      <a:pPr algn="l" fontAlgn="b"/>
                      <a:r>
                        <a:rPr lang="de-CH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Dokumentation</a:t>
                      </a:r>
                    </a:p>
                  </a:txBody>
                  <a:tcPr marL="7169" marR="7169" marT="71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CH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Fr. 8.00</a:t>
                      </a:r>
                    </a:p>
                  </a:txBody>
                  <a:tcPr marL="7169" marR="7169" marT="716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wird eingefroren, Ersatz mit HD</a:t>
                      </a:r>
                    </a:p>
                  </a:txBody>
                  <a:tcPr marL="7169" marR="7169" marT="7169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CH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69" marR="7169" marT="71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169" marR="7169" marT="71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de-CH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CH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CH"/>
                    </a:p>
                  </a:txBody>
                  <a:tcPr/>
                </a:tc>
              </a:tr>
              <a:tr h="186385">
                <a:tc>
                  <a:txBody>
                    <a:bodyPr/>
                    <a:lstStyle/>
                    <a:p>
                      <a:pPr algn="l" fontAlgn="b"/>
                      <a:endParaRPr lang="de-CH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69" marR="7169" marT="716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de-CH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69" marR="7169" marT="716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169" marR="7169" marT="7169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CH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69" marR="7169" marT="71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169" marR="7169" marT="71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CH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69" marR="7169" marT="716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de-CH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69" marR="7169" marT="716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169" marR="7169" marT="7169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6385">
                <a:tc>
                  <a:txBody>
                    <a:bodyPr/>
                    <a:lstStyle/>
                    <a:p>
                      <a:pPr algn="l" fontAlgn="b"/>
                      <a:r>
                        <a:rPr lang="de-CH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HD Premium</a:t>
                      </a:r>
                    </a:p>
                  </a:txBody>
                  <a:tcPr marL="7169" marR="7169" marT="71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CH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Fr. 19.00</a:t>
                      </a:r>
                    </a:p>
                  </a:txBody>
                  <a:tcPr marL="7169" marR="7169" marT="716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169" marR="7169" marT="7169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CH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69" marR="7169" marT="71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169" marR="7169" marT="71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CH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PREMIUM</a:t>
                      </a:r>
                    </a:p>
                  </a:txBody>
                  <a:tcPr marL="7169" marR="7169" marT="71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CH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Fr. 33.00</a:t>
                      </a:r>
                    </a:p>
                  </a:txBody>
                  <a:tcPr marL="7169" marR="7169" marT="716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Kombination BASIS+, EXTRA, SPORTS + Soft Adult</a:t>
                      </a:r>
                    </a:p>
                  </a:txBody>
                  <a:tcPr marL="7169" marR="7169" marT="7169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6385">
                <a:tc>
                  <a:txBody>
                    <a:bodyPr/>
                    <a:lstStyle/>
                    <a:p>
                      <a:pPr algn="l" fontAlgn="b"/>
                      <a:endParaRPr lang="de-CH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69" marR="7169" marT="716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de-CH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69" marR="7169" marT="716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169" marR="7169" marT="7169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CH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69" marR="7169" marT="71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169" marR="7169" marT="71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CH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69" marR="7169" marT="716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de-CH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69" marR="7169" marT="716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169" marR="7169" marT="7169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6385">
                <a:tc>
                  <a:txBody>
                    <a:bodyPr/>
                    <a:lstStyle/>
                    <a:p>
                      <a:pPr algn="l" fontAlgn="b"/>
                      <a:r>
                        <a:rPr lang="de-CH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Erotik</a:t>
                      </a:r>
                    </a:p>
                  </a:txBody>
                  <a:tcPr marL="7169" marR="7169" marT="71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CH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Fr. 24.00</a:t>
                      </a:r>
                    </a:p>
                  </a:txBody>
                  <a:tcPr marL="7169" marR="7169" marT="716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wird direkt migriert</a:t>
                      </a:r>
                    </a:p>
                  </a:txBody>
                  <a:tcPr marL="7169" marR="7169" marT="7169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CH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69" marR="7169" marT="71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169" marR="7169" marT="71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CH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EROTIK</a:t>
                      </a:r>
                    </a:p>
                  </a:txBody>
                  <a:tcPr marL="7169" marR="7169" marT="71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CH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Fr. 24.00</a:t>
                      </a:r>
                    </a:p>
                  </a:txBody>
                  <a:tcPr marL="7169" marR="7169" marT="716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vereint Hard- und Soft-Erotiksender</a:t>
                      </a:r>
                    </a:p>
                  </a:txBody>
                  <a:tcPr marL="7169" marR="7169" marT="7169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6385">
                <a:tc>
                  <a:txBody>
                    <a:bodyPr/>
                    <a:lstStyle/>
                    <a:p>
                      <a:pPr algn="l" fontAlgn="b"/>
                      <a:endParaRPr lang="de-CH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69" marR="7169" marT="716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de-CH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69" marR="7169" marT="716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169" marR="7169" marT="7169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CH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69" marR="7169" marT="71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169" marR="7169" marT="71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CH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69" marR="7169" marT="716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de-CH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69" marR="7169" marT="716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169" marR="7169" marT="7169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3914">
                <a:tc>
                  <a:txBody>
                    <a:bodyPr/>
                    <a:lstStyle/>
                    <a:p>
                      <a:pPr algn="l" fontAlgn="b"/>
                      <a:r>
                        <a:rPr lang="de-CH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 für 2 Themenpakete</a:t>
                      </a:r>
                    </a:p>
                  </a:txBody>
                  <a:tcPr marL="7169" marR="7169" marT="71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de-CH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69" marR="7169" marT="716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wird bei eingefrorenen Paketen weiterhin so verrechnet</a:t>
                      </a:r>
                    </a:p>
                  </a:txBody>
                  <a:tcPr marL="7169" marR="7169" marT="7169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CH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69" marR="7169" marT="71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169" marR="7169" marT="71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CH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69" marR="7169" marT="71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de-CH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69" marR="7169" marT="716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 für 2 wird nicht mehr angeboten</a:t>
                      </a:r>
                    </a:p>
                  </a:txBody>
                  <a:tcPr marL="7169" marR="7169" marT="7169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6385">
                <a:tc>
                  <a:txBody>
                    <a:bodyPr/>
                    <a:lstStyle/>
                    <a:p>
                      <a:pPr algn="l" fontAlgn="b"/>
                      <a:endParaRPr lang="de-CH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69" marR="7169" marT="716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de-CH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69" marR="7169" marT="716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169" marR="7169" marT="7169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CH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69" marR="7169" marT="71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169" marR="7169" marT="71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CH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69" marR="7169" marT="71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de-CH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69" marR="7169" marT="716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169" marR="7169" marT="7169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6385">
                <a:tc>
                  <a:txBody>
                    <a:bodyPr/>
                    <a:lstStyle/>
                    <a:p>
                      <a:pPr algn="l" fontAlgn="b"/>
                      <a:r>
                        <a:rPr lang="de-CH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Super Kombi</a:t>
                      </a:r>
                    </a:p>
                  </a:txBody>
                  <a:tcPr marL="7169" marR="7169" marT="71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CH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Fr. 50.00</a:t>
                      </a:r>
                    </a:p>
                  </a:txBody>
                  <a:tcPr marL="7169" marR="7169" marT="716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wird eingefroren, Ersatz mit HD</a:t>
                      </a:r>
                    </a:p>
                  </a:txBody>
                  <a:tcPr marL="7169" marR="7169" marT="7169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CH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69" marR="7169" marT="71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169" marR="7169" marT="71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de-CH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69" marR="7169" marT="716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de-CH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69" marR="7169" marT="716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Super Kombi wird nicht mehr angeboten</a:t>
                      </a:r>
                    </a:p>
                  </a:txBody>
                  <a:tcPr marL="7169" marR="7169" marT="7169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3337">
                <a:tc>
                  <a:txBody>
                    <a:bodyPr/>
                    <a:lstStyle/>
                    <a:p>
                      <a:pPr algn="l" fontAlgn="b"/>
                      <a:r>
                        <a:rPr lang="de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169" marR="7169" marT="716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169" marR="7169" marT="71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169" marR="7169" marT="71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CH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69" marR="7169" marT="71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169" marR="7169" marT="71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169" marR="7169" marT="71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169" marR="7169" marT="71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169" marR="7169" marT="71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73248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CH" dirty="0" smtClean="0"/>
              <a:t>4. Pay-TV</a:t>
            </a:r>
            <a:endParaRPr lang="de-CH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lang="de-CH" dirty="0" smtClean="0"/>
              <a:t>Fokus Vermarktung Priorität 1</a:t>
            </a:r>
            <a:endParaRPr lang="de-CH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27"/>
          </p:nvPr>
        </p:nvSpPr>
        <p:spPr>
          <a:xfrm>
            <a:off x="395485" y="2132856"/>
            <a:ext cx="8136955" cy="3989488"/>
          </a:xfrm>
        </p:spPr>
        <p:txBody>
          <a:bodyPr/>
          <a:lstStyle/>
          <a:p>
            <a:r>
              <a:rPr lang="de-CH" dirty="0" smtClean="0"/>
              <a:t> </a:t>
            </a:r>
            <a:endParaRPr lang="de-CH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28"/>
          </p:nvPr>
        </p:nvSpPr>
        <p:spPr/>
        <p:txBody>
          <a:bodyPr>
            <a:normAutofit fontScale="92500" lnSpcReduction="10000"/>
          </a:bodyPr>
          <a:lstStyle/>
          <a:p>
            <a:r>
              <a:rPr lang="de-CH" dirty="0" smtClean="0"/>
              <a:t>Fokus Grundangebot und PREMIUM in Senderpräsentation</a:t>
            </a:r>
            <a:endParaRPr lang="de-CH" dirty="0"/>
          </a:p>
        </p:txBody>
      </p:sp>
      <p:sp>
        <p:nvSpPr>
          <p:cNvPr id="7" name="Rechteck 6"/>
          <p:cNvSpPr>
            <a:spLocks noChangeArrowheads="1"/>
          </p:cNvSpPr>
          <p:nvPr/>
        </p:nvSpPr>
        <p:spPr bwMode="auto">
          <a:xfrm>
            <a:off x="1475656" y="4291105"/>
            <a:ext cx="1800200" cy="836317"/>
          </a:xfrm>
          <a:prstGeom prst="rect">
            <a:avLst/>
          </a:prstGeom>
          <a:solidFill>
            <a:srgbClr val="C00000"/>
          </a:solidFill>
          <a:ln w="12700">
            <a:solidFill>
              <a:schemeClr val="tx1"/>
            </a:solidFill>
          </a:ln>
          <a:ex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de-DE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8" name="Textfeld 7"/>
          <p:cNvSpPr txBox="1"/>
          <p:nvPr/>
        </p:nvSpPr>
        <p:spPr>
          <a:xfrm>
            <a:off x="1704855" y="5284878"/>
            <a:ext cx="141085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sz="1100" b="1" dirty="0" smtClean="0"/>
              <a:t>FREE-TV (FTA)</a:t>
            </a:r>
            <a:endParaRPr lang="de-CH" sz="1100" b="1" dirty="0"/>
          </a:p>
        </p:txBody>
      </p:sp>
      <p:sp>
        <p:nvSpPr>
          <p:cNvPr id="9" name="Textfeld 8"/>
          <p:cNvSpPr txBox="1"/>
          <p:nvPr/>
        </p:nvSpPr>
        <p:spPr>
          <a:xfrm>
            <a:off x="1619672" y="4478999"/>
            <a:ext cx="15121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de-CH" sz="1400" b="1" dirty="0" smtClean="0">
                <a:solidFill>
                  <a:srgbClr val="FFFFFF"/>
                </a:solidFill>
                <a:cs typeface="Arial" charset="0"/>
              </a:rPr>
              <a:t>Grundangebot</a:t>
            </a:r>
            <a:endParaRPr lang="de-CH" sz="1400" b="1" dirty="0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10" name="Rechteck 9"/>
          <p:cNvSpPr/>
          <p:nvPr/>
        </p:nvSpPr>
        <p:spPr>
          <a:xfrm>
            <a:off x="4860032" y="2525272"/>
            <a:ext cx="2016224" cy="194258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6335" y="2338504"/>
            <a:ext cx="1923617" cy="1936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hteck 11"/>
          <p:cNvSpPr>
            <a:spLocks noChangeArrowheads="1"/>
          </p:cNvSpPr>
          <p:nvPr/>
        </p:nvSpPr>
        <p:spPr bwMode="auto">
          <a:xfrm>
            <a:off x="4860032" y="4291105"/>
            <a:ext cx="2016224" cy="836317"/>
          </a:xfrm>
          <a:prstGeom prst="rect">
            <a:avLst/>
          </a:prstGeom>
          <a:solidFill>
            <a:srgbClr val="C00000"/>
          </a:solidFill>
          <a:ln w="12700">
            <a:solidFill>
              <a:schemeClr val="tx1"/>
            </a:solidFill>
          </a:ln>
          <a:ex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de-DE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13" name="Textfeld 12"/>
          <p:cNvSpPr txBox="1"/>
          <p:nvPr/>
        </p:nvSpPr>
        <p:spPr>
          <a:xfrm>
            <a:off x="5112060" y="4656412"/>
            <a:ext cx="15121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de-CH" sz="1400" b="1" dirty="0" smtClean="0">
                <a:solidFill>
                  <a:srgbClr val="FFFFFF"/>
                </a:solidFill>
                <a:cs typeface="Arial" charset="0"/>
              </a:rPr>
              <a:t>Grundangebot</a:t>
            </a:r>
            <a:endParaRPr lang="de-CH" sz="1400" b="1" dirty="0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14" name="Textfeld 13"/>
          <p:cNvSpPr txBox="1"/>
          <p:nvPr/>
        </p:nvSpPr>
        <p:spPr>
          <a:xfrm>
            <a:off x="5140753" y="5284878"/>
            <a:ext cx="141085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sz="1100" b="1" dirty="0" smtClean="0"/>
              <a:t>PREMIUM</a:t>
            </a:r>
            <a:endParaRPr lang="de-CH" sz="1100" b="1" dirty="0"/>
          </a:p>
        </p:txBody>
      </p:sp>
      <p:sp>
        <p:nvSpPr>
          <p:cNvPr id="15" name="Ellipse 14"/>
          <p:cNvSpPr/>
          <p:nvPr/>
        </p:nvSpPr>
        <p:spPr>
          <a:xfrm rot="20618183">
            <a:off x="2932394" y="3725280"/>
            <a:ext cx="749300" cy="736600"/>
          </a:xfrm>
          <a:prstGeom prst="ellipse">
            <a:avLst/>
          </a:prstGeom>
          <a:solidFill>
            <a:srgbClr val="FF0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de-CH" sz="1400" b="1" dirty="0" smtClean="0">
                <a:solidFill>
                  <a:srgbClr val="FFFFFF"/>
                </a:solidFill>
              </a:rPr>
              <a:t>0.-*</a:t>
            </a:r>
            <a:endParaRPr lang="de-CH" sz="1400" b="1" dirty="0">
              <a:solidFill>
                <a:srgbClr val="FFFFFF"/>
              </a:solidFill>
            </a:endParaRPr>
          </a:p>
        </p:txBody>
      </p:sp>
      <p:sp>
        <p:nvSpPr>
          <p:cNvPr id="16" name="Ellipse 15"/>
          <p:cNvSpPr/>
          <p:nvPr/>
        </p:nvSpPr>
        <p:spPr>
          <a:xfrm rot="20618183">
            <a:off x="6658352" y="1949858"/>
            <a:ext cx="872621" cy="883269"/>
          </a:xfrm>
          <a:prstGeom prst="ellipse">
            <a:avLst/>
          </a:prstGeom>
          <a:solidFill>
            <a:srgbClr val="FF0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de-CH" sz="1200" b="1" dirty="0" smtClean="0">
                <a:solidFill>
                  <a:srgbClr val="FFFFFF"/>
                </a:solidFill>
              </a:rPr>
              <a:t>16.50**</a:t>
            </a:r>
            <a:endParaRPr lang="de-CH" sz="1200" b="1" dirty="0">
              <a:solidFill>
                <a:srgbClr val="FFFFFF"/>
              </a:solidFill>
            </a:endParaRPr>
          </a:p>
        </p:txBody>
      </p:sp>
      <p:sp>
        <p:nvSpPr>
          <p:cNvPr id="11" name="Textfeld 10"/>
          <p:cNvSpPr txBox="1"/>
          <p:nvPr/>
        </p:nvSpPr>
        <p:spPr>
          <a:xfrm>
            <a:off x="611560" y="5618496"/>
            <a:ext cx="792088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100" i="1" dirty="0" smtClean="0"/>
              <a:t>* Unverschlüsselt </a:t>
            </a:r>
            <a:r>
              <a:rPr lang="de-CH" sz="1100" i="1" dirty="0" err="1" smtClean="0"/>
              <a:t>empfangbar</a:t>
            </a:r>
            <a:endParaRPr lang="de-CH" sz="1100" i="1" dirty="0"/>
          </a:p>
        </p:txBody>
      </p:sp>
      <p:sp>
        <p:nvSpPr>
          <p:cNvPr id="18" name="Textfeld 17"/>
          <p:cNvSpPr txBox="1"/>
          <p:nvPr/>
        </p:nvSpPr>
        <p:spPr>
          <a:xfrm>
            <a:off x="611560" y="5860734"/>
            <a:ext cx="792088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100" i="1" dirty="0" smtClean="0"/>
              <a:t>** Ab 4. Monat 33.- (Mindestvertragslaufdauer 12 Monate)</a:t>
            </a:r>
            <a:endParaRPr lang="de-CH" sz="1100" i="1" dirty="0"/>
          </a:p>
        </p:txBody>
      </p:sp>
      <p:sp>
        <p:nvSpPr>
          <p:cNvPr id="19" name="Rechteck 18"/>
          <p:cNvSpPr/>
          <p:nvPr/>
        </p:nvSpPr>
        <p:spPr>
          <a:xfrm>
            <a:off x="467544" y="6165304"/>
            <a:ext cx="6696744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CH" b="1" dirty="0" smtClean="0"/>
              <a:t>Einführung im Zuge </a:t>
            </a:r>
            <a:r>
              <a:rPr lang="de-CH" b="1" dirty="0" err="1" smtClean="0"/>
              <a:t>Product</a:t>
            </a:r>
            <a:r>
              <a:rPr lang="de-CH" b="1" dirty="0" smtClean="0"/>
              <a:t> </a:t>
            </a:r>
            <a:r>
              <a:rPr lang="de-CH" b="1" dirty="0" err="1" smtClean="0"/>
              <a:t>Redesign</a:t>
            </a:r>
            <a:r>
              <a:rPr lang="de-CH" b="1" dirty="0" smtClean="0"/>
              <a:t> Oktober</a:t>
            </a:r>
            <a:endParaRPr lang="de-CH" b="1" dirty="0"/>
          </a:p>
        </p:txBody>
      </p:sp>
      <p:sp>
        <p:nvSpPr>
          <p:cNvPr id="17" name="Textfeld 16"/>
          <p:cNvSpPr txBox="1"/>
          <p:nvPr/>
        </p:nvSpPr>
        <p:spPr>
          <a:xfrm>
            <a:off x="1161919" y="2391492"/>
            <a:ext cx="374441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b="1" dirty="0" smtClean="0">
                <a:solidFill>
                  <a:srgbClr val="FF0000"/>
                </a:solidFill>
              </a:rPr>
              <a:t>Dauerpromotion PREMIUM!</a:t>
            </a:r>
            <a:endParaRPr lang="de-CH" sz="1600" b="1" i="1" dirty="0">
              <a:solidFill>
                <a:srgbClr val="FF0000"/>
              </a:solidFill>
            </a:endParaRPr>
          </a:p>
          <a:p>
            <a:r>
              <a:rPr lang="de-CH" sz="1200" b="1" i="1" dirty="0" smtClean="0">
                <a:solidFill>
                  <a:srgbClr val="FF0000"/>
                </a:solidFill>
              </a:rPr>
              <a:t>(Neukunden und Upgrade)</a:t>
            </a:r>
            <a:endParaRPr lang="de-CH" sz="1200" b="1" dirty="0" smtClean="0">
              <a:solidFill>
                <a:srgbClr val="FF0000"/>
              </a:solidFill>
            </a:endParaRPr>
          </a:p>
        </p:txBody>
      </p:sp>
      <p:sp>
        <p:nvSpPr>
          <p:cNvPr id="21" name="Textplatzhalter 1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lang="de-CH" dirty="0" smtClean="0"/>
              <a:t>Grosse Senderumstellung</a:t>
            </a:r>
          </a:p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996995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CH" dirty="0" smtClean="0"/>
              <a:t>4. Pay-TV</a:t>
            </a:r>
            <a:endParaRPr lang="de-CH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lang="de-CH" dirty="0" smtClean="0"/>
              <a:t>Fokus Vermarktung Priorität 2</a:t>
            </a:r>
            <a:endParaRPr lang="de-CH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27"/>
          </p:nvPr>
        </p:nvSpPr>
        <p:spPr>
          <a:xfrm>
            <a:off x="395485" y="2132856"/>
            <a:ext cx="8208963" cy="4725144"/>
          </a:xfrm>
        </p:spPr>
        <p:txBody>
          <a:bodyPr/>
          <a:lstStyle/>
          <a:p>
            <a:r>
              <a:rPr lang="de-CH" dirty="0" smtClean="0"/>
              <a:t> </a:t>
            </a:r>
            <a:endParaRPr lang="de-CH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28"/>
          </p:nvPr>
        </p:nvSpPr>
        <p:spPr/>
        <p:txBody>
          <a:bodyPr>
            <a:normAutofit fontScale="92500" lnSpcReduction="10000"/>
          </a:bodyPr>
          <a:lstStyle/>
          <a:p>
            <a:r>
              <a:rPr lang="de-CH" dirty="0" smtClean="0"/>
              <a:t>Zusätzliche Pakete werden optional dargestellt</a:t>
            </a:r>
            <a:endParaRPr lang="de-CH" dirty="0"/>
          </a:p>
        </p:txBody>
      </p:sp>
      <p:sp>
        <p:nvSpPr>
          <p:cNvPr id="7" name="Rechteck 6"/>
          <p:cNvSpPr>
            <a:spLocks noChangeArrowheads="1"/>
          </p:cNvSpPr>
          <p:nvPr/>
        </p:nvSpPr>
        <p:spPr bwMode="auto">
          <a:xfrm>
            <a:off x="928099" y="2492896"/>
            <a:ext cx="1627677" cy="537777"/>
          </a:xfrm>
          <a:prstGeom prst="rect">
            <a:avLst/>
          </a:prstGeom>
          <a:solidFill>
            <a:srgbClr val="FFC000"/>
          </a:solidFill>
          <a:ln w="12700">
            <a:solidFill>
              <a:srgbClr val="000000"/>
            </a:solidFill>
            <a:miter lim="800000"/>
            <a:headEnd/>
            <a:tailEnd/>
          </a:ln>
          <a:ex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de-DE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8" name="Rechteck 6"/>
          <p:cNvSpPr>
            <a:spLocks noChangeArrowheads="1"/>
          </p:cNvSpPr>
          <p:nvPr/>
        </p:nvSpPr>
        <p:spPr bwMode="auto">
          <a:xfrm>
            <a:off x="924098" y="3501008"/>
            <a:ext cx="1627677" cy="576064"/>
          </a:xfrm>
          <a:prstGeom prst="rect">
            <a:avLst/>
          </a:prstGeom>
          <a:solidFill>
            <a:srgbClr val="00B050"/>
          </a:solidFill>
          <a:ln w="12700">
            <a:solidFill>
              <a:srgbClr val="000000"/>
            </a:solidFill>
            <a:miter lim="800000"/>
            <a:headEnd/>
            <a:tailEnd/>
          </a:ln>
          <a:ex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de-DE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9" name="Rechteck 6"/>
          <p:cNvSpPr>
            <a:spLocks noChangeArrowheads="1"/>
          </p:cNvSpPr>
          <p:nvPr/>
        </p:nvSpPr>
        <p:spPr bwMode="auto">
          <a:xfrm>
            <a:off x="924099" y="4437112"/>
            <a:ext cx="1627677" cy="504056"/>
          </a:xfrm>
          <a:prstGeom prst="rect">
            <a:avLst/>
          </a:prstGeom>
          <a:solidFill>
            <a:srgbClr val="0066FF"/>
          </a:solidFill>
          <a:ln w="12700">
            <a:solidFill>
              <a:srgbClr val="000000"/>
            </a:solidFill>
            <a:miter lim="800000"/>
            <a:headEnd/>
            <a:tailEnd/>
          </a:ln>
          <a:ex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de-DE">
              <a:solidFill>
                <a:srgbClr val="EA0000"/>
              </a:solidFill>
              <a:cs typeface="Arial" charset="0"/>
            </a:endParaRPr>
          </a:p>
        </p:txBody>
      </p:sp>
      <p:sp>
        <p:nvSpPr>
          <p:cNvPr id="10" name="Rechteck 6"/>
          <p:cNvSpPr>
            <a:spLocks noChangeArrowheads="1"/>
          </p:cNvSpPr>
          <p:nvPr/>
        </p:nvSpPr>
        <p:spPr bwMode="auto">
          <a:xfrm>
            <a:off x="924097" y="5229200"/>
            <a:ext cx="1627677" cy="504056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12700">
            <a:solidFill>
              <a:srgbClr val="000000"/>
            </a:solidFill>
            <a:miter lim="800000"/>
            <a:headEnd/>
            <a:tailEnd/>
          </a:ln>
          <a:ex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de-DE">
              <a:solidFill>
                <a:srgbClr val="EA0000"/>
              </a:solidFill>
              <a:cs typeface="Arial" charset="0"/>
            </a:endParaRPr>
          </a:p>
        </p:txBody>
      </p:sp>
      <p:sp>
        <p:nvSpPr>
          <p:cNvPr id="11" name="Textfeld 10"/>
          <p:cNvSpPr txBox="1"/>
          <p:nvPr/>
        </p:nvSpPr>
        <p:spPr>
          <a:xfrm>
            <a:off x="2843808" y="2564904"/>
            <a:ext cx="23198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</a:pPr>
            <a:r>
              <a:rPr lang="de-CH" sz="1600" dirty="0" smtClean="0">
                <a:solidFill>
                  <a:srgbClr val="000000"/>
                </a:solidFill>
                <a:cs typeface="Arial" charset="0"/>
              </a:rPr>
              <a:t>BASIC+</a:t>
            </a:r>
          </a:p>
        </p:txBody>
      </p:sp>
      <p:sp>
        <p:nvSpPr>
          <p:cNvPr id="12" name="Textfeld 11"/>
          <p:cNvSpPr txBox="1"/>
          <p:nvPr/>
        </p:nvSpPr>
        <p:spPr>
          <a:xfrm>
            <a:off x="2835139" y="3619763"/>
            <a:ext cx="23198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</a:pPr>
            <a:r>
              <a:rPr lang="de-CH" sz="1600" dirty="0" smtClean="0">
                <a:solidFill>
                  <a:srgbClr val="000000"/>
                </a:solidFill>
                <a:cs typeface="Arial" charset="0"/>
              </a:rPr>
              <a:t>EXTRA</a:t>
            </a:r>
          </a:p>
        </p:txBody>
      </p:sp>
      <p:sp>
        <p:nvSpPr>
          <p:cNvPr id="13" name="Textfeld 12"/>
          <p:cNvSpPr txBox="1"/>
          <p:nvPr/>
        </p:nvSpPr>
        <p:spPr>
          <a:xfrm>
            <a:off x="2828517" y="4519863"/>
            <a:ext cx="23198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</a:pPr>
            <a:r>
              <a:rPr lang="de-CH" sz="1600" dirty="0" smtClean="0">
                <a:solidFill>
                  <a:srgbClr val="000000"/>
                </a:solidFill>
                <a:cs typeface="Arial" charset="0"/>
              </a:rPr>
              <a:t>SPORTS</a:t>
            </a:r>
          </a:p>
        </p:txBody>
      </p:sp>
      <p:sp>
        <p:nvSpPr>
          <p:cNvPr id="14" name="Textfeld 13"/>
          <p:cNvSpPr txBox="1"/>
          <p:nvPr/>
        </p:nvSpPr>
        <p:spPr>
          <a:xfrm>
            <a:off x="2806362" y="5311951"/>
            <a:ext cx="23198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</a:pPr>
            <a:r>
              <a:rPr lang="de-CH" sz="1600" dirty="0" smtClean="0">
                <a:solidFill>
                  <a:srgbClr val="000000"/>
                </a:solidFill>
                <a:cs typeface="Arial" charset="0"/>
              </a:rPr>
              <a:t>EROTIK</a:t>
            </a:r>
          </a:p>
        </p:txBody>
      </p:sp>
      <p:sp>
        <p:nvSpPr>
          <p:cNvPr id="15" name="Ellipse 14"/>
          <p:cNvSpPr/>
          <p:nvPr/>
        </p:nvSpPr>
        <p:spPr>
          <a:xfrm rot="20618183">
            <a:off x="2303288" y="2032042"/>
            <a:ext cx="749300" cy="736600"/>
          </a:xfrm>
          <a:prstGeom prst="ellipse">
            <a:avLst/>
          </a:prstGeom>
          <a:solidFill>
            <a:srgbClr val="FF0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de-CH" sz="1400" b="1" dirty="0" smtClean="0">
                <a:solidFill>
                  <a:srgbClr val="FFFFFF"/>
                </a:solidFill>
              </a:rPr>
              <a:t>5.-</a:t>
            </a:r>
            <a:endParaRPr lang="de-CH" sz="1400" b="1" dirty="0">
              <a:solidFill>
                <a:srgbClr val="FFFFFF"/>
              </a:solidFill>
            </a:endParaRPr>
          </a:p>
        </p:txBody>
      </p:sp>
      <p:sp>
        <p:nvSpPr>
          <p:cNvPr id="16" name="Ellipse 15"/>
          <p:cNvSpPr/>
          <p:nvPr/>
        </p:nvSpPr>
        <p:spPr>
          <a:xfrm rot="20618183">
            <a:off x="2356329" y="3034718"/>
            <a:ext cx="749300" cy="736600"/>
          </a:xfrm>
          <a:prstGeom prst="ellipse">
            <a:avLst/>
          </a:prstGeom>
          <a:solidFill>
            <a:srgbClr val="FF0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de-CH" sz="1400" b="1" dirty="0" smtClean="0">
                <a:solidFill>
                  <a:srgbClr val="FFFFFF"/>
                </a:solidFill>
              </a:rPr>
              <a:t>22.-</a:t>
            </a:r>
            <a:endParaRPr lang="de-CH" sz="1400" b="1" dirty="0">
              <a:solidFill>
                <a:srgbClr val="FFFFFF"/>
              </a:solidFill>
            </a:endParaRPr>
          </a:p>
        </p:txBody>
      </p:sp>
      <p:sp>
        <p:nvSpPr>
          <p:cNvPr id="17" name="Ellipse 16"/>
          <p:cNvSpPr/>
          <p:nvPr/>
        </p:nvSpPr>
        <p:spPr>
          <a:xfrm rot="20618183">
            <a:off x="2312231" y="3952584"/>
            <a:ext cx="749300" cy="736600"/>
          </a:xfrm>
          <a:prstGeom prst="ellipse">
            <a:avLst/>
          </a:prstGeom>
          <a:solidFill>
            <a:srgbClr val="FF0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de-CH" sz="1400" b="1" dirty="0" smtClean="0">
                <a:solidFill>
                  <a:srgbClr val="FFFFFF"/>
                </a:solidFill>
              </a:rPr>
              <a:t>11.-</a:t>
            </a:r>
            <a:endParaRPr lang="de-CH" sz="1400" b="1" dirty="0">
              <a:solidFill>
                <a:srgbClr val="FFFFFF"/>
              </a:solidFill>
            </a:endParaRPr>
          </a:p>
        </p:txBody>
      </p:sp>
      <p:sp>
        <p:nvSpPr>
          <p:cNvPr id="20" name="Ellipse 19"/>
          <p:cNvSpPr/>
          <p:nvPr/>
        </p:nvSpPr>
        <p:spPr>
          <a:xfrm rot="20618183">
            <a:off x="2303287" y="4816445"/>
            <a:ext cx="749300" cy="736600"/>
          </a:xfrm>
          <a:prstGeom prst="ellipse">
            <a:avLst/>
          </a:prstGeom>
          <a:solidFill>
            <a:srgbClr val="FF0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de-CH" sz="1400" b="1" dirty="0" smtClean="0">
                <a:solidFill>
                  <a:srgbClr val="FFFFFF"/>
                </a:solidFill>
              </a:rPr>
              <a:t>24.-</a:t>
            </a:r>
            <a:endParaRPr lang="de-CH" sz="1400" b="1" dirty="0">
              <a:solidFill>
                <a:srgbClr val="FFFFFF"/>
              </a:solidFill>
            </a:endParaRPr>
          </a:p>
        </p:txBody>
      </p:sp>
      <p:sp>
        <p:nvSpPr>
          <p:cNvPr id="21" name="Textfeld 20"/>
          <p:cNvSpPr txBox="1"/>
          <p:nvPr/>
        </p:nvSpPr>
        <p:spPr>
          <a:xfrm>
            <a:off x="3966288" y="2492896"/>
            <a:ext cx="42061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Wingdings" panose="05000000000000000000" pitchFamily="2" charset="2"/>
              <a:buChar char="ü"/>
            </a:pPr>
            <a:r>
              <a:rPr lang="de-CH" sz="1200" dirty="0" smtClean="0"/>
              <a:t>In jedem Duo Play und Triple Play mit dabei</a:t>
            </a:r>
          </a:p>
          <a:p>
            <a:pPr marL="171450" indent="-171450">
              <a:buFont typeface="Wingdings" panose="05000000000000000000" pitchFamily="2" charset="2"/>
              <a:buChar char="ü"/>
            </a:pPr>
            <a:r>
              <a:rPr lang="de-CH" sz="1200" dirty="0" smtClean="0"/>
              <a:t>Hier ist Musik drin!</a:t>
            </a:r>
            <a:endParaRPr lang="de-CH" sz="1200" dirty="0"/>
          </a:p>
        </p:txBody>
      </p:sp>
      <p:sp>
        <p:nvSpPr>
          <p:cNvPr id="22" name="Textfeld 21"/>
          <p:cNvSpPr txBox="1"/>
          <p:nvPr/>
        </p:nvSpPr>
        <p:spPr>
          <a:xfrm>
            <a:off x="3966288" y="3558207"/>
            <a:ext cx="44221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Wingdings" panose="05000000000000000000" pitchFamily="2" charset="2"/>
              <a:buChar char="ü"/>
            </a:pPr>
            <a:r>
              <a:rPr lang="de-CH" sz="1200" dirty="0" smtClean="0"/>
              <a:t>Der Fernsehspass für Jung und Alt </a:t>
            </a:r>
          </a:p>
          <a:p>
            <a:pPr marL="171450" indent="-171450">
              <a:buFont typeface="Wingdings" panose="05000000000000000000" pitchFamily="2" charset="2"/>
              <a:buChar char="ü"/>
            </a:pPr>
            <a:r>
              <a:rPr lang="de-CH" sz="1200" dirty="0" smtClean="0"/>
              <a:t>Kindersender, Dokumentationen und Spielfilme </a:t>
            </a:r>
          </a:p>
          <a:p>
            <a:pPr marL="171450" indent="-171450">
              <a:buFont typeface="Wingdings" panose="05000000000000000000" pitchFamily="2" charset="2"/>
              <a:buChar char="ü"/>
            </a:pPr>
            <a:r>
              <a:rPr lang="de-CH" sz="1200" dirty="0" smtClean="0"/>
              <a:t>der Extraklasse</a:t>
            </a:r>
            <a:endParaRPr lang="de-CH" sz="1200" dirty="0"/>
          </a:p>
        </p:txBody>
      </p:sp>
      <p:sp>
        <p:nvSpPr>
          <p:cNvPr id="23" name="Textfeld 22"/>
          <p:cNvSpPr txBox="1"/>
          <p:nvPr/>
        </p:nvSpPr>
        <p:spPr>
          <a:xfrm>
            <a:off x="3966288" y="4437112"/>
            <a:ext cx="44221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Wingdings" panose="05000000000000000000" pitchFamily="2" charset="2"/>
              <a:buChar char="ü"/>
            </a:pPr>
            <a:r>
              <a:rPr lang="de-CH" sz="1200" dirty="0" smtClean="0"/>
              <a:t>Das Paket für Sportbegeisterte</a:t>
            </a:r>
          </a:p>
          <a:p>
            <a:pPr marL="171450" indent="-171450">
              <a:buFont typeface="Wingdings" panose="05000000000000000000" pitchFamily="2" charset="2"/>
              <a:buChar char="ü"/>
            </a:pPr>
            <a:r>
              <a:rPr lang="de-CH" sz="1200" dirty="0" smtClean="0"/>
              <a:t>Die Sportwelt in seiner ganzen Vielfalt!</a:t>
            </a:r>
            <a:endParaRPr lang="de-CH" sz="1200" dirty="0"/>
          </a:p>
        </p:txBody>
      </p:sp>
      <p:sp>
        <p:nvSpPr>
          <p:cNvPr id="24" name="Textfeld 23"/>
          <p:cNvSpPr txBox="1"/>
          <p:nvPr/>
        </p:nvSpPr>
        <p:spPr>
          <a:xfrm>
            <a:off x="3966288" y="5301208"/>
            <a:ext cx="44221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Wingdings" panose="05000000000000000000" pitchFamily="2" charset="2"/>
              <a:buChar char="ü"/>
            </a:pPr>
            <a:r>
              <a:rPr lang="de-CH" sz="1200" dirty="0" smtClean="0"/>
              <a:t>Lustanregende Bilder für angenehme Stunden</a:t>
            </a:r>
            <a:endParaRPr lang="de-CH" sz="1200" dirty="0"/>
          </a:p>
        </p:txBody>
      </p:sp>
      <p:sp>
        <p:nvSpPr>
          <p:cNvPr id="25" name="Pfeil nach rechts 24"/>
          <p:cNvSpPr/>
          <p:nvPr/>
        </p:nvSpPr>
        <p:spPr>
          <a:xfrm rot="16200000">
            <a:off x="7588106" y="4601293"/>
            <a:ext cx="684078" cy="37958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6" name="Textfeld 25"/>
          <p:cNvSpPr txBox="1"/>
          <p:nvPr/>
        </p:nvSpPr>
        <p:spPr>
          <a:xfrm rot="16200000">
            <a:off x="7024918" y="3003340"/>
            <a:ext cx="1800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b="1" dirty="0" smtClean="0"/>
              <a:t>Unmittelbar nach GA erhältlich</a:t>
            </a:r>
            <a:endParaRPr lang="de-CH" b="1" dirty="0"/>
          </a:p>
        </p:txBody>
      </p:sp>
      <p:sp>
        <p:nvSpPr>
          <p:cNvPr id="31" name="Textplatzhalter 1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lang="de-CH" dirty="0" smtClean="0"/>
              <a:t>Grosse Senderumstellung</a:t>
            </a:r>
            <a:endParaRPr lang="de-CH" dirty="0"/>
          </a:p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4163765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platzhalter 29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lang="de-CH" dirty="0" smtClean="0"/>
              <a:t>Grosse Senderumstellung</a:t>
            </a:r>
            <a:endParaRPr lang="de-CH" dirty="0"/>
          </a:p>
          <a:p>
            <a:endParaRPr lang="de-CH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CH" dirty="0" smtClean="0"/>
              <a:t>4. Pay-TV</a:t>
            </a:r>
            <a:endParaRPr lang="de-CH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23</a:t>
            </a:fld>
            <a:endParaRPr lang="de-CH" dirty="0">
              <a:solidFill>
                <a:srgbClr val="000000"/>
              </a:solidFill>
            </a:endParaRPr>
          </a:p>
        </p:txBody>
      </p:sp>
      <p:sp>
        <p:nvSpPr>
          <p:cNvPr id="31" name="Textplatzhalter 30"/>
          <p:cNvSpPr>
            <a:spLocks noGrp="1"/>
          </p:cNvSpPr>
          <p:nvPr>
            <p:ph type="body" sz="quarter" idx="26"/>
          </p:nvPr>
        </p:nvSpPr>
        <p:spPr>
          <a:xfrm>
            <a:off x="395485" y="908050"/>
            <a:ext cx="8411797" cy="5949950"/>
          </a:xfrm>
        </p:spPr>
        <p:txBody>
          <a:bodyPr/>
          <a:lstStyle/>
          <a:p>
            <a:r>
              <a:rPr lang="de-CH" dirty="0" smtClean="0"/>
              <a:t> </a:t>
            </a:r>
            <a:endParaRPr lang="de-CH" dirty="0"/>
          </a:p>
        </p:txBody>
      </p:sp>
      <p:sp>
        <p:nvSpPr>
          <p:cNvPr id="8" name="Textfeld 7"/>
          <p:cNvSpPr txBox="1"/>
          <p:nvPr/>
        </p:nvSpPr>
        <p:spPr>
          <a:xfrm>
            <a:off x="526362" y="1009293"/>
            <a:ext cx="2376264" cy="400110"/>
          </a:xfrm>
          <a:prstGeom prst="rect">
            <a:avLst/>
          </a:prstGeom>
          <a:noFill/>
          <a:ln>
            <a:solidFill>
              <a:srgbClr val="000000"/>
            </a:solidFill>
            <a:prstDash val="sysDot"/>
          </a:ln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</a:rPr>
              <a:t>1. MUSIK + 3 für 2</a:t>
            </a:r>
          </a:p>
        </p:txBody>
      </p:sp>
      <p:sp>
        <p:nvSpPr>
          <p:cNvPr id="9" name="Textfeld 8"/>
          <p:cNvSpPr txBox="1"/>
          <p:nvPr/>
        </p:nvSpPr>
        <p:spPr>
          <a:xfrm>
            <a:off x="526362" y="2276872"/>
            <a:ext cx="2880320" cy="400110"/>
          </a:xfrm>
          <a:prstGeom prst="rect">
            <a:avLst/>
          </a:prstGeom>
          <a:noFill/>
          <a:ln>
            <a:solidFill>
              <a:srgbClr val="000000"/>
            </a:solidFill>
            <a:prstDash val="sysDot"/>
          </a:ln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</a:rPr>
              <a:t>2. MUSIK </a:t>
            </a:r>
            <a:r>
              <a:rPr kumimoji="0" lang="de-CH" sz="2000" b="1" i="0" u="sng" strike="noStrike" kern="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</a:rPr>
              <a:t>ohne</a:t>
            </a:r>
            <a:r>
              <a:rPr kumimoji="0" lang="de-CH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</a:rPr>
              <a:t> 3 für 2</a:t>
            </a:r>
          </a:p>
        </p:txBody>
      </p:sp>
      <p:sp>
        <p:nvSpPr>
          <p:cNvPr id="10" name="Textfeld 9"/>
          <p:cNvSpPr txBox="1"/>
          <p:nvPr/>
        </p:nvSpPr>
        <p:spPr>
          <a:xfrm>
            <a:off x="526362" y="3720922"/>
            <a:ext cx="5832648" cy="400110"/>
          </a:xfrm>
          <a:prstGeom prst="rect">
            <a:avLst/>
          </a:prstGeom>
          <a:noFill/>
          <a:ln>
            <a:solidFill>
              <a:srgbClr val="000000"/>
            </a:solidFill>
            <a:prstDash val="sysDot"/>
          </a:ln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</a:rPr>
              <a:t>3. MUSIK + 3 für 2 + Erweitertes Grundangebot</a:t>
            </a:r>
          </a:p>
        </p:txBody>
      </p:sp>
      <p:sp>
        <p:nvSpPr>
          <p:cNvPr id="11" name="Textfeld 10"/>
          <p:cNvSpPr txBox="1"/>
          <p:nvPr/>
        </p:nvSpPr>
        <p:spPr>
          <a:xfrm>
            <a:off x="518300" y="5234118"/>
            <a:ext cx="6367724" cy="400110"/>
          </a:xfrm>
          <a:prstGeom prst="rect">
            <a:avLst/>
          </a:prstGeom>
          <a:noFill/>
          <a:ln>
            <a:solidFill>
              <a:srgbClr val="000000"/>
            </a:solidFill>
            <a:prstDash val="sysDot"/>
          </a:ln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</a:rPr>
              <a:t>4. MUSIK </a:t>
            </a:r>
            <a:r>
              <a:rPr kumimoji="0" lang="de-CH" sz="2000" b="1" i="0" u="sng" strike="noStrike" kern="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</a:rPr>
              <a:t>ohne</a:t>
            </a:r>
            <a:r>
              <a:rPr kumimoji="0" lang="de-CH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</a:rPr>
              <a:t> 3 für 2 + Erweitertes Grundangebot</a:t>
            </a:r>
          </a:p>
        </p:txBody>
      </p:sp>
      <p:sp>
        <p:nvSpPr>
          <p:cNvPr id="12" name="Textfeld 11"/>
          <p:cNvSpPr txBox="1"/>
          <p:nvPr/>
        </p:nvSpPr>
        <p:spPr>
          <a:xfrm>
            <a:off x="6851343" y="1009293"/>
            <a:ext cx="19068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EINFRIEREN!!</a:t>
            </a:r>
          </a:p>
        </p:txBody>
      </p:sp>
      <p:sp>
        <p:nvSpPr>
          <p:cNvPr id="13" name="Textfeld 12"/>
          <p:cNvSpPr txBox="1"/>
          <p:nvPr/>
        </p:nvSpPr>
        <p:spPr>
          <a:xfrm>
            <a:off x="6886024" y="2276872"/>
            <a:ext cx="19068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MIGRIEREN!!</a:t>
            </a:r>
          </a:p>
        </p:txBody>
      </p:sp>
      <p:sp>
        <p:nvSpPr>
          <p:cNvPr id="14" name="Textfeld 13"/>
          <p:cNvSpPr txBox="1"/>
          <p:nvPr/>
        </p:nvSpPr>
        <p:spPr>
          <a:xfrm>
            <a:off x="6886024" y="3717032"/>
            <a:ext cx="19068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EINFRIEREN!!</a:t>
            </a:r>
          </a:p>
        </p:txBody>
      </p:sp>
      <p:sp>
        <p:nvSpPr>
          <p:cNvPr id="15" name="Textfeld 14"/>
          <p:cNvSpPr txBox="1"/>
          <p:nvPr/>
        </p:nvSpPr>
        <p:spPr>
          <a:xfrm>
            <a:off x="6900393" y="5230592"/>
            <a:ext cx="19068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MIGRIEREN!!</a:t>
            </a:r>
          </a:p>
        </p:txBody>
      </p:sp>
      <p:sp>
        <p:nvSpPr>
          <p:cNvPr id="16" name="Rechteck 15"/>
          <p:cNvSpPr/>
          <p:nvPr/>
        </p:nvSpPr>
        <p:spPr>
          <a:xfrm>
            <a:off x="526362" y="1513349"/>
            <a:ext cx="4896544" cy="720080"/>
          </a:xfrm>
          <a:prstGeom prst="rect">
            <a:avLst/>
          </a:prstGeom>
          <a:solidFill>
            <a:srgbClr val="FFFF00"/>
          </a:solidFill>
          <a:ln w="25400" cap="flat" cmpd="sng" algn="ctr">
            <a:solidFill>
              <a:srgbClr val="FF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12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Auswirkungen Kunde:</a:t>
            </a:r>
          </a:p>
          <a:p>
            <a:pPr marL="171450" marR="0" lvl="0" indent="-1714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de-CH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Sender bleiben gleich</a:t>
            </a:r>
          </a:p>
          <a:p>
            <a:pPr marL="171450" marR="0" lvl="0" indent="-1714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de-CH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HD ersetzt SD (Jukebox &amp; RCK TV)</a:t>
            </a:r>
          </a:p>
          <a:p>
            <a:pPr marL="171450" marR="0" lvl="0" indent="-1714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de-CH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Preis bleibt gleich</a:t>
            </a:r>
          </a:p>
        </p:txBody>
      </p:sp>
      <p:sp>
        <p:nvSpPr>
          <p:cNvPr id="17" name="Rechteck 16"/>
          <p:cNvSpPr/>
          <p:nvPr/>
        </p:nvSpPr>
        <p:spPr>
          <a:xfrm>
            <a:off x="526362" y="2708920"/>
            <a:ext cx="4896544" cy="936104"/>
          </a:xfrm>
          <a:prstGeom prst="rect">
            <a:avLst/>
          </a:prstGeom>
          <a:solidFill>
            <a:srgbClr val="FFFF00"/>
          </a:solidFill>
          <a:ln w="25400" cap="flat" cmpd="sng" algn="ctr">
            <a:solidFill>
              <a:srgbClr val="FF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12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Auswirkungen Kunde:</a:t>
            </a:r>
          </a:p>
          <a:p>
            <a:pPr marL="171450" marR="0" lvl="0" indent="-1714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de-CH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Neue Musiksender: </a:t>
            </a:r>
            <a:r>
              <a:rPr kumimoji="0" lang="de-CH" sz="12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Classica</a:t>
            </a:r>
            <a:r>
              <a:rPr kumimoji="0" lang="de-CH" sz="12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, i-</a:t>
            </a:r>
            <a:r>
              <a:rPr kumimoji="0" lang="de-CH" sz="12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concerts</a:t>
            </a:r>
            <a:r>
              <a:rPr kumimoji="0" lang="de-CH" sz="12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, </a:t>
            </a:r>
            <a:r>
              <a:rPr kumimoji="0" lang="de-CH" sz="12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(MTV Live HD)</a:t>
            </a:r>
          </a:p>
          <a:p>
            <a:pPr marL="171450" marR="0" lvl="0" indent="-1714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de-CH" sz="1200" b="0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Wegfall Musiksender: </a:t>
            </a:r>
            <a:r>
              <a:rPr kumimoji="0" lang="de-CH" sz="1200" b="0" i="1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Mezzo</a:t>
            </a:r>
            <a:r>
              <a:rPr kumimoji="0" lang="de-CH" sz="1200" b="0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, Video Italia</a:t>
            </a:r>
          </a:p>
          <a:p>
            <a:pPr marL="171450" marR="0" lvl="0" indent="-1714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de-CH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Alle zusätzlichen Sender aus BASIS+ </a:t>
            </a:r>
          </a:p>
          <a:p>
            <a:pPr marL="171450" marR="0" lvl="0" indent="-1714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de-CH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Neuer, tieferer Preis</a:t>
            </a:r>
          </a:p>
        </p:txBody>
      </p:sp>
      <p:sp>
        <p:nvSpPr>
          <p:cNvPr id="18" name="Rechteck 17"/>
          <p:cNvSpPr/>
          <p:nvPr/>
        </p:nvSpPr>
        <p:spPr>
          <a:xfrm>
            <a:off x="553420" y="4193040"/>
            <a:ext cx="4896544" cy="963124"/>
          </a:xfrm>
          <a:prstGeom prst="rect">
            <a:avLst/>
          </a:prstGeom>
          <a:solidFill>
            <a:srgbClr val="FFFF00"/>
          </a:solidFill>
          <a:ln w="25400" cap="flat" cmpd="sng" algn="ctr">
            <a:solidFill>
              <a:srgbClr val="FF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12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Auswirkungen Kunde:</a:t>
            </a:r>
          </a:p>
          <a:p>
            <a:pPr marL="171450" marR="0" lvl="0" indent="-1714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de-CH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Neue Musiksender: </a:t>
            </a:r>
            <a:r>
              <a:rPr kumimoji="0" lang="de-CH" sz="12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Classica</a:t>
            </a:r>
            <a:r>
              <a:rPr kumimoji="0" lang="de-CH" sz="12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, i-</a:t>
            </a:r>
            <a:r>
              <a:rPr kumimoji="0" lang="de-CH" sz="12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concerts</a:t>
            </a:r>
            <a:r>
              <a:rPr kumimoji="0" lang="de-CH" sz="12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, </a:t>
            </a:r>
            <a:r>
              <a:rPr kumimoji="0" lang="de-CH" sz="12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(MTV Live HD)</a:t>
            </a:r>
          </a:p>
          <a:p>
            <a:pPr marL="171450" marR="0" lvl="0" indent="-1714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de-CH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Alle zusätzlichen Sender aus BASIS+</a:t>
            </a:r>
          </a:p>
          <a:p>
            <a:pPr marL="171450" marR="0" lvl="0" indent="-1714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de-CH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HD ersetzt SD</a:t>
            </a:r>
          </a:p>
          <a:p>
            <a:pPr marL="171450" marR="0" lvl="0" indent="-1714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de-CH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Preis bleibt gleich</a:t>
            </a:r>
          </a:p>
        </p:txBody>
      </p:sp>
      <p:sp>
        <p:nvSpPr>
          <p:cNvPr id="19" name="Rechteck 18"/>
          <p:cNvSpPr/>
          <p:nvPr/>
        </p:nvSpPr>
        <p:spPr>
          <a:xfrm>
            <a:off x="553420" y="5706236"/>
            <a:ext cx="4896544" cy="963124"/>
          </a:xfrm>
          <a:prstGeom prst="rect">
            <a:avLst/>
          </a:prstGeom>
          <a:solidFill>
            <a:srgbClr val="FFFF00"/>
          </a:solidFill>
          <a:ln w="25400" cap="flat" cmpd="sng" algn="ctr">
            <a:solidFill>
              <a:srgbClr val="FF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12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Auswirkungen Kunde:</a:t>
            </a:r>
          </a:p>
          <a:p>
            <a:pPr marL="171450" marR="0" lvl="0" indent="-1714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de-CH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Neue Musiksender: </a:t>
            </a:r>
            <a:r>
              <a:rPr kumimoji="0" lang="de-CH" sz="12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Classica</a:t>
            </a:r>
            <a:r>
              <a:rPr kumimoji="0" lang="de-CH" sz="12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, i-</a:t>
            </a:r>
            <a:r>
              <a:rPr kumimoji="0" lang="de-CH" sz="12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concerts</a:t>
            </a:r>
            <a:r>
              <a:rPr kumimoji="0" lang="de-CH" sz="12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, </a:t>
            </a:r>
            <a:r>
              <a:rPr kumimoji="0" lang="de-CH" sz="12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(MTV Live HD)</a:t>
            </a:r>
          </a:p>
          <a:p>
            <a:pPr marL="171450" marR="0" lvl="0" indent="-1714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de-CH" sz="1200" b="0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Wegfall Musiksender: </a:t>
            </a:r>
            <a:r>
              <a:rPr kumimoji="0" lang="de-CH" sz="1200" b="0" i="1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Mezzo</a:t>
            </a:r>
            <a:r>
              <a:rPr kumimoji="0" lang="de-CH" sz="1200" b="0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, Video Italia</a:t>
            </a:r>
            <a:endParaRPr kumimoji="0" lang="de-CH" sz="12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</a:endParaRPr>
          </a:p>
          <a:p>
            <a:pPr marL="171450" marR="0" lvl="0" indent="-1714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de-CH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Alle zusätzlichen Sender aus BASIS+</a:t>
            </a:r>
          </a:p>
          <a:p>
            <a:pPr marL="171450" marR="0" lvl="0" indent="-1714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de-CH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Neuer, tieferer Preis</a:t>
            </a:r>
          </a:p>
        </p:txBody>
      </p:sp>
      <p:sp>
        <p:nvSpPr>
          <p:cNvPr id="20" name="Ellipse 19"/>
          <p:cNvSpPr/>
          <p:nvPr/>
        </p:nvSpPr>
        <p:spPr>
          <a:xfrm rot="881279">
            <a:off x="4941173" y="2458640"/>
            <a:ext cx="749300" cy="736600"/>
          </a:xfrm>
          <a:prstGeom prst="ellipse">
            <a:avLst/>
          </a:prstGeom>
          <a:solidFill>
            <a:srgbClr val="FF0000"/>
          </a:solidFill>
          <a:ln w="25400" cap="flat" cmpd="sng" algn="ctr">
            <a:solidFill>
              <a:srgbClr val="FFC000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</a:rPr>
              <a:t>- 1.-</a:t>
            </a:r>
            <a:endParaRPr kumimoji="0" lang="de-CH" sz="14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21" name="Ellipse 20"/>
          <p:cNvSpPr/>
          <p:nvPr/>
        </p:nvSpPr>
        <p:spPr>
          <a:xfrm rot="881279">
            <a:off x="4930082" y="5600191"/>
            <a:ext cx="749300" cy="736600"/>
          </a:xfrm>
          <a:prstGeom prst="ellipse">
            <a:avLst/>
          </a:prstGeom>
          <a:solidFill>
            <a:srgbClr val="FF0000"/>
          </a:solidFill>
          <a:ln w="25400" cap="flat" cmpd="sng" algn="ctr">
            <a:solidFill>
              <a:srgbClr val="FFC000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</a:rPr>
              <a:t>- 6.-</a:t>
            </a:r>
            <a:endParaRPr kumimoji="0" lang="de-CH" sz="14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22" name="Rechteck 21"/>
          <p:cNvSpPr/>
          <p:nvPr/>
        </p:nvSpPr>
        <p:spPr>
          <a:xfrm>
            <a:off x="5639859" y="1715958"/>
            <a:ext cx="1211484" cy="331475"/>
          </a:xfrm>
          <a:prstGeom prst="rect">
            <a:avLst/>
          </a:prstGeom>
          <a:noFill/>
          <a:ln w="25400" cap="flat" cmpd="sng" algn="ctr">
            <a:solidFill>
              <a:srgbClr val="000000"/>
            </a:solidFill>
            <a:prstDash val="sysDash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CH" sz="1400" b="1" kern="0" dirty="0" smtClean="0">
                <a:solidFill>
                  <a:srgbClr val="000000"/>
                </a:solidFill>
                <a:latin typeface="Arial"/>
              </a:rPr>
              <a:t>645</a:t>
            </a:r>
            <a:endParaRPr kumimoji="0" lang="de-CH" sz="14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24" name="Rechteck 23"/>
          <p:cNvSpPr/>
          <p:nvPr/>
        </p:nvSpPr>
        <p:spPr>
          <a:xfrm>
            <a:off x="5681336" y="3012887"/>
            <a:ext cx="1211484" cy="331475"/>
          </a:xfrm>
          <a:prstGeom prst="rect">
            <a:avLst/>
          </a:prstGeom>
          <a:noFill/>
          <a:ln w="25400" cap="flat" cmpd="sng" algn="ctr">
            <a:solidFill>
              <a:srgbClr val="000000"/>
            </a:solidFill>
            <a:prstDash val="sysDash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CH" sz="1400" b="1" kern="0" dirty="0" smtClean="0">
                <a:solidFill>
                  <a:srgbClr val="000000"/>
                </a:solidFill>
                <a:latin typeface="Arial"/>
              </a:rPr>
              <a:t>185</a:t>
            </a:r>
            <a:endParaRPr kumimoji="0" lang="de-CH" sz="14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27" name="Rechteck 26"/>
          <p:cNvSpPr/>
          <p:nvPr/>
        </p:nvSpPr>
        <p:spPr>
          <a:xfrm>
            <a:off x="5781639" y="5972232"/>
            <a:ext cx="1211484" cy="331475"/>
          </a:xfrm>
          <a:prstGeom prst="rect">
            <a:avLst/>
          </a:prstGeom>
          <a:noFill/>
          <a:ln w="25400" cap="flat" cmpd="sng" algn="ctr">
            <a:solidFill>
              <a:srgbClr val="000000"/>
            </a:solidFill>
            <a:prstDash val="sysDash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CH" sz="1400" b="1" kern="0" dirty="0" smtClean="0">
                <a:solidFill>
                  <a:srgbClr val="000000"/>
                </a:solidFill>
                <a:latin typeface="Arial"/>
              </a:rPr>
              <a:t>369</a:t>
            </a:r>
            <a:endParaRPr kumimoji="0" lang="de-CH" sz="14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32" name="Rechteck 31"/>
          <p:cNvSpPr/>
          <p:nvPr/>
        </p:nvSpPr>
        <p:spPr>
          <a:xfrm>
            <a:off x="5735297" y="4497015"/>
            <a:ext cx="1211484" cy="331475"/>
          </a:xfrm>
          <a:prstGeom prst="rect">
            <a:avLst/>
          </a:prstGeom>
          <a:noFill/>
          <a:ln w="25400" cap="flat" cmpd="sng" algn="ctr">
            <a:solidFill>
              <a:srgbClr val="000000"/>
            </a:solidFill>
            <a:prstDash val="sysDash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CH" sz="1400" b="1" kern="0" dirty="0" smtClean="0">
                <a:solidFill>
                  <a:srgbClr val="000000"/>
                </a:solidFill>
                <a:latin typeface="Arial"/>
              </a:rPr>
              <a:t>685</a:t>
            </a:r>
            <a:endParaRPr kumimoji="0" lang="de-CH" sz="14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25" name="Rechteck 24"/>
          <p:cNvSpPr/>
          <p:nvPr/>
        </p:nvSpPr>
        <p:spPr>
          <a:xfrm rot="20529611">
            <a:off x="3274880" y="691427"/>
            <a:ext cx="2882272" cy="446006"/>
          </a:xfrm>
          <a:prstGeom prst="rect">
            <a:avLst/>
          </a:prstGeom>
          <a:noFill/>
          <a:ln w="1270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1600" dirty="0" smtClean="0">
                <a:solidFill>
                  <a:schemeClr val="tx1"/>
                </a:solidFill>
              </a:rPr>
              <a:t>Migrationsvorschlag MUSIK</a:t>
            </a:r>
            <a:endParaRPr lang="de-CH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51661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CH" dirty="0" smtClean="0"/>
              <a:t>4. Pay-TV</a:t>
            </a:r>
            <a:endParaRPr lang="de-CH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lang="de-CH" dirty="0" smtClean="0"/>
              <a:t>«Thema Programmkosten in Migration miteinbeziehen»</a:t>
            </a:r>
            <a:endParaRPr lang="de-CH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27"/>
          </p:nvPr>
        </p:nvSpPr>
        <p:spPr>
          <a:xfrm>
            <a:off x="395485" y="2132856"/>
            <a:ext cx="8280971" cy="4464496"/>
          </a:xfrm>
        </p:spPr>
        <p:txBody>
          <a:bodyPr/>
          <a:lstStyle/>
          <a:p>
            <a:r>
              <a:rPr lang="de-CH" dirty="0" smtClean="0"/>
              <a:t> </a:t>
            </a:r>
            <a:endParaRPr lang="de-CH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lang="de-CH" dirty="0" smtClean="0"/>
              <a:t>Migrations-Konzept HD Premium</a:t>
            </a:r>
            <a:endParaRPr lang="de-CH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24</a:t>
            </a:fld>
            <a:endParaRPr lang="de-CH" dirty="0">
              <a:solidFill>
                <a:srgbClr val="000000"/>
              </a:solidFill>
            </a:endParaRPr>
          </a:p>
        </p:txBody>
      </p:sp>
      <p:sp>
        <p:nvSpPr>
          <p:cNvPr id="8" name="Textfeld 7"/>
          <p:cNvSpPr txBox="1"/>
          <p:nvPr/>
        </p:nvSpPr>
        <p:spPr>
          <a:xfrm>
            <a:off x="2051720" y="2164794"/>
            <a:ext cx="4752528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CH" dirty="0" smtClean="0"/>
              <a:t># </a:t>
            </a:r>
            <a:r>
              <a:rPr lang="de-CH" dirty="0" err="1" smtClean="0"/>
              <a:t>of</a:t>
            </a:r>
            <a:r>
              <a:rPr lang="de-CH" dirty="0" smtClean="0"/>
              <a:t> Subscriber </a:t>
            </a:r>
            <a:r>
              <a:rPr lang="de-CH" dirty="0" err="1" smtClean="0"/>
              <a:t>Dec</a:t>
            </a:r>
            <a:r>
              <a:rPr lang="de-CH" dirty="0" smtClean="0"/>
              <a:t>. 13 = 7000</a:t>
            </a:r>
            <a:endParaRPr lang="de-CH" dirty="0"/>
          </a:p>
        </p:txBody>
      </p:sp>
      <p:sp>
        <p:nvSpPr>
          <p:cNvPr id="9" name="Textfeld 8"/>
          <p:cNvSpPr txBox="1"/>
          <p:nvPr/>
        </p:nvSpPr>
        <p:spPr>
          <a:xfrm>
            <a:off x="467544" y="2772217"/>
            <a:ext cx="8064896" cy="58477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CH" sz="1600" b="1" dirty="0" smtClean="0">
                <a:solidFill>
                  <a:srgbClr val="FF0000"/>
                </a:solidFill>
              </a:rPr>
              <a:t>DEN ERFOLG DES HD PAKETS SOLLTEN WIR UNS NICHT NEHMEN LASSEN UND ALLE BISHERIGEN ABONNENTEN MIT IN DIE NEUE STRUKTUR NEHMEN!</a:t>
            </a:r>
            <a:endParaRPr lang="de-CH" sz="1600" b="1" dirty="0">
              <a:solidFill>
                <a:srgbClr val="FF0000"/>
              </a:solidFill>
            </a:endParaRPr>
          </a:p>
        </p:txBody>
      </p:sp>
      <p:sp>
        <p:nvSpPr>
          <p:cNvPr id="10" name="Rechteck 9"/>
          <p:cNvSpPr/>
          <p:nvPr/>
        </p:nvSpPr>
        <p:spPr>
          <a:xfrm>
            <a:off x="539552" y="4509120"/>
            <a:ext cx="2952328" cy="648072"/>
          </a:xfrm>
          <a:prstGeom prst="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smtClean="0">
                <a:solidFill>
                  <a:schemeClr val="tx1"/>
                </a:solidFill>
              </a:rPr>
              <a:t>HD PAKET </a:t>
            </a:r>
            <a:r>
              <a:rPr lang="de-CH" i="1" u="sng" dirty="0" smtClean="0">
                <a:solidFill>
                  <a:schemeClr val="tx1"/>
                </a:solidFill>
              </a:rPr>
              <a:t>OHNE</a:t>
            </a:r>
            <a:r>
              <a:rPr lang="de-CH" dirty="0" smtClean="0">
                <a:solidFill>
                  <a:schemeClr val="tx1"/>
                </a:solidFill>
              </a:rPr>
              <a:t> 3P</a:t>
            </a:r>
            <a:endParaRPr lang="de-CH" dirty="0">
              <a:solidFill>
                <a:schemeClr val="tx1"/>
              </a:solidFill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5580112" y="4495516"/>
            <a:ext cx="2952328" cy="648072"/>
          </a:xfrm>
          <a:prstGeom prst="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smtClean="0">
                <a:solidFill>
                  <a:schemeClr val="tx1"/>
                </a:solidFill>
              </a:rPr>
              <a:t>HD PAKET </a:t>
            </a:r>
            <a:r>
              <a:rPr lang="de-CH" i="1" u="sng" dirty="0" smtClean="0">
                <a:solidFill>
                  <a:schemeClr val="tx1"/>
                </a:solidFill>
              </a:rPr>
              <a:t>MIT</a:t>
            </a:r>
            <a:r>
              <a:rPr lang="de-CH" dirty="0" smtClean="0">
                <a:solidFill>
                  <a:schemeClr val="tx1"/>
                </a:solidFill>
              </a:rPr>
              <a:t> 3P</a:t>
            </a:r>
            <a:endParaRPr lang="de-CH" dirty="0">
              <a:solidFill>
                <a:schemeClr val="tx1"/>
              </a:solidFill>
            </a:endParaRPr>
          </a:p>
        </p:txBody>
      </p:sp>
      <p:sp>
        <p:nvSpPr>
          <p:cNvPr id="12" name="Textfeld 11"/>
          <p:cNvSpPr txBox="1"/>
          <p:nvPr/>
        </p:nvSpPr>
        <p:spPr>
          <a:xfrm>
            <a:off x="1187624" y="3820978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dirty="0" smtClean="0"/>
              <a:t>60%</a:t>
            </a:r>
          </a:p>
        </p:txBody>
      </p:sp>
      <p:sp>
        <p:nvSpPr>
          <p:cNvPr id="13" name="Textfeld 12"/>
          <p:cNvSpPr txBox="1"/>
          <p:nvPr/>
        </p:nvSpPr>
        <p:spPr>
          <a:xfrm>
            <a:off x="6300192" y="3820978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dirty="0" smtClean="0"/>
              <a:t>40%</a:t>
            </a:r>
          </a:p>
        </p:txBody>
      </p:sp>
      <p:sp>
        <p:nvSpPr>
          <p:cNvPr id="14" name="Pfeil nach unten 13"/>
          <p:cNvSpPr/>
          <p:nvPr/>
        </p:nvSpPr>
        <p:spPr>
          <a:xfrm>
            <a:off x="6948264" y="3541078"/>
            <a:ext cx="360040" cy="319970"/>
          </a:xfrm>
          <a:prstGeom prst="down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5" name="Pfeil nach unten 14"/>
          <p:cNvSpPr/>
          <p:nvPr/>
        </p:nvSpPr>
        <p:spPr>
          <a:xfrm>
            <a:off x="1835696" y="3541078"/>
            <a:ext cx="360040" cy="319970"/>
          </a:xfrm>
          <a:prstGeom prst="down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6" name="Pfeil nach unten 15"/>
          <p:cNvSpPr/>
          <p:nvPr/>
        </p:nvSpPr>
        <p:spPr>
          <a:xfrm>
            <a:off x="1835696" y="4149080"/>
            <a:ext cx="360040" cy="288032"/>
          </a:xfrm>
          <a:prstGeom prst="down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7" name="Pfeil nach unten 16"/>
          <p:cNvSpPr/>
          <p:nvPr/>
        </p:nvSpPr>
        <p:spPr>
          <a:xfrm>
            <a:off x="6948264" y="4149080"/>
            <a:ext cx="360040" cy="288032"/>
          </a:xfrm>
          <a:prstGeom prst="down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8" name="Textfeld 17"/>
          <p:cNvSpPr txBox="1"/>
          <p:nvPr/>
        </p:nvSpPr>
        <p:spPr>
          <a:xfrm>
            <a:off x="2771800" y="5877272"/>
            <a:ext cx="3750134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CH" dirty="0" smtClean="0"/>
              <a:t>Migration in PREMIUM</a:t>
            </a:r>
            <a:endParaRPr lang="de-CH" dirty="0"/>
          </a:p>
        </p:txBody>
      </p:sp>
      <p:sp>
        <p:nvSpPr>
          <p:cNvPr id="19" name="Pfeil nach unten 18"/>
          <p:cNvSpPr/>
          <p:nvPr/>
        </p:nvSpPr>
        <p:spPr>
          <a:xfrm rot="2844174">
            <a:off x="6646852" y="5215420"/>
            <a:ext cx="360040" cy="685773"/>
          </a:xfrm>
          <a:prstGeom prst="down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0" name="Pfeil nach unten 19"/>
          <p:cNvSpPr/>
          <p:nvPr/>
        </p:nvSpPr>
        <p:spPr>
          <a:xfrm rot="18722868">
            <a:off x="2226488" y="5239561"/>
            <a:ext cx="360040" cy="697827"/>
          </a:xfrm>
          <a:prstGeom prst="down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1" name="Textplatzhalter 1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lang="de-CH" dirty="0" smtClean="0"/>
              <a:t>Grosse Senderumstellung</a:t>
            </a:r>
            <a:endParaRPr lang="de-CH" dirty="0"/>
          </a:p>
          <a:p>
            <a:endParaRPr lang="de-CH" dirty="0"/>
          </a:p>
        </p:txBody>
      </p:sp>
      <p:pic>
        <p:nvPicPr>
          <p:cNvPr id="7170" name="Picture 2" descr="C:\Users\mgoetschi\AppData\Local\Microsoft\Windows\Temporary Internet Files\Content.IE5\BFM72YWV\MC900441735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2497" y="3553852"/>
            <a:ext cx="476726" cy="476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Textfeld 21"/>
          <p:cNvSpPr txBox="1"/>
          <p:nvPr/>
        </p:nvSpPr>
        <p:spPr>
          <a:xfrm>
            <a:off x="3503027" y="3553852"/>
            <a:ext cx="207708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975" indent="-180975">
              <a:buFont typeface="Symbol" panose="05050102010706020507" pitchFamily="18" charset="2"/>
              <a:buChar char="-"/>
            </a:pPr>
            <a:r>
              <a:rPr lang="de-CH" sz="1400" b="1" dirty="0" smtClean="0"/>
              <a:t>Minimumgarantien</a:t>
            </a:r>
          </a:p>
          <a:p>
            <a:pPr marL="180975" indent="-180975">
              <a:buFont typeface="Symbol" panose="05050102010706020507" pitchFamily="18" charset="2"/>
              <a:buChar char="-"/>
            </a:pPr>
            <a:r>
              <a:rPr lang="de-CH" sz="1400" b="1" dirty="0" smtClean="0"/>
              <a:t>Programmkosten</a:t>
            </a:r>
            <a:endParaRPr lang="de-CH" sz="1400" b="1" dirty="0"/>
          </a:p>
        </p:txBody>
      </p:sp>
      <p:pic>
        <p:nvPicPr>
          <p:cNvPr id="24" name="Picture 2" descr="C:\Users\mgoetschi\AppData\Local\Microsoft\Windows\Temporary Internet Files\Content.IE5\BFM72YWV\MC900441735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1749" y="3553852"/>
            <a:ext cx="476726" cy="476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6142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3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lang="de-CH" dirty="0"/>
              <a:t>Migrations-Vorgehen für Kunden ohne </a:t>
            </a:r>
            <a:r>
              <a:rPr lang="de-CH" dirty="0" smtClean="0"/>
              <a:t>Kombi</a:t>
            </a:r>
            <a:endParaRPr lang="de-CH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27"/>
          </p:nvPr>
        </p:nvSpPr>
        <p:spPr>
          <a:xfrm>
            <a:off x="388787" y="2055337"/>
            <a:ext cx="3463133" cy="3816424"/>
          </a:xfrm>
        </p:spPr>
        <p:txBody>
          <a:bodyPr/>
          <a:lstStyle/>
          <a:p>
            <a:endParaRPr lang="de-CH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de-CH" sz="1600" dirty="0" smtClean="0"/>
              <a:t>Ca. 4’200 Kunden haben das «HD Premium» ohne Kombi.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de-CH" sz="1600" dirty="0" smtClean="0"/>
              <a:t>Diese Kunden erhalten das neue Premium während 3 Monaten zum alten Preis.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de-CH" sz="1600" dirty="0" smtClean="0"/>
              <a:t>Ab dem 4. Monat wird der reguläre Preis von CHF 33.- verrechnet.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de-CH" sz="1600" dirty="0" smtClean="0"/>
              <a:t>Wir gehen davon aus, dass dann ca. 20% ins Paket Sport und 30% ins Paket Extra wechseln. Im neuen Premium blieben dann 50%.</a:t>
            </a:r>
            <a:endParaRPr lang="de-CH" sz="1600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lang="de-CH" dirty="0" smtClean="0"/>
              <a:t>«Wahlfreiheit HD-Premium-Kunden»</a:t>
            </a:r>
            <a:endParaRPr lang="de-CH" dirty="0"/>
          </a:p>
          <a:p>
            <a:endParaRPr lang="de-CH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25</a:t>
            </a:fld>
            <a:endParaRPr lang="de-CH" dirty="0">
              <a:solidFill>
                <a:srgbClr val="00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4841" y="2893133"/>
            <a:ext cx="2489367" cy="1327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hteck 6"/>
          <p:cNvSpPr>
            <a:spLocks noChangeArrowheads="1"/>
          </p:cNvSpPr>
          <p:nvPr/>
        </p:nvSpPr>
        <p:spPr bwMode="auto">
          <a:xfrm>
            <a:off x="7326927" y="5518737"/>
            <a:ext cx="1125277" cy="338237"/>
          </a:xfrm>
          <a:prstGeom prst="rect">
            <a:avLst/>
          </a:pr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de-DE">
              <a:solidFill>
                <a:srgbClr val="000000"/>
              </a:solidFill>
              <a:latin typeface="Arial"/>
              <a:cs typeface="+mn-cs"/>
            </a:endParaRPr>
          </a:p>
        </p:txBody>
      </p:sp>
      <p:sp>
        <p:nvSpPr>
          <p:cNvPr id="14" name="Rechteck 6"/>
          <p:cNvSpPr>
            <a:spLocks noChangeArrowheads="1"/>
          </p:cNvSpPr>
          <p:nvPr/>
        </p:nvSpPr>
        <p:spPr bwMode="auto">
          <a:xfrm>
            <a:off x="7320758" y="2100351"/>
            <a:ext cx="1125277" cy="750560"/>
          </a:xfrm>
          <a:prstGeom prst="rect">
            <a:avLst/>
          </a:prstGeom>
          <a:solidFill>
            <a:srgbClr val="0066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solidFill>
                <a:srgbClr val="EA0000"/>
              </a:solidFill>
              <a:latin typeface="Arial"/>
            </a:endParaRPr>
          </a:p>
        </p:txBody>
      </p:sp>
      <p:sp>
        <p:nvSpPr>
          <p:cNvPr id="17" name="Ellipse 16"/>
          <p:cNvSpPr/>
          <p:nvPr/>
        </p:nvSpPr>
        <p:spPr>
          <a:xfrm rot="20618183">
            <a:off x="8235055" y="1687037"/>
            <a:ext cx="749300" cy="736600"/>
          </a:xfrm>
          <a:prstGeom prst="ellipse">
            <a:avLst/>
          </a:prstGeom>
          <a:solidFill>
            <a:srgbClr val="FF0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de-CH" sz="1400" b="1" dirty="0" smtClean="0">
                <a:solidFill>
                  <a:srgbClr val="FFFFFF"/>
                </a:solidFill>
              </a:rPr>
              <a:t>11.-</a:t>
            </a:r>
            <a:endParaRPr lang="de-CH" sz="1400" b="1" dirty="0">
              <a:solidFill>
                <a:srgbClr val="FFFFFF"/>
              </a:solidFill>
            </a:endParaRPr>
          </a:p>
        </p:txBody>
      </p:sp>
      <p:sp>
        <p:nvSpPr>
          <p:cNvPr id="18" name="Textfeld 15"/>
          <p:cNvSpPr txBox="1">
            <a:spLocks noChangeArrowheads="1"/>
          </p:cNvSpPr>
          <p:nvPr/>
        </p:nvSpPr>
        <p:spPr bwMode="auto">
          <a:xfrm>
            <a:off x="7347491" y="2214021"/>
            <a:ext cx="107181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de-CH" sz="1400" b="1" dirty="0" smtClean="0">
                <a:solidFill>
                  <a:srgbClr val="FFFFFF"/>
                </a:solidFill>
              </a:rPr>
              <a:t>SPORTS</a:t>
            </a:r>
            <a:endParaRPr lang="de-CH" sz="1400" b="1" dirty="0">
              <a:solidFill>
                <a:srgbClr val="FFFFFF"/>
              </a:solidFill>
            </a:endParaRPr>
          </a:p>
        </p:txBody>
      </p:sp>
      <p:sp>
        <p:nvSpPr>
          <p:cNvPr id="19" name="Textfeld 51"/>
          <p:cNvSpPr txBox="1">
            <a:spLocks noChangeArrowheads="1"/>
          </p:cNvSpPr>
          <p:nvPr/>
        </p:nvSpPr>
        <p:spPr bwMode="auto">
          <a:xfrm>
            <a:off x="7475762" y="3513090"/>
            <a:ext cx="90003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de-CH" sz="1400" b="1" dirty="0" smtClean="0">
                <a:solidFill>
                  <a:srgbClr val="FFFFFF"/>
                </a:solidFill>
                <a:cs typeface="+mn-cs"/>
              </a:rPr>
              <a:t>EXTRA</a:t>
            </a:r>
            <a:endParaRPr lang="de-CH" sz="1400" b="1" dirty="0">
              <a:solidFill>
                <a:srgbClr val="FFFFFF"/>
              </a:solidFill>
              <a:cs typeface="+mn-cs"/>
            </a:endParaRPr>
          </a:p>
        </p:txBody>
      </p:sp>
      <p:sp>
        <p:nvSpPr>
          <p:cNvPr id="21" name="Rechteck 6"/>
          <p:cNvSpPr>
            <a:spLocks noChangeArrowheads="1"/>
          </p:cNvSpPr>
          <p:nvPr/>
        </p:nvSpPr>
        <p:spPr bwMode="auto">
          <a:xfrm>
            <a:off x="7326927" y="4674311"/>
            <a:ext cx="1125277" cy="844426"/>
          </a:xfrm>
          <a:prstGeom prst="rect">
            <a:avLst/>
          </a:prstGeom>
          <a:solidFill>
            <a:srgbClr val="00B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de-DE">
              <a:solidFill>
                <a:srgbClr val="000000"/>
              </a:solidFill>
              <a:latin typeface="Arial"/>
              <a:cs typeface="+mn-cs"/>
            </a:endParaRPr>
          </a:p>
        </p:txBody>
      </p:sp>
      <p:sp>
        <p:nvSpPr>
          <p:cNvPr id="23" name="Rechteck 6"/>
          <p:cNvSpPr>
            <a:spLocks noChangeArrowheads="1"/>
          </p:cNvSpPr>
          <p:nvPr/>
        </p:nvSpPr>
        <p:spPr bwMode="auto">
          <a:xfrm>
            <a:off x="7326433" y="2936222"/>
            <a:ext cx="1125277" cy="844426"/>
          </a:xfrm>
          <a:prstGeom prst="rect">
            <a:avLst/>
          </a:prstGeom>
          <a:solidFill>
            <a:srgbClr val="00B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de-DE">
              <a:solidFill>
                <a:srgbClr val="000000"/>
              </a:solidFill>
              <a:latin typeface="Arial"/>
              <a:cs typeface="+mn-cs"/>
            </a:endParaRPr>
          </a:p>
        </p:txBody>
      </p:sp>
      <p:sp>
        <p:nvSpPr>
          <p:cNvPr id="24" name="Textfeld 51"/>
          <p:cNvSpPr txBox="1">
            <a:spLocks noChangeArrowheads="1"/>
          </p:cNvSpPr>
          <p:nvPr/>
        </p:nvSpPr>
        <p:spPr bwMode="auto">
          <a:xfrm>
            <a:off x="7439052" y="3164328"/>
            <a:ext cx="90003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de-CH" sz="1400" b="1" dirty="0" smtClean="0">
                <a:solidFill>
                  <a:srgbClr val="FFFFFF"/>
                </a:solidFill>
                <a:cs typeface="+mn-cs"/>
              </a:rPr>
              <a:t>EXTRA</a:t>
            </a:r>
            <a:endParaRPr lang="de-CH" sz="1400" b="1" dirty="0">
              <a:solidFill>
                <a:srgbClr val="FFFFFF"/>
              </a:solidFill>
              <a:cs typeface="+mn-cs"/>
            </a:endParaRPr>
          </a:p>
        </p:txBody>
      </p:sp>
      <p:sp>
        <p:nvSpPr>
          <p:cNvPr id="27" name="Rechteck 6"/>
          <p:cNvSpPr>
            <a:spLocks noChangeArrowheads="1"/>
          </p:cNvSpPr>
          <p:nvPr/>
        </p:nvSpPr>
        <p:spPr bwMode="auto">
          <a:xfrm>
            <a:off x="7326435" y="3923751"/>
            <a:ext cx="1125277" cy="750560"/>
          </a:xfrm>
          <a:prstGeom prst="rect">
            <a:avLst/>
          </a:prstGeom>
          <a:solidFill>
            <a:srgbClr val="0066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solidFill>
                <a:srgbClr val="EA0000"/>
              </a:solidFill>
              <a:latin typeface="Arial"/>
            </a:endParaRPr>
          </a:p>
        </p:txBody>
      </p:sp>
      <p:sp>
        <p:nvSpPr>
          <p:cNvPr id="29" name="Pfeil nach rechts 28"/>
          <p:cNvSpPr/>
          <p:nvPr/>
        </p:nvSpPr>
        <p:spPr>
          <a:xfrm rot="19980180">
            <a:off x="6438919" y="2478515"/>
            <a:ext cx="634822" cy="265284"/>
          </a:xfrm>
          <a:prstGeom prst="rightArrow">
            <a:avLst/>
          </a:prstGeom>
          <a:solidFill>
            <a:schemeClr val="bg1">
              <a:lumMod val="85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CH">
              <a:solidFill>
                <a:srgbClr val="FFFFFF"/>
              </a:solidFill>
            </a:endParaRPr>
          </a:p>
        </p:txBody>
      </p:sp>
      <p:sp>
        <p:nvSpPr>
          <p:cNvPr id="31" name="Pfeil nach rechts 30"/>
          <p:cNvSpPr/>
          <p:nvPr/>
        </p:nvSpPr>
        <p:spPr>
          <a:xfrm>
            <a:off x="6522246" y="3546970"/>
            <a:ext cx="786058" cy="265284"/>
          </a:xfrm>
          <a:prstGeom prst="rightArrow">
            <a:avLst/>
          </a:prstGeom>
          <a:solidFill>
            <a:schemeClr val="bg1">
              <a:lumMod val="85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CH">
              <a:solidFill>
                <a:srgbClr val="FFFFFF"/>
              </a:solidFill>
            </a:endParaRPr>
          </a:p>
        </p:txBody>
      </p:sp>
      <p:sp>
        <p:nvSpPr>
          <p:cNvPr id="33" name="Pfeil nach rechts 32"/>
          <p:cNvSpPr/>
          <p:nvPr/>
        </p:nvSpPr>
        <p:spPr>
          <a:xfrm rot="1199342">
            <a:off x="6367451" y="4364813"/>
            <a:ext cx="821611" cy="265284"/>
          </a:xfrm>
          <a:prstGeom prst="rightArrow">
            <a:avLst/>
          </a:prstGeom>
          <a:solidFill>
            <a:schemeClr val="bg1">
              <a:lumMod val="85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CH">
              <a:solidFill>
                <a:srgbClr val="FFFFFF"/>
              </a:solidFill>
            </a:endParaRPr>
          </a:p>
        </p:txBody>
      </p:sp>
      <p:sp>
        <p:nvSpPr>
          <p:cNvPr id="22" name="Textfeld 51"/>
          <p:cNvSpPr txBox="1">
            <a:spLocks noChangeArrowheads="1"/>
          </p:cNvSpPr>
          <p:nvPr/>
        </p:nvSpPr>
        <p:spPr bwMode="auto">
          <a:xfrm rot="16200000">
            <a:off x="7308536" y="4720002"/>
            <a:ext cx="114972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de-CH" sz="1400" b="1" dirty="0" smtClean="0">
                <a:solidFill>
                  <a:srgbClr val="FFFFFF"/>
                </a:solidFill>
                <a:cs typeface="+mn-cs"/>
              </a:rPr>
              <a:t>PREMIUM</a:t>
            </a:r>
            <a:endParaRPr lang="de-CH" sz="1400" b="1" dirty="0">
              <a:solidFill>
                <a:srgbClr val="FFFFFF"/>
              </a:solidFill>
              <a:cs typeface="+mn-cs"/>
            </a:endParaRPr>
          </a:p>
        </p:txBody>
      </p:sp>
      <p:sp>
        <p:nvSpPr>
          <p:cNvPr id="11" name="Ellipse 10"/>
          <p:cNvSpPr/>
          <p:nvPr/>
        </p:nvSpPr>
        <p:spPr>
          <a:xfrm rot="20618183">
            <a:off x="8270616" y="3778857"/>
            <a:ext cx="749300" cy="736600"/>
          </a:xfrm>
          <a:prstGeom prst="ellipse">
            <a:avLst/>
          </a:prstGeom>
          <a:solidFill>
            <a:srgbClr val="FF0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CH" sz="1400" b="1" dirty="0" smtClean="0">
                <a:solidFill>
                  <a:srgbClr val="FFFFFF"/>
                </a:solidFill>
              </a:rPr>
              <a:t>33.-</a:t>
            </a:r>
            <a:endParaRPr lang="de-CH" sz="1400" b="1" dirty="0">
              <a:solidFill>
                <a:srgbClr val="FFFFFF"/>
              </a:solidFill>
            </a:endParaRPr>
          </a:p>
        </p:txBody>
      </p:sp>
      <p:sp>
        <p:nvSpPr>
          <p:cNvPr id="34" name="Ellipse 33"/>
          <p:cNvSpPr/>
          <p:nvPr/>
        </p:nvSpPr>
        <p:spPr>
          <a:xfrm rot="20618183">
            <a:off x="8270617" y="2720006"/>
            <a:ext cx="749300" cy="736600"/>
          </a:xfrm>
          <a:prstGeom prst="ellipse">
            <a:avLst/>
          </a:prstGeom>
          <a:solidFill>
            <a:srgbClr val="FF0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de-CH" sz="1400" b="1" dirty="0" smtClean="0">
                <a:solidFill>
                  <a:srgbClr val="FFFFFF"/>
                </a:solidFill>
              </a:rPr>
              <a:t>22.-</a:t>
            </a:r>
            <a:endParaRPr lang="de-CH" sz="1400" b="1" dirty="0">
              <a:solidFill>
                <a:srgbClr val="FFFFFF"/>
              </a:solidFill>
            </a:endParaRPr>
          </a:p>
        </p:txBody>
      </p:sp>
      <p:sp>
        <p:nvSpPr>
          <p:cNvPr id="36" name="Textplatzhalter 1"/>
          <p:cNvSpPr>
            <a:spLocks noGrp="1"/>
          </p:cNvSpPr>
          <p:nvPr>
            <p:ph type="body" sz="quarter" idx="25"/>
          </p:nvPr>
        </p:nvSpPr>
        <p:spPr>
          <a:xfrm>
            <a:off x="3779912" y="44624"/>
            <a:ext cx="4931891" cy="404813"/>
          </a:xfrm>
        </p:spPr>
        <p:txBody>
          <a:bodyPr/>
          <a:lstStyle/>
          <a:p>
            <a:r>
              <a:rPr lang="de-CH" dirty="0" smtClean="0"/>
              <a:t>Grosse Senderumstellung</a:t>
            </a:r>
            <a:endParaRPr lang="de-CH" dirty="0"/>
          </a:p>
        </p:txBody>
      </p:sp>
      <p:sp>
        <p:nvSpPr>
          <p:cNvPr id="37" name="Textplatzhalter 2"/>
          <p:cNvSpPr>
            <a:spLocks noGrp="1"/>
          </p:cNvSpPr>
          <p:nvPr>
            <p:ph type="body" sz="quarter" idx="15"/>
          </p:nvPr>
        </p:nvSpPr>
        <p:spPr>
          <a:xfrm>
            <a:off x="3779912" y="449288"/>
            <a:ext cx="4931891" cy="404813"/>
          </a:xfrm>
        </p:spPr>
        <p:txBody>
          <a:bodyPr/>
          <a:lstStyle/>
          <a:p>
            <a:r>
              <a:rPr lang="de-CH" dirty="0" smtClean="0"/>
              <a:t>4. Pay-TV</a:t>
            </a:r>
            <a:endParaRPr lang="de-CH" dirty="0"/>
          </a:p>
        </p:txBody>
      </p:sp>
      <p:sp>
        <p:nvSpPr>
          <p:cNvPr id="25" name="Rechteck 24"/>
          <p:cNvSpPr/>
          <p:nvPr/>
        </p:nvSpPr>
        <p:spPr>
          <a:xfrm>
            <a:off x="467544" y="6021288"/>
            <a:ext cx="7200800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CH" b="1" dirty="0" smtClean="0">
                <a:solidFill>
                  <a:srgbClr val="FFFFFF"/>
                </a:solidFill>
              </a:rPr>
              <a:t>3 Monate zum alten Preis von CHF 19.00. Ab 4. Monat CHF 33.-</a:t>
            </a:r>
            <a:endParaRPr lang="de-CH" b="1" dirty="0">
              <a:solidFill>
                <a:srgbClr val="FFFFFF"/>
              </a:solidFill>
            </a:endParaRPr>
          </a:p>
        </p:txBody>
      </p:sp>
      <p:sp>
        <p:nvSpPr>
          <p:cNvPr id="32" name="Textfeld 31"/>
          <p:cNvSpPr txBox="1"/>
          <p:nvPr/>
        </p:nvSpPr>
        <p:spPr>
          <a:xfrm>
            <a:off x="3893846" y="4175502"/>
            <a:ext cx="262237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de-CH" sz="1100" i="1" dirty="0" smtClean="0">
                <a:solidFill>
                  <a:srgbClr val="000000"/>
                </a:solidFill>
                <a:latin typeface="Arial"/>
                <a:cs typeface="+mn-cs"/>
              </a:rPr>
              <a:t>(Betroffene Kunden: 4181 )</a:t>
            </a:r>
            <a:endParaRPr lang="de-CH" sz="1100" i="1" dirty="0">
              <a:solidFill>
                <a:srgbClr val="000000"/>
              </a:solidFill>
              <a:latin typeface="Arial"/>
              <a:cs typeface="+mn-cs"/>
            </a:endParaRPr>
          </a:p>
        </p:txBody>
      </p:sp>
      <p:sp>
        <p:nvSpPr>
          <p:cNvPr id="35" name="Textfeld 34"/>
          <p:cNvSpPr txBox="1"/>
          <p:nvPr/>
        </p:nvSpPr>
        <p:spPr>
          <a:xfrm>
            <a:off x="6655254" y="4247510"/>
            <a:ext cx="50903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100" b="1" dirty="0" smtClean="0"/>
              <a:t>50%</a:t>
            </a:r>
            <a:endParaRPr lang="de-CH" sz="1100" b="1" dirty="0"/>
          </a:p>
        </p:txBody>
      </p:sp>
      <p:sp>
        <p:nvSpPr>
          <p:cNvPr id="38" name="Textfeld 37"/>
          <p:cNvSpPr txBox="1"/>
          <p:nvPr/>
        </p:nvSpPr>
        <p:spPr>
          <a:xfrm>
            <a:off x="6661931" y="3356992"/>
            <a:ext cx="50235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100" b="1" dirty="0" smtClean="0"/>
              <a:t>30%</a:t>
            </a:r>
            <a:endParaRPr lang="de-CH" sz="1100" b="1" dirty="0"/>
          </a:p>
        </p:txBody>
      </p:sp>
      <p:sp>
        <p:nvSpPr>
          <p:cNvPr id="39" name="Textfeld 38"/>
          <p:cNvSpPr txBox="1"/>
          <p:nvPr/>
        </p:nvSpPr>
        <p:spPr>
          <a:xfrm>
            <a:off x="6440574" y="2348880"/>
            <a:ext cx="50769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100" b="1" dirty="0" smtClean="0"/>
              <a:t>20%</a:t>
            </a:r>
            <a:endParaRPr lang="de-CH" sz="1100" b="1" dirty="0"/>
          </a:p>
        </p:txBody>
      </p:sp>
    </p:spTree>
    <p:extLst>
      <p:ext uri="{BB962C8B-B14F-4D97-AF65-F5344CB8AC3E}">
        <p14:creationId xmlns:p14="http://schemas.microsoft.com/office/powerpoint/2010/main" val="1988496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lang="de-CH" dirty="0" smtClean="0"/>
              <a:t>Grosse Senderumstellun</a:t>
            </a:r>
            <a:r>
              <a:rPr lang="de-CH" dirty="0"/>
              <a:t>g</a:t>
            </a:r>
          </a:p>
          <a:p>
            <a:endParaRPr lang="de-CH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CH" dirty="0" smtClean="0"/>
              <a:t>4. Pay-TV</a:t>
            </a:r>
            <a:endParaRPr lang="de-CH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lang="de-CH" sz="2000" dirty="0"/>
              <a:t>Migrations-Vorgehen </a:t>
            </a:r>
            <a:r>
              <a:rPr lang="de-CH" sz="2000" dirty="0" smtClean="0"/>
              <a:t>bei Kombi-Kunden mit «HD Premium» </a:t>
            </a:r>
            <a:endParaRPr lang="de-CH" sz="2000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r>
              <a:rPr lang="de-CH" dirty="0" smtClean="0"/>
              <a:t> </a:t>
            </a:r>
            <a:endParaRPr lang="de-CH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lang="de-CH" dirty="0"/>
              <a:t>«Preiserhöhung bei Platin – aber deutlich mehr Leistung»</a:t>
            </a:r>
          </a:p>
          <a:p>
            <a:endParaRPr lang="de-CH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26</a:t>
            </a:fld>
            <a:endParaRPr lang="de-CH" dirty="0">
              <a:solidFill>
                <a:srgbClr val="000000"/>
              </a:solidFill>
            </a:endParaRPr>
          </a:p>
        </p:txBody>
      </p:sp>
      <p:sp>
        <p:nvSpPr>
          <p:cNvPr id="8" name="Textfeld 7"/>
          <p:cNvSpPr txBox="1"/>
          <p:nvPr/>
        </p:nvSpPr>
        <p:spPr>
          <a:xfrm>
            <a:off x="539552" y="2132856"/>
            <a:ext cx="2808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b="1" dirty="0" smtClean="0">
                <a:solidFill>
                  <a:srgbClr val="000000"/>
                </a:solidFill>
              </a:rPr>
              <a:t>All-in-</a:t>
            </a:r>
            <a:r>
              <a:rPr lang="de-CH" b="1" dirty="0" err="1" smtClean="0">
                <a:solidFill>
                  <a:srgbClr val="000000"/>
                </a:solidFill>
              </a:rPr>
              <a:t>One</a:t>
            </a:r>
            <a:r>
              <a:rPr lang="de-CH" b="1" dirty="0" smtClean="0">
                <a:solidFill>
                  <a:srgbClr val="000000"/>
                </a:solidFill>
              </a:rPr>
              <a:t> Platin </a:t>
            </a:r>
            <a:r>
              <a:rPr lang="de-CH" sz="1400" b="1" i="1" dirty="0" smtClean="0">
                <a:solidFill>
                  <a:srgbClr val="000000"/>
                </a:solidFill>
              </a:rPr>
              <a:t>(2185)</a:t>
            </a:r>
            <a:r>
              <a:rPr lang="de-CH" b="1" dirty="0" smtClean="0">
                <a:solidFill>
                  <a:srgbClr val="000000"/>
                </a:solidFill>
              </a:rPr>
              <a:t> </a:t>
            </a:r>
            <a:endParaRPr lang="de-CH" b="1" dirty="0">
              <a:solidFill>
                <a:srgbClr val="000000"/>
              </a:solidFill>
            </a:endParaRPr>
          </a:p>
        </p:txBody>
      </p:sp>
      <p:sp>
        <p:nvSpPr>
          <p:cNvPr id="11" name="Textfeld 10"/>
          <p:cNvSpPr txBox="1"/>
          <p:nvPr/>
        </p:nvSpPr>
        <p:spPr>
          <a:xfrm>
            <a:off x="518437" y="4005064"/>
            <a:ext cx="26084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b="1" dirty="0" smtClean="0">
                <a:solidFill>
                  <a:srgbClr val="000000"/>
                </a:solidFill>
              </a:rPr>
              <a:t>Take2 Premium </a:t>
            </a:r>
            <a:r>
              <a:rPr lang="de-CH" sz="1400" b="1" i="1" dirty="0" smtClean="0">
                <a:solidFill>
                  <a:srgbClr val="000000"/>
                </a:solidFill>
              </a:rPr>
              <a:t>(604)</a:t>
            </a:r>
            <a:endParaRPr lang="de-CH" b="1" dirty="0">
              <a:solidFill>
                <a:srgbClr val="000000"/>
              </a:solidFill>
            </a:endParaRPr>
          </a:p>
        </p:txBody>
      </p:sp>
      <p:sp>
        <p:nvSpPr>
          <p:cNvPr id="17" name="Textfeld 16"/>
          <p:cNvSpPr txBox="1"/>
          <p:nvPr/>
        </p:nvSpPr>
        <p:spPr>
          <a:xfrm>
            <a:off x="5407123" y="2117785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b="1" dirty="0" smtClean="0">
                <a:solidFill>
                  <a:srgbClr val="000000"/>
                </a:solidFill>
              </a:rPr>
              <a:t>All-in-</a:t>
            </a:r>
            <a:r>
              <a:rPr lang="de-CH" b="1" dirty="0" err="1" smtClean="0">
                <a:solidFill>
                  <a:srgbClr val="000000"/>
                </a:solidFill>
              </a:rPr>
              <a:t>One</a:t>
            </a:r>
            <a:r>
              <a:rPr lang="de-CH" b="1" dirty="0" smtClean="0">
                <a:solidFill>
                  <a:srgbClr val="000000"/>
                </a:solidFill>
              </a:rPr>
              <a:t> Platin</a:t>
            </a:r>
            <a:endParaRPr lang="de-CH" b="1" dirty="0">
              <a:solidFill>
                <a:srgbClr val="000000"/>
              </a:solidFill>
            </a:endParaRPr>
          </a:p>
        </p:txBody>
      </p:sp>
      <p:sp>
        <p:nvSpPr>
          <p:cNvPr id="18" name="Textfeld 17"/>
          <p:cNvSpPr txBox="1"/>
          <p:nvPr/>
        </p:nvSpPr>
        <p:spPr>
          <a:xfrm>
            <a:off x="5386008" y="3989993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b="1" dirty="0" smtClean="0">
                <a:solidFill>
                  <a:srgbClr val="000000"/>
                </a:solidFill>
              </a:rPr>
              <a:t>Take2 Premium</a:t>
            </a:r>
            <a:endParaRPr lang="de-CH" b="1" dirty="0">
              <a:solidFill>
                <a:srgbClr val="000000"/>
              </a:solidFill>
            </a:endParaRPr>
          </a:p>
        </p:txBody>
      </p:sp>
      <p:sp>
        <p:nvSpPr>
          <p:cNvPr id="19" name="Rechteck 18"/>
          <p:cNvSpPr/>
          <p:nvPr/>
        </p:nvSpPr>
        <p:spPr>
          <a:xfrm>
            <a:off x="5479130" y="2487117"/>
            <a:ext cx="3024335" cy="1214844"/>
          </a:xfrm>
          <a:prstGeom prst="rect">
            <a:avLst/>
          </a:prstGeom>
          <a:noFill/>
          <a:ln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de-CH" sz="1400" b="1" dirty="0" smtClean="0">
                <a:solidFill>
                  <a:srgbClr val="000000"/>
                </a:solidFill>
              </a:rPr>
              <a:t>200/10 Mbit/s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de-CH" sz="1400" b="1" dirty="0" smtClean="0">
                <a:solidFill>
                  <a:srgbClr val="FF0000"/>
                </a:solidFill>
              </a:rPr>
              <a:t>Flat Telefonie alle CH-Netze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de-CH" sz="1400" b="1" dirty="0" smtClean="0">
                <a:solidFill>
                  <a:srgbClr val="FF0000"/>
                </a:solidFill>
              </a:rPr>
              <a:t>230 TV-Sender, über 100 in HD</a:t>
            </a:r>
          </a:p>
          <a:p>
            <a:r>
              <a:rPr lang="de-CH" sz="1400" b="1" dirty="0">
                <a:solidFill>
                  <a:srgbClr val="FF0000"/>
                </a:solidFill>
              </a:rPr>
              <a:t> </a:t>
            </a:r>
            <a:r>
              <a:rPr lang="de-CH" sz="1400" b="1" dirty="0" smtClean="0">
                <a:solidFill>
                  <a:srgbClr val="FF0000"/>
                </a:solidFill>
              </a:rPr>
              <a:t>(PREMIUM)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de-CH" sz="1400" b="1" dirty="0">
              <a:solidFill>
                <a:srgbClr val="000000"/>
              </a:solidFill>
            </a:endParaRPr>
          </a:p>
        </p:txBody>
      </p:sp>
      <p:sp>
        <p:nvSpPr>
          <p:cNvPr id="20" name="Rechteck 19"/>
          <p:cNvSpPr/>
          <p:nvPr/>
        </p:nvSpPr>
        <p:spPr>
          <a:xfrm>
            <a:off x="5461313" y="4422041"/>
            <a:ext cx="3042153" cy="1214844"/>
          </a:xfrm>
          <a:prstGeom prst="rect">
            <a:avLst/>
          </a:prstGeom>
          <a:noFill/>
          <a:ln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de-CH" sz="1400" b="1" dirty="0" smtClean="0">
                <a:solidFill>
                  <a:srgbClr val="000000"/>
                </a:solidFill>
              </a:rPr>
              <a:t>50/5 </a:t>
            </a:r>
            <a:r>
              <a:rPr lang="de-CH" sz="1400" b="1" dirty="0">
                <a:solidFill>
                  <a:srgbClr val="000000"/>
                </a:solidFill>
              </a:rPr>
              <a:t>Mbit/s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de-CH" sz="1400" b="1" dirty="0" smtClean="0">
                <a:solidFill>
                  <a:srgbClr val="FF0000"/>
                </a:solidFill>
              </a:rPr>
              <a:t>220 </a:t>
            </a:r>
            <a:r>
              <a:rPr lang="de-CH" sz="1400" b="1" dirty="0">
                <a:solidFill>
                  <a:srgbClr val="FF0000"/>
                </a:solidFill>
              </a:rPr>
              <a:t>TV-Sender</a:t>
            </a:r>
            <a:r>
              <a:rPr lang="de-CH" sz="1400" b="1" dirty="0" smtClean="0">
                <a:solidFill>
                  <a:srgbClr val="FF0000"/>
                </a:solidFill>
              </a:rPr>
              <a:t>, über 90 </a:t>
            </a:r>
            <a:r>
              <a:rPr lang="de-CH" sz="1400" b="1" dirty="0">
                <a:solidFill>
                  <a:srgbClr val="FF0000"/>
                </a:solidFill>
              </a:rPr>
              <a:t>in </a:t>
            </a:r>
            <a:r>
              <a:rPr lang="de-CH" sz="1400" b="1" dirty="0" smtClean="0">
                <a:solidFill>
                  <a:srgbClr val="FF0000"/>
                </a:solidFill>
              </a:rPr>
              <a:t>HD</a:t>
            </a:r>
          </a:p>
          <a:p>
            <a:r>
              <a:rPr lang="de-CH" sz="1400" b="1" dirty="0">
                <a:solidFill>
                  <a:srgbClr val="FF0000"/>
                </a:solidFill>
              </a:rPr>
              <a:t> </a:t>
            </a:r>
            <a:r>
              <a:rPr lang="de-CH" sz="1400" b="1" dirty="0" smtClean="0">
                <a:solidFill>
                  <a:srgbClr val="FF0000"/>
                </a:solidFill>
              </a:rPr>
              <a:t>(EXTRA)</a:t>
            </a:r>
            <a:endParaRPr lang="de-CH" sz="1400" b="1" dirty="0">
              <a:solidFill>
                <a:srgbClr val="FF0000"/>
              </a:solidFill>
            </a:endParaRPr>
          </a:p>
        </p:txBody>
      </p:sp>
      <p:sp>
        <p:nvSpPr>
          <p:cNvPr id="21" name="Ellipse 20"/>
          <p:cNvSpPr/>
          <p:nvPr/>
        </p:nvSpPr>
        <p:spPr>
          <a:xfrm rot="881279">
            <a:off x="8098576" y="2143724"/>
            <a:ext cx="972805" cy="946312"/>
          </a:xfrm>
          <a:prstGeom prst="ellipse">
            <a:avLst/>
          </a:prstGeom>
          <a:solidFill>
            <a:srgbClr val="FF0000"/>
          </a:solidFill>
          <a:ln w="25400" cap="flat" cmpd="sng" algn="ctr">
            <a:solidFill>
              <a:srgbClr val="FFC000"/>
            </a:solidFill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CH" sz="1200" b="1" kern="0" dirty="0" smtClean="0">
                <a:solidFill>
                  <a:srgbClr val="FFFFFF"/>
                </a:solidFill>
                <a:latin typeface="Arial"/>
              </a:rPr>
              <a:t>131.10</a:t>
            </a:r>
            <a:endParaRPr lang="de-CH" sz="1200" b="1" kern="0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22" name="Ellipse 21"/>
          <p:cNvSpPr/>
          <p:nvPr/>
        </p:nvSpPr>
        <p:spPr>
          <a:xfrm rot="881279">
            <a:off x="8069612" y="3886168"/>
            <a:ext cx="972805" cy="946312"/>
          </a:xfrm>
          <a:prstGeom prst="ellipse">
            <a:avLst/>
          </a:prstGeom>
          <a:solidFill>
            <a:srgbClr val="FF0000"/>
          </a:solidFill>
          <a:ln w="25400" cap="flat" cmpd="sng" algn="ctr">
            <a:solidFill>
              <a:srgbClr val="FFC000"/>
            </a:solidFill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CH" sz="1200" b="1" kern="0" dirty="0" smtClean="0">
                <a:solidFill>
                  <a:srgbClr val="FFFFFF"/>
                </a:solidFill>
                <a:latin typeface="Arial"/>
              </a:rPr>
              <a:t>86.10</a:t>
            </a:r>
            <a:endParaRPr lang="de-CH" sz="1200" b="1" kern="0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2" name="Pfeil nach rechts 11"/>
          <p:cNvSpPr/>
          <p:nvPr/>
        </p:nvSpPr>
        <p:spPr>
          <a:xfrm>
            <a:off x="4141232" y="2994062"/>
            <a:ext cx="1174048" cy="23109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23" name="Pfeil nach rechts 22"/>
          <p:cNvSpPr/>
          <p:nvPr/>
        </p:nvSpPr>
        <p:spPr>
          <a:xfrm>
            <a:off x="4067944" y="5026967"/>
            <a:ext cx="1174048" cy="23109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10" name="Rechteck 9"/>
          <p:cNvSpPr/>
          <p:nvPr/>
        </p:nvSpPr>
        <p:spPr>
          <a:xfrm>
            <a:off x="611559" y="2502188"/>
            <a:ext cx="3024335" cy="1214844"/>
          </a:xfrm>
          <a:prstGeom prst="rect">
            <a:avLst/>
          </a:prstGeom>
          <a:noFill/>
          <a:ln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de-CH" sz="1400" b="1" dirty="0" smtClean="0">
                <a:solidFill>
                  <a:srgbClr val="000000"/>
                </a:solidFill>
              </a:rPr>
              <a:t>200/10 Mbit/s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de-CH" sz="1400" b="1" dirty="0" smtClean="0">
                <a:solidFill>
                  <a:srgbClr val="000000"/>
                </a:solidFill>
              </a:rPr>
              <a:t>24 h gratis in CH-Festnetz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de-CH" sz="1400" b="1" dirty="0" smtClean="0">
                <a:solidFill>
                  <a:srgbClr val="000000"/>
                </a:solidFill>
              </a:rPr>
              <a:t>190 TV-Sender, über 60 in HD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de-CH" sz="1400" b="1" dirty="0">
              <a:solidFill>
                <a:srgbClr val="000000"/>
              </a:solidFill>
            </a:endParaRPr>
          </a:p>
        </p:txBody>
      </p:sp>
      <p:sp>
        <p:nvSpPr>
          <p:cNvPr id="13" name="Rechteck 12"/>
          <p:cNvSpPr/>
          <p:nvPr/>
        </p:nvSpPr>
        <p:spPr>
          <a:xfrm>
            <a:off x="593742" y="4437112"/>
            <a:ext cx="3042153" cy="1214844"/>
          </a:xfrm>
          <a:prstGeom prst="rect">
            <a:avLst/>
          </a:prstGeom>
          <a:noFill/>
          <a:ln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de-CH" sz="1400" b="1" dirty="0" smtClean="0">
                <a:solidFill>
                  <a:srgbClr val="000000"/>
                </a:solidFill>
              </a:rPr>
              <a:t>50/5 </a:t>
            </a:r>
            <a:r>
              <a:rPr lang="de-CH" sz="1400" b="1" dirty="0">
                <a:solidFill>
                  <a:srgbClr val="000000"/>
                </a:solidFill>
              </a:rPr>
              <a:t>Mbit/s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de-CH" sz="1400" b="1" dirty="0" smtClean="0">
                <a:solidFill>
                  <a:srgbClr val="000000"/>
                </a:solidFill>
              </a:rPr>
              <a:t>190TV-Sender, über 60 </a:t>
            </a:r>
            <a:r>
              <a:rPr lang="de-CH" sz="1400" b="1" dirty="0">
                <a:solidFill>
                  <a:srgbClr val="000000"/>
                </a:solidFill>
              </a:rPr>
              <a:t>in HD</a:t>
            </a:r>
          </a:p>
        </p:txBody>
      </p:sp>
      <p:sp>
        <p:nvSpPr>
          <p:cNvPr id="14" name="Ellipse 13"/>
          <p:cNvSpPr/>
          <p:nvPr/>
        </p:nvSpPr>
        <p:spPr>
          <a:xfrm rot="881279">
            <a:off x="3231005" y="2158795"/>
            <a:ext cx="972805" cy="946312"/>
          </a:xfrm>
          <a:prstGeom prst="ellipse">
            <a:avLst/>
          </a:prstGeom>
          <a:solidFill>
            <a:srgbClr val="FF0000"/>
          </a:solidFill>
          <a:ln w="25400" cap="flat" cmpd="sng" algn="ctr">
            <a:solidFill>
              <a:srgbClr val="FFC000"/>
            </a:solidFill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CH" sz="1200" b="1" kern="0" dirty="0" smtClean="0">
                <a:solidFill>
                  <a:srgbClr val="FFFFFF"/>
                </a:solidFill>
                <a:latin typeface="Arial"/>
              </a:rPr>
              <a:t>121.10</a:t>
            </a:r>
            <a:endParaRPr lang="de-CH" sz="1200" b="1" kern="0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5" name="Ellipse 14"/>
          <p:cNvSpPr/>
          <p:nvPr/>
        </p:nvSpPr>
        <p:spPr>
          <a:xfrm rot="881279">
            <a:off x="3202041" y="3901239"/>
            <a:ext cx="972805" cy="946312"/>
          </a:xfrm>
          <a:prstGeom prst="ellipse">
            <a:avLst/>
          </a:prstGeom>
          <a:solidFill>
            <a:srgbClr val="FF0000"/>
          </a:solidFill>
          <a:ln w="25400" cap="flat" cmpd="sng" algn="ctr">
            <a:solidFill>
              <a:srgbClr val="FFC000"/>
            </a:solidFill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CH" sz="1200" b="1" kern="0" dirty="0" smtClean="0">
                <a:solidFill>
                  <a:srgbClr val="FFFFFF"/>
                </a:solidFill>
                <a:latin typeface="Arial"/>
              </a:rPr>
              <a:t>86.10</a:t>
            </a:r>
            <a:endParaRPr lang="de-CH" sz="1200" b="1" kern="0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24" name="Textfeld 23"/>
          <p:cNvSpPr txBox="1"/>
          <p:nvPr/>
        </p:nvSpPr>
        <p:spPr>
          <a:xfrm>
            <a:off x="4141232" y="2708920"/>
            <a:ext cx="11007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sz="1400" b="1" dirty="0" smtClean="0">
                <a:solidFill>
                  <a:srgbClr val="FF0000"/>
                </a:solidFill>
              </a:rPr>
              <a:t>+10.-</a:t>
            </a:r>
            <a:endParaRPr lang="de-CH" sz="1400" b="1" dirty="0">
              <a:solidFill>
                <a:srgbClr val="FF0000"/>
              </a:solidFill>
            </a:endParaRPr>
          </a:p>
        </p:txBody>
      </p:sp>
      <p:sp>
        <p:nvSpPr>
          <p:cNvPr id="9" name="Textfeld 8"/>
          <p:cNvSpPr txBox="1"/>
          <p:nvPr/>
        </p:nvSpPr>
        <p:spPr>
          <a:xfrm>
            <a:off x="433327" y="6545720"/>
            <a:ext cx="33807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400" dirty="0" smtClean="0"/>
              <a:t>Siehe auch Business-Regeln im Anhang</a:t>
            </a:r>
            <a:endParaRPr lang="de-CH" sz="1400" dirty="0"/>
          </a:p>
        </p:txBody>
      </p:sp>
      <p:sp>
        <p:nvSpPr>
          <p:cNvPr id="25" name="Rechteck 24"/>
          <p:cNvSpPr/>
          <p:nvPr/>
        </p:nvSpPr>
        <p:spPr>
          <a:xfrm>
            <a:off x="467544" y="6021288"/>
            <a:ext cx="7200800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CH" b="1" dirty="0" smtClean="0">
                <a:solidFill>
                  <a:srgbClr val="FFFFFF"/>
                </a:solidFill>
              </a:rPr>
              <a:t>3 Monate zum alten Preis</a:t>
            </a:r>
            <a:endParaRPr lang="de-CH" b="1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893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platzhalter 6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lang="de-CH" dirty="0" smtClean="0"/>
              <a:t>Grosse Senderumstellung</a:t>
            </a:r>
            <a:endParaRPr lang="de-CH" dirty="0"/>
          </a:p>
          <a:p>
            <a:endParaRPr lang="de-CH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CH" dirty="0"/>
              <a:t>4</a:t>
            </a:r>
            <a:r>
              <a:rPr lang="de-CH" dirty="0" smtClean="0"/>
              <a:t>. Pay-TV</a:t>
            </a:r>
            <a:endParaRPr lang="de-CH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lang="de-CH" dirty="0" smtClean="0"/>
              <a:t>«Keine Anpassungen der </a:t>
            </a:r>
            <a:r>
              <a:rPr lang="de-CH" dirty="0" err="1" smtClean="0"/>
              <a:t>AGB’s</a:t>
            </a:r>
            <a:r>
              <a:rPr lang="de-CH" dirty="0" smtClean="0"/>
              <a:t>»</a:t>
            </a:r>
            <a:endParaRPr lang="de-CH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27"/>
          </p:nvPr>
        </p:nvSpPr>
        <p:spPr>
          <a:xfrm>
            <a:off x="395485" y="2132856"/>
            <a:ext cx="8208963" cy="4104456"/>
          </a:xfrm>
        </p:spPr>
        <p:txBody>
          <a:bodyPr/>
          <a:lstStyle/>
          <a:p>
            <a:pPr marL="361950" indent="-361950">
              <a:buFont typeface="Wingdings" panose="05000000000000000000" pitchFamily="2" charset="2"/>
              <a:buChar char="Ø"/>
            </a:pPr>
            <a:r>
              <a:rPr lang="de-CH" sz="1600" b="1" dirty="0" smtClean="0"/>
              <a:t>1:4 Regel BASIS+: </a:t>
            </a:r>
            <a:r>
              <a:rPr lang="de-CH" sz="1600" dirty="0" smtClean="0"/>
              <a:t>wird übernommen aus GA+ HD (Keine Kosten)</a:t>
            </a:r>
          </a:p>
          <a:p>
            <a:pPr marL="647700" lvl="1">
              <a:spcAft>
                <a:spcPts val="600"/>
              </a:spcAft>
              <a:buFont typeface="Symbol" panose="05050102010706020507" pitchFamily="18" charset="2"/>
              <a:buChar char="-"/>
            </a:pPr>
            <a:r>
              <a:rPr lang="de-CH" sz="1400" dirty="0" smtClean="0"/>
              <a:t>Keine Regelung für Hotels mit Programmveranstalter!</a:t>
            </a:r>
          </a:p>
          <a:p>
            <a:pPr marL="361950" indent="-361950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de-CH" sz="1600" b="1" dirty="0" smtClean="0"/>
              <a:t>Mindestvertragslaufdauer: </a:t>
            </a:r>
            <a:r>
              <a:rPr lang="de-CH" sz="1600" dirty="0" smtClean="0"/>
              <a:t>2 Monate wie bisher, keine Anpassungen bisheriger Regelungen notwendig, um Flexibilität und Kurz-Zeit-Abonnenten zu wahren!</a:t>
            </a:r>
          </a:p>
          <a:p>
            <a:pPr marL="647700" lvl="1">
              <a:spcAft>
                <a:spcPts val="0"/>
              </a:spcAft>
              <a:buFont typeface="Symbol" panose="05050102010706020507" pitchFamily="18" charset="2"/>
              <a:buChar char="-"/>
            </a:pPr>
            <a:r>
              <a:rPr lang="de-CH" sz="1400" dirty="0" smtClean="0"/>
              <a:t>12 Monate Mindestvertragslaufdauer bei Dauerpromotion PREMIUM (3 + 9)</a:t>
            </a:r>
          </a:p>
          <a:p>
            <a:pPr marL="647700" lvl="1">
              <a:spcAft>
                <a:spcPts val="0"/>
              </a:spcAft>
              <a:buFont typeface="Symbol" panose="05050102010706020507" pitchFamily="18" charset="2"/>
              <a:buChar char="-"/>
            </a:pPr>
            <a:r>
              <a:rPr lang="de-CH" sz="1400" dirty="0" smtClean="0"/>
              <a:t>All-in-</a:t>
            </a:r>
            <a:r>
              <a:rPr lang="de-CH" sz="1400" dirty="0" err="1" smtClean="0"/>
              <a:t>One</a:t>
            </a:r>
            <a:r>
              <a:rPr lang="de-CH" sz="1400" dirty="0" smtClean="0"/>
              <a:t> Platin Kunden behalten ihre Mindestvertragslaufdauer bei (keine automatische Erneuerung der Vertragslaufzeit)</a:t>
            </a:r>
          </a:p>
          <a:p>
            <a:pPr marL="361950" indent="-36195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de-CH" sz="1600" b="1" dirty="0" smtClean="0"/>
              <a:t>Upgrade: </a:t>
            </a:r>
            <a:r>
              <a:rPr lang="de-CH" sz="1600" dirty="0" smtClean="0"/>
              <a:t>Bspw. von EXTRA auf PREMIUM ist jederzeit und auch während Vertragsmindestlaufdauer möglich. Der Kunde ist </a:t>
            </a:r>
            <a:r>
              <a:rPr lang="de-CH" sz="1600" dirty="0" err="1" smtClean="0"/>
              <a:t>promoberechtigt</a:t>
            </a:r>
            <a:r>
              <a:rPr lang="de-CH" sz="1600" dirty="0" smtClean="0"/>
              <a:t>, aber die Mindestvertragslaufdauer beginnt von vorne.</a:t>
            </a:r>
          </a:p>
          <a:p>
            <a:pPr marL="361950" indent="-36195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de-CH" sz="1600" b="1" dirty="0" err="1" smtClean="0"/>
              <a:t>Downgrade</a:t>
            </a:r>
            <a:r>
              <a:rPr lang="de-CH" sz="1600" b="1" dirty="0" smtClean="0"/>
              <a:t>: </a:t>
            </a:r>
            <a:r>
              <a:rPr lang="de-CH" sz="1600" dirty="0" smtClean="0"/>
              <a:t>Kann nach Beendigung der Mindestvertragslaufzeit unter Einhaltung der Kündigungsfristen jederzeit erfolgen.</a:t>
            </a:r>
          </a:p>
          <a:p>
            <a:pPr marL="361950" indent="-36195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de-CH" sz="1600" b="1" dirty="0" smtClean="0"/>
              <a:t>Laufende </a:t>
            </a:r>
            <a:r>
              <a:rPr lang="de-CH" sz="1600" b="1" dirty="0" err="1" smtClean="0"/>
              <a:t>Dauerpromo</a:t>
            </a:r>
            <a:r>
              <a:rPr lang="de-CH" sz="1600" b="1" dirty="0" smtClean="0"/>
              <a:t> AiO Platin: </a:t>
            </a:r>
            <a:r>
              <a:rPr lang="de-CH" sz="1600" dirty="0" smtClean="0"/>
              <a:t>Kunden verbleiben in </a:t>
            </a:r>
            <a:r>
              <a:rPr lang="de-CH" sz="1600" dirty="0" err="1" smtClean="0"/>
              <a:t>Promophase</a:t>
            </a:r>
            <a:r>
              <a:rPr lang="de-CH" sz="1600" dirty="0" smtClean="0"/>
              <a:t>, profitieren aber von der Mehrleistung und haben nach der Promo den neuen </a:t>
            </a:r>
            <a:r>
              <a:rPr lang="de-CH" sz="1600" dirty="0" err="1" smtClean="0"/>
              <a:t>Regulärpreis</a:t>
            </a:r>
            <a:endParaRPr lang="de-CH" sz="1600" b="1" dirty="0" smtClean="0"/>
          </a:p>
          <a:p>
            <a:pPr marL="361950" indent="-361950">
              <a:spcAft>
                <a:spcPts val="600"/>
              </a:spcAft>
              <a:buFont typeface="Wingdings" panose="05000000000000000000" pitchFamily="2" charset="2"/>
              <a:buChar char="Ø"/>
            </a:pPr>
            <a:endParaRPr lang="de-CH" sz="1600" b="1" dirty="0"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lang="de-CH" dirty="0" smtClean="0"/>
              <a:t>Business Rules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F818F034-3ED1-44CB-BAE4-E1467A962864}" type="slidenum">
              <a:rPr lang="de-CH" smtClean="0"/>
              <a:pPr>
                <a:defRPr/>
              </a:pPr>
              <a:t>27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840805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platzhalter 6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lang="de-CH" dirty="0" smtClean="0"/>
              <a:t>Grosse Senderumstellung</a:t>
            </a:r>
            <a:endParaRPr lang="de-CH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CH" dirty="0" smtClean="0"/>
              <a:t>5. Neue Sender</a:t>
            </a:r>
            <a:endParaRPr lang="de-CH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lang="de-CH" dirty="0" smtClean="0"/>
              <a:t>«Das Angebot in HD wird vergrössert»</a:t>
            </a:r>
            <a:endParaRPr lang="de-CH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r>
              <a:rPr lang="de-CH" dirty="0" smtClean="0"/>
              <a:t> </a:t>
            </a:r>
            <a:endParaRPr lang="de-CH" dirty="0"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lang="de-CH" dirty="0" err="1" smtClean="0"/>
              <a:t>Wording</a:t>
            </a:r>
            <a:r>
              <a:rPr lang="de-CH" dirty="0" smtClean="0"/>
              <a:t> Senderangebot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F818F034-3ED1-44CB-BAE4-E1467A962864}" type="slidenum">
              <a:rPr lang="de-CH" smtClean="0"/>
              <a:pPr>
                <a:defRPr/>
              </a:pPr>
              <a:t>28</a:t>
            </a:fld>
            <a:endParaRPr lang="de-CH" dirty="0"/>
          </a:p>
        </p:txBody>
      </p:sp>
      <p:graphicFrame>
        <p:nvGraphicFramePr>
          <p:cNvPr id="11" name="Tabel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504901"/>
              </p:ext>
            </p:extLst>
          </p:nvPr>
        </p:nvGraphicFramePr>
        <p:xfrm>
          <a:off x="395536" y="2060848"/>
          <a:ext cx="8208912" cy="2499360"/>
        </p:xfrm>
        <a:graphic>
          <a:graphicData uri="http://schemas.openxmlformats.org/drawingml/2006/table">
            <a:tbl>
              <a:tblPr firstRow="1" bandRow="1">
                <a:tableStyleId>{EB344D84-9AFB-497E-A393-DC336BA19D2E}</a:tableStyleId>
              </a:tblPr>
              <a:tblGrid>
                <a:gridCol w="2160240"/>
                <a:gridCol w="6048672"/>
              </a:tblGrid>
              <a:tr h="257171">
                <a:tc>
                  <a:txBody>
                    <a:bodyPr/>
                    <a:lstStyle/>
                    <a:p>
                      <a:r>
                        <a:rPr lang="de-CH" dirty="0" smtClean="0">
                          <a:solidFill>
                            <a:schemeClr val="tx1"/>
                          </a:solidFill>
                        </a:rPr>
                        <a:t>Angebot</a:t>
                      </a:r>
                      <a:endParaRPr lang="de-CH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 smtClean="0">
                          <a:solidFill>
                            <a:schemeClr val="tx1"/>
                          </a:solidFill>
                        </a:rPr>
                        <a:t>Anzahl Sender</a:t>
                      </a:r>
                      <a:endParaRPr lang="de-CH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57171">
                <a:tc>
                  <a:txBody>
                    <a:bodyPr/>
                    <a:lstStyle/>
                    <a:p>
                      <a:r>
                        <a:rPr lang="de-CH" sz="1400" dirty="0" smtClean="0">
                          <a:solidFill>
                            <a:schemeClr val="tx1"/>
                          </a:solidFill>
                        </a:rPr>
                        <a:t>Grundangebot</a:t>
                      </a:r>
                      <a:endParaRPr lang="de-CH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sz="1400" dirty="0" smtClean="0">
                          <a:solidFill>
                            <a:schemeClr val="tx1"/>
                          </a:solidFill>
                        </a:rPr>
                        <a:t>Über 130</a:t>
                      </a:r>
                      <a:r>
                        <a:rPr lang="de-CH" sz="1400" baseline="0" dirty="0" smtClean="0">
                          <a:solidFill>
                            <a:schemeClr val="tx1"/>
                          </a:solidFill>
                        </a:rPr>
                        <a:t> TV-Sender (davon 59 in HD); über </a:t>
                      </a:r>
                      <a:r>
                        <a:rPr lang="de-CH" sz="1400" baseline="0" dirty="0" smtClean="0">
                          <a:solidFill>
                            <a:schemeClr val="tx1"/>
                          </a:solidFill>
                        </a:rPr>
                        <a:t>190 </a:t>
                      </a:r>
                      <a:r>
                        <a:rPr lang="de-CH" sz="1400" baseline="0" dirty="0" smtClean="0">
                          <a:solidFill>
                            <a:schemeClr val="tx1"/>
                          </a:solidFill>
                        </a:rPr>
                        <a:t>Radiosender </a:t>
                      </a:r>
                      <a:endParaRPr lang="de-CH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57171">
                <a:tc>
                  <a:txBody>
                    <a:bodyPr/>
                    <a:lstStyle/>
                    <a:p>
                      <a:r>
                        <a:rPr lang="de-CH" sz="1400" dirty="0" smtClean="0">
                          <a:solidFill>
                            <a:schemeClr val="tx1"/>
                          </a:solidFill>
                        </a:rPr>
                        <a:t>BASIS+</a:t>
                      </a:r>
                      <a:endParaRPr lang="de-CH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sz="1400" dirty="0" smtClean="0">
                          <a:solidFill>
                            <a:schemeClr val="tx1"/>
                          </a:solidFill>
                        </a:rPr>
                        <a:t>Über </a:t>
                      </a:r>
                      <a:r>
                        <a:rPr lang="de-CH" sz="1400" dirty="0" smtClean="0">
                          <a:solidFill>
                            <a:schemeClr val="tx1"/>
                          </a:solidFill>
                        </a:rPr>
                        <a:t>190 </a:t>
                      </a:r>
                      <a:r>
                        <a:rPr lang="de-CH" sz="1400" dirty="0" smtClean="0">
                          <a:solidFill>
                            <a:schemeClr val="tx1"/>
                          </a:solidFill>
                        </a:rPr>
                        <a:t>TV-Sender (davon</a:t>
                      </a:r>
                      <a:r>
                        <a:rPr lang="de-CH" sz="14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de-CH" sz="1400" baseline="0" dirty="0" smtClean="0">
                          <a:solidFill>
                            <a:schemeClr val="tx1"/>
                          </a:solidFill>
                        </a:rPr>
                        <a:t>75 </a:t>
                      </a:r>
                      <a:r>
                        <a:rPr lang="de-CH" sz="1400" baseline="0" dirty="0" smtClean="0">
                          <a:solidFill>
                            <a:schemeClr val="tx1"/>
                          </a:solidFill>
                        </a:rPr>
                        <a:t>in HD); über 230 Radiosender</a:t>
                      </a:r>
                      <a:endParaRPr lang="de-CH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57171">
                <a:tc>
                  <a:txBody>
                    <a:bodyPr/>
                    <a:lstStyle/>
                    <a:p>
                      <a:r>
                        <a:rPr lang="de-CH" sz="1400" dirty="0" smtClean="0">
                          <a:solidFill>
                            <a:schemeClr val="tx1"/>
                          </a:solidFill>
                        </a:rPr>
                        <a:t>Verte!</a:t>
                      </a:r>
                      <a:endParaRPr lang="de-CH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1400" dirty="0" smtClean="0">
                          <a:solidFill>
                            <a:schemeClr val="tx1"/>
                          </a:solidFill>
                        </a:rPr>
                        <a:t>Über </a:t>
                      </a:r>
                      <a:r>
                        <a:rPr lang="de-CH" sz="1400" dirty="0" smtClean="0">
                          <a:solidFill>
                            <a:schemeClr val="tx1"/>
                          </a:solidFill>
                        </a:rPr>
                        <a:t>190 </a:t>
                      </a:r>
                      <a:r>
                        <a:rPr lang="de-CH" sz="1400" dirty="0" smtClean="0">
                          <a:solidFill>
                            <a:schemeClr val="tx1"/>
                          </a:solidFill>
                        </a:rPr>
                        <a:t>TV-Sender (davon</a:t>
                      </a:r>
                      <a:r>
                        <a:rPr lang="de-CH" sz="14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de-CH" sz="1400" baseline="0" dirty="0" smtClean="0">
                          <a:solidFill>
                            <a:schemeClr val="tx1"/>
                          </a:solidFill>
                        </a:rPr>
                        <a:t>75 </a:t>
                      </a:r>
                      <a:r>
                        <a:rPr lang="de-CH" sz="1400" baseline="0" dirty="0" smtClean="0">
                          <a:solidFill>
                            <a:schemeClr val="tx1"/>
                          </a:solidFill>
                        </a:rPr>
                        <a:t>in HD); über 230 Radiosender</a:t>
                      </a:r>
                      <a:endParaRPr lang="de-CH" sz="140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57171">
                <a:tc>
                  <a:txBody>
                    <a:bodyPr/>
                    <a:lstStyle/>
                    <a:p>
                      <a:r>
                        <a:rPr lang="de-CH" sz="1400" dirty="0" smtClean="0">
                          <a:solidFill>
                            <a:schemeClr val="tx1"/>
                          </a:solidFill>
                        </a:rPr>
                        <a:t>AiO</a:t>
                      </a:r>
                      <a:r>
                        <a:rPr lang="de-CH" sz="1400" baseline="0" dirty="0" smtClean="0">
                          <a:solidFill>
                            <a:schemeClr val="tx1"/>
                          </a:solidFill>
                        </a:rPr>
                        <a:t> Bronze/Gold; T2 HD</a:t>
                      </a:r>
                      <a:endParaRPr lang="de-CH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1400" dirty="0" smtClean="0">
                          <a:solidFill>
                            <a:schemeClr val="tx1"/>
                          </a:solidFill>
                        </a:rPr>
                        <a:t>Über </a:t>
                      </a:r>
                      <a:r>
                        <a:rPr lang="de-CH" sz="1400" dirty="0" smtClean="0">
                          <a:solidFill>
                            <a:schemeClr val="tx1"/>
                          </a:solidFill>
                        </a:rPr>
                        <a:t>190 </a:t>
                      </a:r>
                      <a:r>
                        <a:rPr lang="de-CH" sz="1400" dirty="0" smtClean="0">
                          <a:solidFill>
                            <a:schemeClr val="tx1"/>
                          </a:solidFill>
                        </a:rPr>
                        <a:t>TV-Sender (davon</a:t>
                      </a:r>
                      <a:r>
                        <a:rPr lang="de-CH" sz="14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de-CH" sz="1400" baseline="0" dirty="0" smtClean="0">
                          <a:solidFill>
                            <a:schemeClr val="tx1"/>
                          </a:solidFill>
                        </a:rPr>
                        <a:t>75 </a:t>
                      </a:r>
                      <a:r>
                        <a:rPr lang="de-CH" sz="1400" baseline="0" dirty="0" smtClean="0">
                          <a:solidFill>
                            <a:schemeClr val="tx1"/>
                          </a:solidFill>
                        </a:rPr>
                        <a:t>in HD); über 230 Radiosender</a:t>
                      </a:r>
                      <a:endParaRPr lang="de-CH" sz="140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57171">
                <a:tc>
                  <a:txBody>
                    <a:bodyPr/>
                    <a:lstStyle/>
                    <a:p>
                      <a:r>
                        <a:rPr lang="de-CH" sz="1400" dirty="0" smtClean="0">
                          <a:solidFill>
                            <a:schemeClr val="tx1"/>
                          </a:solidFill>
                        </a:rPr>
                        <a:t>Take2 Premium HD</a:t>
                      </a:r>
                      <a:endParaRPr lang="de-CH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1400" dirty="0" smtClean="0">
                          <a:solidFill>
                            <a:schemeClr val="tx1"/>
                          </a:solidFill>
                        </a:rPr>
                        <a:t>Über</a:t>
                      </a:r>
                      <a:r>
                        <a:rPr lang="de-CH" sz="14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de-CH" sz="1400" baseline="0" dirty="0" smtClean="0">
                          <a:solidFill>
                            <a:schemeClr val="tx1"/>
                          </a:solidFill>
                        </a:rPr>
                        <a:t>210 </a:t>
                      </a:r>
                      <a:r>
                        <a:rPr lang="de-CH" sz="1400" baseline="0" dirty="0" smtClean="0">
                          <a:solidFill>
                            <a:schemeClr val="tx1"/>
                          </a:solidFill>
                        </a:rPr>
                        <a:t>TV-Sender (davon </a:t>
                      </a:r>
                      <a:r>
                        <a:rPr lang="de-CH" sz="1400" baseline="0" dirty="0" smtClean="0">
                          <a:solidFill>
                            <a:schemeClr val="tx1"/>
                          </a:solidFill>
                        </a:rPr>
                        <a:t>100 </a:t>
                      </a:r>
                      <a:r>
                        <a:rPr lang="de-CH" sz="1400" baseline="0" dirty="0" smtClean="0">
                          <a:solidFill>
                            <a:schemeClr val="tx1"/>
                          </a:solidFill>
                        </a:rPr>
                        <a:t>in HD); über 230 Radiosender</a:t>
                      </a:r>
                      <a:endParaRPr lang="de-CH" sz="140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57171">
                <a:tc>
                  <a:txBody>
                    <a:bodyPr/>
                    <a:lstStyle/>
                    <a:p>
                      <a:r>
                        <a:rPr lang="de-CH" sz="1400" dirty="0" smtClean="0">
                          <a:solidFill>
                            <a:schemeClr val="tx1"/>
                          </a:solidFill>
                        </a:rPr>
                        <a:t>AiO</a:t>
                      </a:r>
                      <a:r>
                        <a:rPr lang="de-CH" sz="1400" baseline="0" dirty="0" smtClean="0">
                          <a:solidFill>
                            <a:schemeClr val="tx1"/>
                          </a:solidFill>
                        </a:rPr>
                        <a:t> Platin</a:t>
                      </a:r>
                      <a:endParaRPr lang="de-CH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sz="1400" dirty="0" smtClean="0">
                          <a:solidFill>
                            <a:schemeClr val="tx1"/>
                          </a:solidFill>
                        </a:rPr>
                        <a:t>Über </a:t>
                      </a:r>
                      <a:r>
                        <a:rPr lang="de-CH" sz="1400" dirty="0" smtClean="0">
                          <a:solidFill>
                            <a:schemeClr val="tx1"/>
                          </a:solidFill>
                        </a:rPr>
                        <a:t>220 </a:t>
                      </a:r>
                      <a:r>
                        <a:rPr lang="de-CH" sz="1400" dirty="0" smtClean="0">
                          <a:solidFill>
                            <a:schemeClr val="tx1"/>
                          </a:solidFill>
                        </a:rPr>
                        <a:t>TV-Sender (davon </a:t>
                      </a:r>
                      <a:r>
                        <a:rPr lang="de-CH" sz="1400" dirty="0" smtClean="0">
                          <a:solidFill>
                            <a:schemeClr val="tx1"/>
                          </a:solidFill>
                        </a:rPr>
                        <a:t>105 </a:t>
                      </a:r>
                      <a:r>
                        <a:rPr lang="de-CH" sz="1400" dirty="0" smtClean="0">
                          <a:solidFill>
                            <a:schemeClr val="tx1"/>
                          </a:solidFill>
                        </a:rPr>
                        <a:t>in HD); über</a:t>
                      </a:r>
                      <a:r>
                        <a:rPr lang="de-CH" sz="1400" baseline="0" dirty="0" smtClean="0">
                          <a:solidFill>
                            <a:schemeClr val="tx1"/>
                          </a:solidFill>
                        </a:rPr>
                        <a:t> 230 Radiosender</a:t>
                      </a:r>
                      <a:endParaRPr lang="de-CH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57171">
                <a:tc>
                  <a:txBody>
                    <a:bodyPr/>
                    <a:lstStyle/>
                    <a:p>
                      <a:r>
                        <a:rPr lang="de-CH" sz="1400" b="1" dirty="0" smtClean="0">
                          <a:solidFill>
                            <a:schemeClr val="tx1"/>
                          </a:solidFill>
                        </a:rPr>
                        <a:t>Total</a:t>
                      </a:r>
                      <a:endParaRPr lang="de-CH" sz="1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sz="1400" dirty="0" smtClean="0">
                          <a:solidFill>
                            <a:schemeClr val="tx1"/>
                          </a:solidFill>
                        </a:rPr>
                        <a:t>Über</a:t>
                      </a:r>
                      <a:r>
                        <a:rPr lang="de-CH" sz="1400" baseline="0" dirty="0" smtClean="0">
                          <a:solidFill>
                            <a:schemeClr val="tx1"/>
                          </a:solidFill>
                        </a:rPr>
                        <a:t> 490 TV- und Radiosender (davon </a:t>
                      </a:r>
                      <a:r>
                        <a:rPr lang="de-CH" sz="1400" baseline="0" dirty="0" smtClean="0">
                          <a:solidFill>
                            <a:schemeClr val="tx1"/>
                          </a:solidFill>
                        </a:rPr>
                        <a:t>110 </a:t>
                      </a:r>
                      <a:r>
                        <a:rPr lang="de-CH" sz="1400" baseline="0" dirty="0" smtClean="0">
                          <a:solidFill>
                            <a:schemeClr val="tx1"/>
                          </a:solidFill>
                        </a:rPr>
                        <a:t>in HD)</a:t>
                      </a:r>
                      <a:endParaRPr lang="de-CH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" name="Rechteck 11"/>
          <p:cNvSpPr/>
          <p:nvPr/>
        </p:nvSpPr>
        <p:spPr>
          <a:xfrm>
            <a:off x="395537" y="5949280"/>
            <a:ext cx="684076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CH" dirty="0" smtClean="0"/>
              <a:t>Änderungen vorbehalten!</a:t>
            </a:r>
            <a:endParaRPr lang="de-CH" dirty="0"/>
          </a:p>
        </p:txBody>
      </p:sp>
      <p:sp>
        <p:nvSpPr>
          <p:cNvPr id="18" name="Textfeld 17"/>
          <p:cNvSpPr txBox="1"/>
          <p:nvPr/>
        </p:nvSpPr>
        <p:spPr>
          <a:xfrm>
            <a:off x="453721" y="4869160"/>
            <a:ext cx="78488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b="1" dirty="0" smtClean="0">
                <a:solidFill>
                  <a:srgbClr val="FF0000"/>
                </a:solidFill>
              </a:rPr>
              <a:t>Mutationen, Aufschaltungen und Abschaltungen.</a:t>
            </a:r>
          </a:p>
          <a:p>
            <a:r>
              <a:rPr lang="de-CH" b="1" dirty="0" smtClean="0">
                <a:solidFill>
                  <a:srgbClr val="FF0000"/>
                </a:solidFill>
              </a:rPr>
              <a:t>Ausführliche Details sind der Senderliste zu entnehmen</a:t>
            </a:r>
            <a:endParaRPr lang="de-CH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2355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platzhalter 1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lang="de-CH" dirty="0" smtClean="0"/>
              <a:t>Grosse Senderumstellung</a:t>
            </a:r>
            <a:endParaRPr lang="de-CH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29</a:t>
            </a:fld>
            <a:endParaRPr lang="de-CH" dirty="0">
              <a:solidFill>
                <a:srgbClr val="000000"/>
              </a:solidFill>
            </a:endParaRP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26"/>
          </p:nvPr>
        </p:nvSpPr>
        <p:spPr/>
        <p:txBody>
          <a:bodyPr anchor="ctr"/>
          <a:lstStyle/>
          <a:p>
            <a:r>
              <a:rPr lang="de-CH" sz="3000" b="1" dirty="0" smtClean="0">
                <a:solidFill>
                  <a:srgbClr val="E30613"/>
                </a:solidFill>
              </a:rPr>
              <a:t>Kommunikation</a:t>
            </a:r>
            <a:endParaRPr lang="de-CH" sz="3000" b="1" dirty="0">
              <a:solidFill>
                <a:srgbClr val="E3061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9356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platzhalter 1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lang="de-CH" dirty="0" smtClean="0"/>
              <a:t>Grosse Senderumstellung</a:t>
            </a:r>
            <a:endParaRPr lang="de-CH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3</a:t>
            </a:fld>
            <a:endParaRPr lang="de-CH" dirty="0">
              <a:solidFill>
                <a:srgbClr val="000000"/>
              </a:solidFill>
            </a:endParaRP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26"/>
          </p:nvPr>
        </p:nvSpPr>
        <p:spPr/>
        <p:txBody>
          <a:bodyPr anchor="ctr"/>
          <a:lstStyle/>
          <a:p>
            <a:r>
              <a:rPr lang="de-CH" sz="3000" b="1" dirty="0" smtClean="0">
                <a:solidFill>
                  <a:srgbClr val="E30613"/>
                </a:solidFill>
              </a:rPr>
              <a:t>Technik/Angebot</a:t>
            </a:r>
            <a:endParaRPr lang="de-CH" sz="3000" b="1" dirty="0">
              <a:solidFill>
                <a:srgbClr val="E3061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18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lang="de-CH" dirty="0" smtClean="0"/>
              <a:t>Grosse Senderumstellung</a:t>
            </a:r>
            <a:endParaRPr lang="de-CH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CH" dirty="0" smtClean="0"/>
              <a:t>Kommunikation</a:t>
            </a:r>
            <a:endParaRPr lang="de-CH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lang="de-CH" dirty="0" smtClean="0"/>
              <a:t>Positionierung</a:t>
            </a:r>
            <a:endParaRPr lang="de-CH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F818F034-3ED1-44CB-BAE4-E1467A962864}" type="slidenum">
              <a:rPr lang="de-CH" smtClean="0"/>
              <a:pPr>
                <a:defRPr/>
              </a:pPr>
              <a:t>30</a:t>
            </a:fld>
            <a:endParaRPr lang="de-CH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Textplatzhalter 4"/>
          <p:cNvSpPr txBox="1">
            <a:spLocks/>
          </p:cNvSpPr>
          <p:nvPr/>
        </p:nvSpPr>
        <p:spPr bwMode="auto">
          <a:xfrm>
            <a:off x="395485" y="2132856"/>
            <a:ext cx="8208963" cy="367240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57200" indent="-457200" algn="l" rtl="0" eaLnBrk="1" fontAlgn="base" hangingPunct="1">
              <a:spcBef>
                <a:spcPct val="20000"/>
              </a:spcBef>
              <a:spcAft>
                <a:spcPct val="0"/>
              </a:spcAft>
              <a:buFont typeface="+mj-lt"/>
              <a:buNone/>
              <a:defRPr sz="18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/>
            <a:r>
              <a:rPr lang="de-CH" sz="1200" kern="0" smtClean="0">
                <a:ea typeface="Calibri" panose="020F0502020204030204" pitchFamily="34" charset="0"/>
                <a:cs typeface="Times New Roman" panose="02020603050405020304" pitchFamily="18" charset="0"/>
              </a:rPr>
              <a:t>Wir positionieren uns als kundennaher und regional verankerter Anbieter moderner und leistungsstarker Netze für verschiedene Kommunikationsleistungen aus einer Hand (TV, Internet, Festnetz- und Mobiltelefonie).</a:t>
            </a:r>
          </a:p>
          <a:p>
            <a:pPr marL="0" indent="0"/>
            <a:r>
              <a:rPr lang="de-CH" sz="1200" kern="0" smtClean="0">
                <a:ea typeface="Calibri" panose="020F0502020204030204" pitchFamily="34" charset="0"/>
                <a:cs typeface="Times New Roman" panose="02020603050405020304" pitchFamily="18" charset="0"/>
              </a:rPr>
              <a:t>Damit ermöglichen wir unseren Kundinnen/Kunden mit einem Höchstmass an Service-Qualität unter anderem den Zugang zu einem umfangreichen digitalen Senderangebot in HD sowie zu neuartigen, innovativen Multimedialösungen.</a:t>
            </a:r>
            <a:endParaRPr lang="de-CH" sz="1200" kern="0" dirty="0" smtClean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Rectangle 15"/>
          <p:cNvSpPr>
            <a:spLocks noChangeArrowheads="1"/>
          </p:cNvSpPr>
          <p:nvPr/>
        </p:nvSpPr>
        <p:spPr bwMode="auto">
          <a:xfrm>
            <a:off x="467544" y="3219692"/>
            <a:ext cx="1081088" cy="550859"/>
          </a:xfrm>
          <a:prstGeom prst="rect">
            <a:avLst/>
          </a:prstGeom>
          <a:solidFill>
            <a:srgbClr val="FFC000"/>
          </a:soli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lIns="0" tIns="78238" rIns="0" bIns="78238" anchor="ctr"/>
          <a:lstStyle/>
          <a:p>
            <a:pPr algn="ctr" defTabSz="863600">
              <a:spcBef>
                <a:spcPct val="10000"/>
              </a:spcBef>
              <a:tabLst>
                <a:tab pos="171450" algn="l"/>
              </a:tabLst>
            </a:pPr>
            <a:r>
              <a:rPr lang="de-CH" sz="1200" dirty="0" smtClean="0">
                <a:latin typeface="+mn-lt"/>
              </a:rPr>
              <a:t>kundennah</a:t>
            </a:r>
            <a:endParaRPr lang="de-CH" sz="1200" dirty="0">
              <a:latin typeface="+mn-lt"/>
            </a:endParaRPr>
          </a:p>
        </p:txBody>
      </p:sp>
      <p:sp>
        <p:nvSpPr>
          <p:cNvPr id="11" name="Rectangle 15"/>
          <p:cNvSpPr>
            <a:spLocks noChangeArrowheads="1"/>
          </p:cNvSpPr>
          <p:nvPr/>
        </p:nvSpPr>
        <p:spPr bwMode="auto">
          <a:xfrm>
            <a:off x="1619672" y="3219692"/>
            <a:ext cx="6912768" cy="550859"/>
          </a:xfrm>
          <a:prstGeom prst="rect">
            <a:avLst/>
          </a:prstGeom>
          <a:solidFill>
            <a:srgbClr val="D9D9D9"/>
          </a:soli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lIns="51025" tIns="44221" rIns="0" bIns="44221" anchor="ctr"/>
          <a:lstStyle/>
          <a:p>
            <a:pPr defTabSz="863600">
              <a:spcBef>
                <a:spcPct val="20000"/>
              </a:spcBef>
              <a:tabLst>
                <a:tab pos="171450" algn="l"/>
                <a:tab pos="765175" algn="l"/>
              </a:tabLst>
            </a:pPr>
            <a:r>
              <a:rPr lang="de-CH" sz="1000" dirty="0">
                <a:ea typeface="Calibri" panose="020F0502020204030204" pitchFamily="34" charset="0"/>
                <a:cs typeface="Times New Roman" panose="02020603050405020304" pitchFamily="18" charset="0"/>
              </a:rPr>
              <a:t>Als </a:t>
            </a:r>
            <a:r>
              <a:rPr lang="de-CH" sz="10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kundennahe und regional </a:t>
            </a:r>
            <a:r>
              <a:rPr lang="de-CH" sz="1000" dirty="0">
                <a:ea typeface="Calibri" panose="020F0502020204030204" pitchFamily="34" charset="0"/>
                <a:cs typeface="Times New Roman" panose="02020603050405020304" pitchFamily="18" charset="0"/>
              </a:rPr>
              <a:t>tätige Kabelnetzunternehmen kennen wir die Kundenbedürfnisse und vorherrschenden Marktbedingungen</a:t>
            </a:r>
            <a:r>
              <a:rPr lang="de-CH" sz="10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de-CH" sz="1000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Rectangle 15"/>
          <p:cNvSpPr>
            <a:spLocks noChangeArrowheads="1"/>
          </p:cNvSpPr>
          <p:nvPr/>
        </p:nvSpPr>
        <p:spPr bwMode="auto">
          <a:xfrm>
            <a:off x="467544" y="3876369"/>
            <a:ext cx="1081088" cy="550859"/>
          </a:xfrm>
          <a:prstGeom prst="rect">
            <a:avLst/>
          </a:prstGeom>
          <a:solidFill>
            <a:srgbClr val="FFC000"/>
          </a:soli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lIns="0" tIns="78238" rIns="0" bIns="78238" anchor="ctr"/>
          <a:lstStyle/>
          <a:p>
            <a:pPr algn="ctr" defTabSz="863600">
              <a:spcBef>
                <a:spcPct val="10000"/>
              </a:spcBef>
              <a:tabLst>
                <a:tab pos="171450" algn="l"/>
              </a:tabLst>
            </a:pPr>
            <a:r>
              <a:rPr lang="de-CH" sz="1200" dirty="0" smtClean="0">
                <a:latin typeface="+mn-lt"/>
              </a:rPr>
              <a:t>leistungsstark</a:t>
            </a:r>
            <a:endParaRPr lang="de-CH" sz="1200" dirty="0">
              <a:latin typeface="+mn-lt"/>
            </a:endParaRPr>
          </a:p>
        </p:txBody>
      </p:sp>
      <p:sp>
        <p:nvSpPr>
          <p:cNvPr id="13" name="Rectangle 15"/>
          <p:cNvSpPr>
            <a:spLocks noChangeArrowheads="1"/>
          </p:cNvSpPr>
          <p:nvPr/>
        </p:nvSpPr>
        <p:spPr bwMode="auto">
          <a:xfrm>
            <a:off x="1619672" y="3876369"/>
            <a:ext cx="6912768" cy="550859"/>
          </a:xfrm>
          <a:prstGeom prst="rect">
            <a:avLst/>
          </a:prstGeom>
          <a:solidFill>
            <a:srgbClr val="D9D9D9"/>
          </a:soli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lIns="51025" tIns="44221" rIns="0" bIns="44221" anchor="ctr"/>
          <a:lstStyle/>
          <a:p>
            <a:pPr defTabSz="863600">
              <a:spcBef>
                <a:spcPct val="20000"/>
              </a:spcBef>
              <a:tabLst>
                <a:tab pos="171450" algn="l"/>
                <a:tab pos="765175" algn="l"/>
              </a:tabLst>
            </a:pPr>
            <a:r>
              <a:rPr lang="de-CH" sz="1000" dirty="0">
                <a:ea typeface="Calibri" panose="020F0502020204030204" pitchFamily="34" charset="0"/>
                <a:cs typeface="Times New Roman" panose="02020603050405020304" pitchFamily="18" charset="0"/>
              </a:rPr>
              <a:t>Durch </a:t>
            </a:r>
            <a:r>
              <a:rPr lang="de-CH" sz="10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die Bündelung </a:t>
            </a:r>
            <a:r>
              <a:rPr lang="de-CH" sz="1000" dirty="0">
                <a:ea typeface="Calibri" panose="020F0502020204030204" pitchFamily="34" charset="0"/>
                <a:cs typeface="Times New Roman" panose="02020603050405020304" pitchFamily="18" charset="0"/>
              </a:rPr>
              <a:t>der Kräfte </a:t>
            </a:r>
            <a:r>
              <a:rPr lang="de-CH" sz="10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und Nutzung von Synergien im Ausbau und Betrieb </a:t>
            </a:r>
            <a:r>
              <a:rPr lang="de-CH" sz="1000" dirty="0"/>
              <a:t>moderner Hochleistungs-Kabelnetze </a:t>
            </a:r>
            <a:r>
              <a:rPr lang="de-CH" sz="10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können wir </a:t>
            </a:r>
            <a:r>
              <a:rPr lang="de-CH" sz="1000" dirty="0">
                <a:ea typeface="Calibri" panose="020F0502020204030204" pitchFamily="34" charset="0"/>
                <a:cs typeface="Times New Roman" panose="02020603050405020304" pitchFamily="18" charset="0"/>
              </a:rPr>
              <a:t>unseren </a:t>
            </a:r>
            <a:r>
              <a:rPr lang="de-CH" sz="10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Kundinnen/Kunden eine optimale Netz-Infrastruktur für umfassende Produktleistungen (schneller</a:t>
            </a:r>
            <a:r>
              <a:rPr lang="de-CH" sz="1000" dirty="0">
                <a:ea typeface="Calibri" panose="020F0502020204030204" pitchFamily="34" charset="0"/>
                <a:cs typeface="Times New Roman" panose="02020603050405020304" pitchFamily="18" charset="0"/>
              </a:rPr>
              <a:t>, stabiler, besseres TV</a:t>
            </a:r>
            <a:r>
              <a:rPr lang="de-CH" sz="10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) zum bestmöglichen Preis-/</a:t>
            </a:r>
            <a:r>
              <a:rPr lang="de-CH" sz="1000" dirty="0">
                <a:ea typeface="Calibri" panose="020F0502020204030204" pitchFamily="34" charset="0"/>
                <a:cs typeface="Times New Roman" panose="02020603050405020304" pitchFamily="18" charset="0"/>
              </a:rPr>
              <a:t>Leistungsverhältnis </a:t>
            </a:r>
            <a:r>
              <a:rPr lang="de-CH" sz="10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bieten.</a:t>
            </a:r>
            <a:endParaRPr lang="de-CH" sz="1000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4" name="Rectangle 15"/>
          <p:cNvSpPr>
            <a:spLocks noChangeArrowheads="1"/>
          </p:cNvSpPr>
          <p:nvPr/>
        </p:nvSpPr>
        <p:spPr bwMode="auto">
          <a:xfrm>
            <a:off x="467544" y="4534325"/>
            <a:ext cx="1081088" cy="550859"/>
          </a:xfrm>
          <a:prstGeom prst="rect">
            <a:avLst/>
          </a:prstGeom>
          <a:solidFill>
            <a:srgbClr val="FFC000"/>
          </a:soli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lIns="0" tIns="78238" rIns="0" bIns="78238" anchor="ctr"/>
          <a:lstStyle/>
          <a:p>
            <a:pPr algn="ctr" defTabSz="863600">
              <a:spcBef>
                <a:spcPct val="10000"/>
              </a:spcBef>
              <a:tabLst>
                <a:tab pos="171450" algn="l"/>
              </a:tabLst>
            </a:pPr>
            <a:r>
              <a:rPr lang="de-CH" sz="1200" dirty="0" smtClean="0">
                <a:latin typeface="+mn-lt"/>
              </a:rPr>
              <a:t>innovativ</a:t>
            </a:r>
            <a:endParaRPr lang="de-CH" sz="1200" dirty="0">
              <a:latin typeface="+mn-lt"/>
            </a:endParaRPr>
          </a:p>
        </p:txBody>
      </p:sp>
      <p:sp>
        <p:nvSpPr>
          <p:cNvPr id="15" name="Rectangle 15"/>
          <p:cNvSpPr>
            <a:spLocks noChangeArrowheads="1"/>
          </p:cNvSpPr>
          <p:nvPr/>
        </p:nvSpPr>
        <p:spPr bwMode="auto">
          <a:xfrm>
            <a:off x="1619672" y="4534325"/>
            <a:ext cx="6912768" cy="550859"/>
          </a:xfrm>
          <a:prstGeom prst="rect">
            <a:avLst/>
          </a:prstGeom>
          <a:solidFill>
            <a:srgbClr val="D9D9D9"/>
          </a:soli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lIns="51025" tIns="44221" rIns="0" bIns="44221" anchor="ctr"/>
          <a:lstStyle/>
          <a:p>
            <a:pPr defTabSz="863600">
              <a:spcBef>
                <a:spcPct val="20000"/>
              </a:spcBef>
              <a:tabLst>
                <a:tab pos="171450" algn="l"/>
                <a:tab pos="765175" algn="l"/>
              </a:tabLst>
            </a:pPr>
            <a:r>
              <a:rPr lang="de-CH" sz="1000" dirty="0">
                <a:ea typeface="Calibri" panose="020F0502020204030204" pitchFamily="34" charset="0"/>
                <a:cs typeface="Times New Roman" panose="02020603050405020304" pitchFamily="18" charset="0"/>
              </a:rPr>
              <a:t>Um sich im anhaltenden Infrastrukturwettbewerb weiterhin als führender Anbieter behaupten zu können, </a:t>
            </a:r>
            <a:r>
              <a:rPr lang="de-CH" sz="10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sichern wir uns mit </a:t>
            </a:r>
            <a:r>
              <a:rPr lang="de-CH" sz="1000" dirty="0" smtClean="0"/>
              <a:t>Innovation</a:t>
            </a:r>
            <a:r>
              <a:rPr lang="de-CH" sz="1000" dirty="0"/>
              <a:t>, </a:t>
            </a:r>
            <a:r>
              <a:rPr lang="de-CH" sz="1000" dirty="0" smtClean="0"/>
              <a:t>Kompetenz, Kundenorientierung und Herzblut die Basis für unsere zukünftige Wettbewerbsfähigkeit.</a:t>
            </a:r>
            <a:endParaRPr lang="de-CH" sz="1000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7" name="Textplatzhalter 3"/>
          <p:cNvSpPr>
            <a:spLocks noGrp="1"/>
          </p:cNvSpPr>
          <p:nvPr>
            <p:ph type="body" sz="quarter" idx="26"/>
          </p:nvPr>
        </p:nvSpPr>
        <p:spPr>
          <a:xfrm>
            <a:off x="323528" y="1052736"/>
            <a:ext cx="8280920" cy="504825"/>
          </a:xfrm>
        </p:spPr>
        <p:txBody>
          <a:bodyPr/>
          <a:lstStyle/>
          <a:p>
            <a:r>
              <a:rPr lang="de-CH" dirty="0" smtClean="0"/>
              <a:t>Auszüge Kommunikationskonzept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231101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lang="de-CH" dirty="0" smtClean="0"/>
              <a:t>Grosse Senderumstellung</a:t>
            </a:r>
            <a:endParaRPr lang="de-CH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CH" dirty="0" smtClean="0"/>
              <a:t>Kommunikation</a:t>
            </a:r>
            <a:endParaRPr lang="de-CH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lang="de-CH" dirty="0" smtClean="0"/>
              <a:t>Kommunikationsziele</a:t>
            </a:r>
            <a:endParaRPr lang="de-CH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F818F034-3ED1-44CB-BAE4-E1467A962864}" type="slidenum">
              <a:rPr lang="de-CH" smtClean="0"/>
              <a:pPr>
                <a:defRPr/>
              </a:pPr>
              <a:t>31</a:t>
            </a:fld>
            <a:endParaRPr lang="de-CH" dirty="0"/>
          </a:p>
        </p:txBody>
      </p:sp>
      <p:sp>
        <p:nvSpPr>
          <p:cNvPr id="14" name="Textplatzhalter 4"/>
          <p:cNvSpPr>
            <a:spLocks noGrp="1"/>
          </p:cNvSpPr>
          <p:nvPr>
            <p:ph type="body" sz="quarter" idx="27"/>
          </p:nvPr>
        </p:nvSpPr>
        <p:spPr>
          <a:xfrm>
            <a:off x="395485" y="2060848"/>
            <a:ext cx="8208963" cy="4248472"/>
          </a:xfrm>
        </p:spPr>
        <p:txBody>
          <a:bodyPr/>
          <a:lstStyle/>
          <a:p>
            <a:pPr marL="0" indent="0"/>
            <a:r>
              <a:rPr lang="de-CH" sz="1200" dirty="0" smtClean="0"/>
              <a:t>Wir </a:t>
            </a:r>
            <a:r>
              <a:rPr lang="de-CH" sz="1200" dirty="0"/>
              <a:t>wollen unsere </a:t>
            </a:r>
            <a:r>
              <a:rPr lang="de-CH" sz="1200" dirty="0" smtClean="0"/>
              <a:t>Kunden/Kundinnen aufklären </a:t>
            </a:r>
            <a:r>
              <a:rPr lang="de-CH" sz="1200" dirty="0"/>
              <a:t>und </a:t>
            </a:r>
            <a:r>
              <a:rPr lang="de-CH" sz="1200" dirty="0" smtClean="0"/>
              <a:t>animieren, ihre Endgeräte für das HDTV-Übertragungsformat MPEG-4 fit zu machen. </a:t>
            </a:r>
            <a:r>
              <a:rPr lang="de-CH" sz="1200" dirty="0"/>
              <a:t>Dabei wollen wir die </a:t>
            </a:r>
            <a:r>
              <a:rPr lang="de-CH" sz="1200" dirty="0" smtClean="0"/>
              <a:t>Teilnehmer/-innen </a:t>
            </a:r>
            <a:r>
              <a:rPr lang="de-CH" sz="1200" dirty="0"/>
              <a:t>weder verärgern noch verlieren, insbesondere weil </a:t>
            </a:r>
            <a:r>
              <a:rPr lang="de-CH" sz="1200" dirty="0" smtClean="0"/>
              <a:t>jene, </a:t>
            </a:r>
            <a:r>
              <a:rPr lang="de-CH" sz="1200" dirty="0"/>
              <a:t>welche ältere Geräte besitzen, langjährige </a:t>
            </a:r>
            <a:r>
              <a:rPr lang="de-CH" sz="1200" dirty="0" smtClean="0"/>
              <a:t>Kunden/Kundinnen sind</a:t>
            </a:r>
            <a:r>
              <a:rPr lang="de-CH" sz="1200" dirty="0"/>
              <a:t>.</a:t>
            </a:r>
          </a:p>
        </p:txBody>
      </p:sp>
      <p:sp>
        <p:nvSpPr>
          <p:cNvPr id="15" name="Rectangle 15"/>
          <p:cNvSpPr>
            <a:spLocks noChangeArrowheads="1"/>
          </p:cNvSpPr>
          <p:nvPr/>
        </p:nvSpPr>
        <p:spPr bwMode="auto">
          <a:xfrm>
            <a:off x="467544" y="2746448"/>
            <a:ext cx="8064896" cy="296863"/>
          </a:xfrm>
          <a:prstGeom prst="rect">
            <a:avLst/>
          </a:prstGeom>
          <a:solidFill>
            <a:srgbClr val="FFC000"/>
          </a:solidFill>
          <a:ln w="3175">
            <a:solidFill>
              <a:srgbClr val="808080"/>
            </a:solidFill>
            <a:miter lim="800000"/>
            <a:headEnd/>
            <a:tailEnd/>
          </a:ln>
        </p:spPr>
        <p:txBody>
          <a:bodyPr lIns="86402" tIns="78238" rIns="17008" bIns="78238" anchor="ctr"/>
          <a:lstStyle/>
          <a:p>
            <a:pPr algn="l" defTabSz="863600">
              <a:spcBef>
                <a:spcPct val="10000"/>
              </a:spcBef>
              <a:tabLst>
                <a:tab pos="171450" algn="l"/>
              </a:tabLst>
            </a:pPr>
            <a:r>
              <a:rPr lang="de-CH" sz="1200" b="1" dirty="0">
                <a:latin typeface="+mj-lt"/>
                <a:cs typeface="Arial" charset="0"/>
              </a:rPr>
              <a:t>Quantitative Zielsetzungen</a:t>
            </a:r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auto">
          <a:xfrm>
            <a:off x="467544" y="4167820"/>
            <a:ext cx="8064896" cy="311150"/>
          </a:xfrm>
          <a:prstGeom prst="rect">
            <a:avLst/>
          </a:prstGeom>
          <a:solidFill>
            <a:srgbClr val="FFC000"/>
          </a:solidFill>
          <a:ln w="3175">
            <a:solidFill>
              <a:srgbClr val="808080"/>
            </a:solidFill>
            <a:miter lim="800000"/>
            <a:headEnd/>
            <a:tailEnd/>
          </a:ln>
        </p:spPr>
        <p:txBody>
          <a:bodyPr lIns="86402" tIns="78238" rIns="17008" bIns="78238" anchor="ctr"/>
          <a:lstStyle/>
          <a:p>
            <a:pPr algn="l" defTabSz="863600">
              <a:spcBef>
                <a:spcPct val="10000"/>
              </a:spcBef>
              <a:tabLst>
                <a:tab pos="171450" algn="l"/>
              </a:tabLst>
            </a:pPr>
            <a:r>
              <a:rPr lang="de-CH" sz="1200" b="1" dirty="0">
                <a:latin typeface="+mj-lt"/>
                <a:cs typeface="Arial" charset="0"/>
              </a:rPr>
              <a:t>Qualitative Zielsetzungen</a:t>
            </a:r>
          </a:p>
        </p:txBody>
      </p:sp>
      <p:sp>
        <p:nvSpPr>
          <p:cNvPr id="17" name="Rectangle 15"/>
          <p:cNvSpPr>
            <a:spLocks noChangeArrowheads="1"/>
          </p:cNvSpPr>
          <p:nvPr/>
        </p:nvSpPr>
        <p:spPr bwMode="auto">
          <a:xfrm>
            <a:off x="467544" y="3043310"/>
            <a:ext cx="8064896" cy="1088988"/>
          </a:xfrm>
          <a:prstGeom prst="rect">
            <a:avLst/>
          </a:prstGeom>
          <a:solidFill>
            <a:srgbClr val="D9D9D9"/>
          </a:solidFill>
          <a:ln w="3175">
            <a:solidFill>
              <a:srgbClr val="808080"/>
            </a:solidFill>
            <a:miter lim="800000"/>
            <a:headEnd/>
            <a:tailEnd/>
          </a:ln>
        </p:spPr>
        <p:txBody>
          <a:bodyPr lIns="51025" tIns="44221" rIns="0" bIns="44221"/>
          <a:lstStyle/>
          <a:p>
            <a:pPr marL="171450" indent="-171450" eaLnBrk="0" fontAlgn="auto" hangingPunct="0">
              <a:spcBef>
                <a:spcPts val="30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de-DE" sz="1000" kern="0" dirty="0" smtClean="0">
                <a:latin typeface="+mj-lt"/>
              </a:rPr>
              <a:t>Erhaltung des heutigen Kundenportfolios.</a:t>
            </a:r>
          </a:p>
          <a:p>
            <a:pPr marL="171450" indent="-171450" eaLnBrk="0" fontAlgn="auto" hangingPunct="0">
              <a:spcBef>
                <a:spcPts val="30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de-DE" sz="1000" kern="0" dirty="0" smtClean="0">
                <a:latin typeface="+mj-lt"/>
              </a:rPr>
              <a:t>100% der bestehenden Teilnehmer/-innen können mit den (Vor-)Informationen rund um die </a:t>
            </a:r>
            <a:r>
              <a:rPr lang="de-DE" sz="1000" kern="0" dirty="0" err="1" smtClean="0">
                <a:latin typeface="+mj-lt"/>
              </a:rPr>
              <a:t>grosse</a:t>
            </a:r>
            <a:r>
              <a:rPr lang="de-DE" sz="1000" kern="0" dirty="0" smtClean="0">
                <a:latin typeface="+mj-lt"/>
              </a:rPr>
              <a:t> Senderumstellung erreicht werden, 75% nehmen davon bewusst Kenntnis.</a:t>
            </a:r>
          </a:p>
          <a:p>
            <a:pPr marL="171450" indent="-171450" eaLnBrk="0" fontAlgn="auto" hangingPunct="0">
              <a:spcBef>
                <a:spcPts val="30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de-DE" sz="1000" kern="0" dirty="0" smtClean="0">
                <a:latin typeface="+mj-lt"/>
              </a:rPr>
              <a:t>Alle </a:t>
            </a:r>
            <a:r>
              <a:rPr lang="de-DE" sz="1000" kern="0" dirty="0">
                <a:latin typeface="+mj-lt"/>
              </a:rPr>
              <a:t>bisherigen </a:t>
            </a:r>
            <a:r>
              <a:rPr lang="de-DE" sz="1000" kern="0" dirty="0" smtClean="0">
                <a:latin typeface="+mj-lt"/>
              </a:rPr>
              <a:t>TV-Kunden verfügen </a:t>
            </a:r>
            <a:r>
              <a:rPr lang="de-DE" sz="1000" kern="0" dirty="0">
                <a:latin typeface="+mj-lt"/>
              </a:rPr>
              <a:t>bis zum Umschalttag über die erforderliche </a:t>
            </a:r>
            <a:r>
              <a:rPr lang="de-DE" sz="1000" kern="0" dirty="0" smtClean="0">
                <a:latin typeface="+mj-lt"/>
              </a:rPr>
              <a:t>Hardware, </a:t>
            </a:r>
            <a:r>
              <a:rPr lang="de-DE" sz="1000" kern="0" dirty="0">
                <a:latin typeface="+mj-lt"/>
              </a:rPr>
              <a:t>um digitales Fernsehen schauen zu können</a:t>
            </a:r>
            <a:r>
              <a:rPr lang="de-DE" sz="1000" kern="0" dirty="0" smtClean="0">
                <a:latin typeface="+mj-lt"/>
              </a:rPr>
              <a:t>.</a:t>
            </a:r>
          </a:p>
          <a:p>
            <a:pPr marL="171450" indent="-171450" eaLnBrk="0" fontAlgn="auto" hangingPunct="0">
              <a:spcBef>
                <a:spcPts val="30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de-CH" sz="1000" dirty="0" smtClean="0"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Die durch die Senderumstellung bedingten Verkaufs- </a:t>
            </a:r>
            <a:r>
              <a:rPr lang="de-CH" sz="1000" dirty="0"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und Beratungsgesprächen am </a:t>
            </a:r>
            <a:r>
              <a:rPr lang="de-CH" sz="1000" dirty="0" smtClean="0"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POS werden zudem für den Verkauf </a:t>
            </a:r>
            <a:r>
              <a:rPr lang="de-CH" sz="1000" dirty="0"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von </a:t>
            </a:r>
            <a:r>
              <a:rPr lang="de-CH" sz="1000" dirty="0" smtClean="0"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Pay-Paketen genutzt (nur bei Pay-TV affinen Zielkunden).</a:t>
            </a:r>
            <a:endParaRPr lang="de-DE" sz="1000" kern="0" dirty="0">
              <a:latin typeface="+mj-lt"/>
            </a:endParaRPr>
          </a:p>
        </p:txBody>
      </p:sp>
      <p:sp>
        <p:nvSpPr>
          <p:cNvPr id="18" name="Rectangle 15"/>
          <p:cNvSpPr>
            <a:spLocks noChangeArrowheads="1"/>
          </p:cNvSpPr>
          <p:nvPr/>
        </p:nvSpPr>
        <p:spPr bwMode="auto">
          <a:xfrm>
            <a:off x="467544" y="4478970"/>
            <a:ext cx="8064896" cy="1705074"/>
          </a:xfrm>
          <a:prstGeom prst="rect">
            <a:avLst/>
          </a:prstGeom>
          <a:solidFill>
            <a:srgbClr val="D9D9D9"/>
          </a:solidFill>
          <a:ln w="3175">
            <a:solidFill>
              <a:srgbClr val="808080"/>
            </a:solidFill>
            <a:miter lim="800000"/>
            <a:headEnd/>
            <a:tailEnd/>
          </a:ln>
        </p:spPr>
        <p:txBody>
          <a:bodyPr lIns="51025" tIns="44221" rIns="0" bIns="44221"/>
          <a:lstStyle/>
          <a:p>
            <a:pPr marL="171450" lvl="0" indent="-171450" defTabSz="863600" fontAlgn="auto">
              <a:spcBef>
                <a:spcPct val="20000"/>
              </a:spcBef>
              <a:spcAft>
                <a:spcPts val="0"/>
              </a:spcAft>
              <a:buFont typeface="Wingdings" pitchFamily="2" charset="2"/>
              <a:buChar char="§"/>
              <a:tabLst>
                <a:tab pos="171450" algn="l"/>
                <a:tab pos="765175" algn="l"/>
              </a:tabLst>
              <a:defRPr/>
            </a:pPr>
            <a:r>
              <a:rPr lang="de-CH" sz="1000" kern="0" dirty="0" smtClean="0">
                <a:latin typeface="+mj-lt"/>
                <a:cs typeface="Arial" pitchFamily="34" charset="0"/>
              </a:rPr>
              <a:t>Die Teilnehmer/-innen zeigen Verständnis für die geplante Umstellung vom analogen auf das digitale Fernsehen und erkennen </a:t>
            </a:r>
            <a:r>
              <a:rPr lang="de-CH" sz="1000" dirty="0"/>
              <a:t>den Nutzen (kurzfristig/langfristig) der Umstellung</a:t>
            </a:r>
            <a:r>
              <a:rPr lang="de-CH" sz="1000" kern="0" dirty="0" smtClean="0">
                <a:latin typeface="+mj-lt"/>
                <a:cs typeface="Arial" pitchFamily="34" charset="0"/>
              </a:rPr>
              <a:t>.</a:t>
            </a:r>
          </a:p>
          <a:p>
            <a:pPr marL="171450" marR="0" lvl="0" indent="-171450" algn="l" defTabSz="8636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SzTx/>
              <a:buFont typeface="Wingdings" pitchFamily="2" charset="2"/>
              <a:buChar char="§"/>
              <a:tabLst>
                <a:tab pos="171450" algn="l"/>
                <a:tab pos="765175" algn="l"/>
              </a:tabLst>
              <a:defRPr/>
            </a:pPr>
            <a:r>
              <a:rPr lang="de-CH" sz="1000" kern="0" dirty="0" smtClean="0">
                <a:latin typeface="+mj-lt"/>
                <a:cs typeface="Arial" pitchFamily="34" charset="0"/>
              </a:rPr>
              <a:t>Alle TV-Kunden wissen, was am Umstellungstag zu tun ist oder verfügen über die erforderlichen Informationen und Hilfestellungsmöglich-</a:t>
            </a:r>
            <a:r>
              <a:rPr lang="de-CH" sz="1000" kern="0" dirty="0" err="1" smtClean="0">
                <a:latin typeface="+mj-lt"/>
                <a:cs typeface="Arial" pitchFamily="34" charset="0"/>
              </a:rPr>
              <a:t>keiten</a:t>
            </a:r>
            <a:r>
              <a:rPr lang="de-CH" sz="1000" kern="0" dirty="0" smtClean="0">
                <a:latin typeface="+mj-lt"/>
                <a:cs typeface="Arial" pitchFamily="34" charset="0"/>
              </a:rPr>
              <a:t>.</a:t>
            </a:r>
          </a:p>
          <a:p>
            <a:pPr marL="171450" marR="0" lvl="0" indent="-171450" algn="l" defTabSz="8636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SzTx/>
              <a:buFont typeface="Wingdings" pitchFamily="2" charset="2"/>
              <a:buChar char="§"/>
              <a:tabLst>
                <a:tab pos="171450" algn="l"/>
                <a:tab pos="765175" algn="l"/>
              </a:tabLst>
              <a:defRPr/>
            </a:pPr>
            <a:r>
              <a:rPr lang="de-CH" sz="1000" kern="0" dirty="0" smtClean="0">
                <a:latin typeface="+mj-lt"/>
                <a:cs typeface="Arial" pitchFamily="34" charset="0"/>
              </a:rPr>
              <a:t>Die Vorzüge des digitalen Fernsehens können den bestehenden Teilnehmern/-innen einfach verständlich vermittelt werden und lösen Interesse an den «</a:t>
            </a:r>
            <a:r>
              <a:rPr lang="de-CH" sz="1000" kern="0" dirty="0" err="1" smtClean="0">
                <a:latin typeface="+mj-lt"/>
                <a:cs typeface="Arial" pitchFamily="34" charset="0"/>
              </a:rPr>
              <a:t>Quickline</a:t>
            </a:r>
            <a:r>
              <a:rPr lang="de-CH" sz="1000" kern="0" dirty="0" smtClean="0">
                <a:latin typeface="+mj-lt"/>
                <a:cs typeface="Arial" pitchFamily="34" charset="0"/>
              </a:rPr>
              <a:t>» Produkten aus.</a:t>
            </a:r>
          </a:p>
          <a:p>
            <a:pPr marL="171450" marR="0" lvl="0" indent="-171450" algn="l" defTabSz="8636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SzTx/>
              <a:buFont typeface="Wingdings" pitchFamily="2" charset="2"/>
              <a:buChar char="§"/>
              <a:tabLst>
                <a:tab pos="171450" algn="l"/>
                <a:tab pos="765175" algn="l"/>
              </a:tabLst>
              <a:defRPr/>
            </a:pPr>
            <a:r>
              <a:rPr lang="de-CH" sz="1000" kern="0" dirty="0" smtClean="0">
                <a:latin typeface="+mj-lt"/>
                <a:cs typeface="Arial" pitchFamily="34" charset="0"/>
              </a:rPr>
              <a:t>Vor, während und nach dem Umstellungstag werden </a:t>
            </a:r>
            <a:r>
              <a:rPr lang="de-CH" sz="1000" kern="0" dirty="0" err="1" smtClean="0">
                <a:latin typeface="+mj-lt"/>
                <a:cs typeface="Arial" pitchFamily="34" charset="0"/>
              </a:rPr>
              <a:t>Quickline</a:t>
            </a:r>
            <a:r>
              <a:rPr lang="de-CH" sz="1000" kern="0" dirty="0" smtClean="0">
                <a:latin typeface="+mj-lt"/>
                <a:cs typeface="Arial" pitchFamily="34" charset="0"/>
              </a:rPr>
              <a:t> sowie die involvierten Servicepartner als zuverlässige, kompetente und professionelle Dienstleister wahrgenommen.</a:t>
            </a:r>
          </a:p>
          <a:p>
            <a:pPr marL="171450" marR="0" lvl="0" indent="-171450" algn="l" defTabSz="8636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SzTx/>
              <a:buFont typeface="Wingdings" pitchFamily="2" charset="2"/>
              <a:buChar char="§"/>
              <a:tabLst>
                <a:tab pos="171450" algn="l"/>
                <a:tab pos="765175" algn="l"/>
              </a:tabLst>
              <a:defRPr/>
            </a:pPr>
            <a:r>
              <a:rPr lang="de-CH" sz="1000" kern="0" dirty="0" smtClean="0">
                <a:latin typeface="+mj-lt"/>
                <a:cs typeface="Arial" pitchFamily="34" charset="0"/>
              </a:rPr>
              <a:t>Sowohl inhaltlich, als auch gestalterisch werden die verschiedenen Kommunikationsmittel als zielgruppengerecht, authentisch, verständlich und emotional wahrgenommen</a:t>
            </a:r>
            <a:r>
              <a:rPr lang="de-CH" sz="1000" kern="0" dirty="0">
                <a:latin typeface="+mj-lt"/>
                <a:cs typeface="Arial" pitchFamily="34" charset="0"/>
              </a:rPr>
              <a:t>.</a:t>
            </a:r>
            <a:endParaRPr lang="de-CH" sz="1000" kern="0" dirty="0" smtClean="0">
              <a:latin typeface="+mj-lt"/>
              <a:cs typeface="Arial" pitchFamily="34" charset="0"/>
            </a:endParaRPr>
          </a:p>
          <a:p>
            <a:pPr marL="171450" marR="0" lvl="0" indent="-171450" algn="l" defTabSz="8636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C9000"/>
              </a:buClr>
              <a:buSzTx/>
              <a:buFont typeface="Wingdings" pitchFamily="2" charset="2"/>
              <a:buChar char="§"/>
              <a:tabLst>
                <a:tab pos="171450" algn="l"/>
                <a:tab pos="765175" algn="l"/>
              </a:tabLst>
              <a:defRPr/>
            </a:pPr>
            <a:endParaRPr kumimoji="0" lang="de-CH" sz="10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cs typeface="Arial" pitchFamily="34" charset="0"/>
            </a:endParaRPr>
          </a:p>
        </p:txBody>
      </p:sp>
      <p:sp>
        <p:nvSpPr>
          <p:cNvPr id="20" name="Textplatzhalter 3"/>
          <p:cNvSpPr>
            <a:spLocks noGrp="1"/>
          </p:cNvSpPr>
          <p:nvPr>
            <p:ph type="body" sz="quarter" idx="26"/>
          </p:nvPr>
        </p:nvSpPr>
        <p:spPr>
          <a:xfrm>
            <a:off x="323528" y="1052736"/>
            <a:ext cx="8280920" cy="504825"/>
          </a:xfrm>
        </p:spPr>
        <p:txBody>
          <a:bodyPr/>
          <a:lstStyle/>
          <a:p>
            <a:r>
              <a:rPr lang="de-CH" dirty="0" smtClean="0"/>
              <a:t>Auszüge Kommunikationskonzept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492938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lang="de-CH" dirty="0" smtClean="0"/>
              <a:t>Grosse Senderumstellung</a:t>
            </a:r>
            <a:endParaRPr lang="de-CH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CH" dirty="0" smtClean="0"/>
              <a:t>Kommunikation</a:t>
            </a:r>
            <a:endParaRPr lang="de-CH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lang="de-CH" dirty="0" smtClean="0"/>
              <a:t>Dialoggruppen</a:t>
            </a:r>
            <a:endParaRPr lang="de-CH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F818F034-3ED1-44CB-BAE4-E1467A962864}" type="slidenum">
              <a:rPr lang="de-CH" smtClean="0"/>
              <a:pPr>
                <a:defRPr/>
              </a:pPr>
              <a:t>32</a:t>
            </a:fld>
            <a:endParaRPr lang="de-CH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Textplatzhalter 4"/>
          <p:cNvSpPr txBox="1">
            <a:spLocks/>
          </p:cNvSpPr>
          <p:nvPr/>
        </p:nvSpPr>
        <p:spPr bwMode="auto">
          <a:xfrm>
            <a:off x="395485" y="2132856"/>
            <a:ext cx="8208963" cy="367240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57200" indent="-457200" algn="l" rtl="0" eaLnBrk="1" fontAlgn="base" hangingPunct="1">
              <a:spcBef>
                <a:spcPct val="20000"/>
              </a:spcBef>
              <a:spcAft>
                <a:spcPct val="0"/>
              </a:spcAft>
              <a:buFont typeface="+mj-lt"/>
              <a:buNone/>
              <a:defRPr sz="18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de-CH" kern="0" smtClean="0"/>
              <a:t> </a:t>
            </a:r>
            <a:endParaRPr lang="de-CH" kern="0" dirty="0"/>
          </a:p>
        </p:txBody>
      </p:sp>
      <p:sp>
        <p:nvSpPr>
          <p:cNvPr id="10" name="Rectangle 86"/>
          <p:cNvSpPr>
            <a:spLocks noChangeArrowheads="1"/>
          </p:cNvSpPr>
          <p:nvPr/>
        </p:nvSpPr>
        <p:spPr bwMode="auto">
          <a:xfrm>
            <a:off x="1447930" y="2750302"/>
            <a:ext cx="5460473" cy="1758818"/>
          </a:xfrm>
          <a:prstGeom prst="rect">
            <a:avLst/>
          </a:prstGeom>
          <a:solidFill>
            <a:schemeClr val="accent1"/>
          </a:solidFill>
          <a:ln>
            <a:noFill/>
          </a:ln>
          <a:extLst/>
        </p:spPr>
        <p:txBody>
          <a:bodyPr wrap="none" lIns="91431" tIns="45715" rIns="91431" bIns="45715" anchor="ctr"/>
          <a:lstStyle/>
          <a:p>
            <a:pPr defTabSz="913862">
              <a:defRPr/>
            </a:pPr>
            <a:endParaRPr lang="de-DE" sz="1000">
              <a:latin typeface="+mn-lt"/>
              <a:ea typeface="ＭＳ Ｐゴシック" pitchFamily="34" charset="-128"/>
            </a:endParaRPr>
          </a:p>
        </p:txBody>
      </p:sp>
      <p:sp>
        <p:nvSpPr>
          <p:cNvPr id="11" name="AutoShape 97"/>
          <p:cNvSpPr>
            <a:spLocks noChangeArrowheads="1"/>
          </p:cNvSpPr>
          <p:nvPr/>
        </p:nvSpPr>
        <p:spPr bwMode="auto">
          <a:xfrm>
            <a:off x="1067379" y="3494713"/>
            <a:ext cx="264261" cy="331749"/>
          </a:xfrm>
          <a:prstGeom prst="rightArrow">
            <a:avLst>
              <a:gd name="adj1" fmla="val 50000"/>
              <a:gd name="adj2" fmla="val 32198"/>
            </a:avLst>
          </a:prstGeom>
          <a:solidFill>
            <a:srgbClr val="96969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91431" tIns="45715" rIns="91431" bIns="45715" anchor="ctr"/>
          <a:lstStyle/>
          <a:p>
            <a:pPr defTabSz="913862"/>
            <a:endParaRPr lang="de-DE" sz="1000">
              <a:latin typeface="+mn-lt"/>
              <a:ea typeface="MS PGothic" pitchFamily="34" charset="-128"/>
            </a:endParaRPr>
          </a:p>
        </p:txBody>
      </p:sp>
      <p:sp>
        <p:nvSpPr>
          <p:cNvPr id="12" name="AutoShape 98"/>
          <p:cNvSpPr>
            <a:spLocks noChangeArrowheads="1"/>
          </p:cNvSpPr>
          <p:nvPr/>
        </p:nvSpPr>
        <p:spPr bwMode="auto">
          <a:xfrm>
            <a:off x="612972" y="2132856"/>
            <a:ext cx="463523" cy="642424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5898240 60000 65536"/>
              <a:gd name="T10" fmla="*/ 5898240 60000 65536"/>
              <a:gd name="T11" fmla="*/ 0 60000 65536"/>
              <a:gd name="T12" fmla="*/ 12427 w 21600"/>
              <a:gd name="T13" fmla="*/ 2912 h 21600"/>
              <a:gd name="T14" fmla="*/ 18227 w 21600"/>
              <a:gd name="T15" fmla="*/ 9246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1600" y="6079"/>
                </a:moveTo>
                <a:lnTo>
                  <a:pt x="15126" y="0"/>
                </a:lnTo>
                <a:lnTo>
                  <a:pt x="15126" y="2912"/>
                </a:lnTo>
                <a:lnTo>
                  <a:pt x="12427" y="2912"/>
                </a:lnTo>
                <a:cubicBezTo>
                  <a:pt x="5564" y="2912"/>
                  <a:pt x="0" y="7052"/>
                  <a:pt x="0" y="12158"/>
                </a:cubicBezTo>
                <a:lnTo>
                  <a:pt x="0" y="21600"/>
                </a:lnTo>
                <a:lnTo>
                  <a:pt x="6474" y="21600"/>
                </a:lnTo>
                <a:lnTo>
                  <a:pt x="6474" y="12158"/>
                </a:lnTo>
                <a:cubicBezTo>
                  <a:pt x="6474" y="10550"/>
                  <a:pt x="9139" y="9246"/>
                  <a:pt x="12427" y="9246"/>
                </a:cubicBezTo>
                <a:lnTo>
                  <a:pt x="15126" y="9246"/>
                </a:lnTo>
                <a:lnTo>
                  <a:pt x="15126" y="12158"/>
                </a:lnTo>
                <a:lnTo>
                  <a:pt x="21600" y="6079"/>
                </a:lnTo>
                <a:close/>
              </a:path>
            </a:pathLst>
          </a:custGeom>
          <a:solidFill>
            <a:srgbClr val="96969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91431" tIns="45715" rIns="91431" bIns="45715" anchor="ctr"/>
          <a:lstStyle/>
          <a:p>
            <a:endParaRPr lang="de-CH" sz="1000">
              <a:latin typeface="+mn-lt"/>
            </a:endParaRPr>
          </a:p>
        </p:txBody>
      </p:sp>
      <p:sp>
        <p:nvSpPr>
          <p:cNvPr id="13" name="AutoShape 99"/>
          <p:cNvSpPr>
            <a:spLocks noChangeArrowheads="1"/>
          </p:cNvSpPr>
          <p:nvPr/>
        </p:nvSpPr>
        <p:spPr bwMode="auto">
          <a:xfrm flipV="1">
            <a:off x="612972" y="4620307"/>
            <a:ext cx="463523" cy="660271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5898240 60000 65536"/>
              <a:gd name="T10" fmla="*/ 5898240 60000 65536"/>
              <a:gd name="T11" fmla="*/ 0 60000 65536"/>
              <a:gd name="T12" fmla="*/ 12427 w 21600"/>
              <a:gd name="T13" fmla="*/ 2912 h 21600"/>
              <a:gd name="T14" fmla="*/ 18227 w 21600"/>
              <a:gd name="T15" fmla="*/ 9246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1600" y="6079"/>
                </a:moveTo>
                <a:lnTo>
                  <a:pt x="15126" y="0"/>
                </a:lnTo>
                <a:lnTo>
                  <a:pt x="15126" y="2912"/>
                </a:lnTo>
                <a:lnTo>
                  <a:pt x="12427" y="2912"/>
                </a:lnTo>
                <a:cubicBezTo>
                  <a:pt x="5564" y="2912"/>
                  <a:pt x="0" y="7052"/>
                  <a:pt x="0" y="12158"/>
                </a:cubicBezTo>
                <a:lnTo>
                  <a:pt x="0" y="21600"/>
                </a:lnTo>
                <a:lnTo>
                  <a:pt x="6474" y="21600"/>
                </a:lnTo>
                <a:lnTo>
                  <a:pt x="6474" y="12158"/>
                </a:lnTo>
                <a:cubicBezTo>
                  <a:pt x="6474" y="10550"/>
                  <a:pt x="9139" y="9246"/>
                  <a:pt x="12427" y="9246"/>
                </a:cubicBezTo>
                <a:lnTo>
                  <a:pt x="15126" y="9246"/>
                </a:lnTo>
                <a:lnTo>
                  <a:pt x="15126" y="12158"/>
                </a:lnTo>
                <a:lnTo>
                  <a:pt x="21600" y="6079"/>
                </a:lnTo>
                <a:close/>
              </a:path>
            </a:pathLst>
          </a:custGeom>
          <a:solidFill>
            <a:srgbClr val="96969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wrap="none" lIns="91431" tIns="45715" rIns="91431" bIns="45715" anchor="ctr"/>
          <a:lstStyle/>
          <a:p>
            <a:endParaRPr lang="de-CH" sz="1000">
              <a:latin typeface="+mn-lt"/>
            </a:endParaRPr>
          </a:p>
        </p:txBody>
      </p:sp>
      <p:sp>
        <p:nvSpPr>
          <p:cNvPr id="14" name="Rectangle 63"/>
          <p:cNvSpPr>
            <a:spLocks noChangeArrowheads="1"/>
          </p:cNvSpPr>
          <p:nvPr/>
        </p:nvSpPr>
        <p:spPr bwMode="auto">
          <a:xfrm>
            <a:off x="2592352" y="2808271"/>
            <a:ext cx="1008000" cy="324000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90000"/>
                  <a:lumOff val="10000"/>
                  <a:tint val="66000"/>
                  <a:satMod val="160000"/>
                </a:schemeClr>
              </a:gs>
              <a:gs pos="50000">
                <a:schemeClr val="tx2">
                  <a:lumMod val="90000"/>
                  <a:lumOff val="10000"/>
                  <a:tint val="44500"/>
                  <a:satMod val="160000"/>
                </a:schemeClr>
              </a:gs>
              <a:gs pos="100000">
                <a:schemeClr val="tx2">
                  <a:lumMod val="90000"/>
                  <a:lumOff val="10000"/>
                  <a:tint val="23500"/>
                  <a:satMod val="160000"/>
                </a:schemeClr>
              </a:gs>
            </a:gsLst>
            <a:lin ang="16200000" scaled="1"/>
            <a:tileRect/>
          </a:gra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wrap="none" lIns="91431" tIns="45715" rIns="91431" bIns="45715" anchor="ctr"/>
          <a:lstStyle/>
          <a:p>
            <a:pPr algn="ctr" defTabSz="913862">
              <a:defRPr/>
            </a:pPr>
            <a:r>
              <a:rPr lang="de-CH" sz="1000" dirty="0" smtClean="0">
                <a:latin typeface="+mn-lt"/>
                <a:ea typeface="ＭＳ Ｐゴシック" pitchFamily="34" charset="-128"/>
              </a:rPr>
              <a:t>Hauseigentümer</a:t>
            </a:r>
            <a:endParaRPr lang="de-CH" sz="1000" dirty="0">
              <a:latin typeface="+mn-lt"/>
              <a:ea typeface="ＭＳ Ｐゴシック" pitchFamily="34" charset="-128"/>
            </a:endParaRPr>
          </a:p>
        </p:txBody>
      </p:sp>
      <p:sp>
        <p:nvSpPr>
          <p:cNvPr id="15" name="Rectangle 63"/>
          <p:cNvSpPr>
            <a:spLocks noChangeArrowheads="1"/>
          </p:cNvSpPr>
          <p:nvPr/>
        </p:nvSpPr>
        <p:spPr bwMode="auto">
          <a:xfrm>
            <a:off x="1512232" y="2808271"/>
            <a:ext cx="1008000" cy="324000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90000"/>
                  <a:lumOff val="10000"/>
                  <a:tint val="66000"/>
                  <a:satMod val="160000"/>
                </a:schemeClr>
              </a:gs>
              <a:gs pos="50000">
                <a:schemeClr val="tx2">
                  <a:lumMod val="90000"/>
                  <a:lumOff val="10000"/>
                  <a:tint val="44500"/>
                  <a:satMod val="160000"/>
                </a:schemeClr>
              </a:gs>
              <a:gs pos="100000">
                <a:schemeClr val="tx2">
                  <a:lumMod val="90000"/>
                  <a:lumOff val="10000"/>
                  <a:tint val="23500"/>
                  <a:satMod val="160000"/>
                </a:schemeClr>
              </a:gs>
            </a:gsLst>
            <a:lin ang="16200000" scaled="1"/>
            <a:tileRect/>
          </a:gra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wrap="none" lIns="91431" tIns="45715" rIns="91431" bIns="45715" anchor="ctr"/>
          <a:lstStyle/>
          <a:p>
            <a:pPr algn="ctr" defTabSz="913862">
              <a:defRPr/>
            </a:pPr>
            <a:r>
              <a:rPr lang="de-CH" sz="1000" dirty="0" smtClean="0">
                <a:latin typeface="+mn-lt"/>
                <a:ea typeface="ＭＳ Ｐゴシック" pitchFamily="34" charset="-128"/>
              </a:rPr>
              <a:t>Familie/Freunde/ </a:t>
            </a:r>
          </a:p>
          <a:p>
            <a:pPr algn="ctr" defTabSz="913862">
              <a:defRPr/>
            </a:pPr>
            <a:r>
              <a:rPr lang="de-CH" sz="1000" dirty="0" smtClean="0">
                <a:latin typeface="+mn-lt"/>
                <a:ea typeface="ＭＳ Ｐゴシック" pitchFamily="34" charset="-128"/>
              </a:rPr>
              <a:t>Bekannte</a:t>
            </a:r>
          </a:p>
        </p:txBody>
      </p:sp>
      <p:sp>
        <p:nvSpPr>
          <p:cNvPr id="16" name="Rectangle 63"/>
          <p:cNvSpPr>
            <a:spLocks noChangeArrowheads="1"/>
          </p:cNvSpPr>
          <p:nvPr/>
        </p:nvSpPr>
        <p:spPr bwMode="auto">
          <a:xfrm>
            <a:off x="3672584" y="2808271"/>
            <a:ext cx="1008000" cy="324000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90000"/>
                  <a:lumOff val="10000"/>
                  <a:tint val="66000"/>
                  <a:satMod val="160000"/>
                </a:schemeClr>
              </a:gs>
              <a:gs pos="50000">
                <a:schemeClr val="tx2">
                  <a:lumMod val="90000"/>
                  <a:lumOff val="10000"/>
                  <a:tint val="44500"/>
                  <a:satMod val="160000"/>
                </a:schemeClr>
              </a:gs>
              <a:gs pos="100000">
                <a:schemeClr val="tx2">
                  <a:lumMod val="90000"/>
                  <a:lumOff val="10000"/>
                  <a:tint val="23500"/>
                  <a:satMod val="160000"/>
                </a:schemeClr>
              </a:gs>
            </a:gsLst>
            <a:lin ang="16200000" scaled="1"/>
            <a:tileRect/>
          </a:gra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wrap="none" lIns="91431" tIns="45715" rIns="91431" bIns="45715" anchor="ctr"/>
          <a:lstStyle/>
          <a:p>
            <a:pPr algn="ctr" defTabSz="913862">
              <a:defRPr/>
            </a:pPr>
            <a:r>
              <a:rPr lang="de-CH" sz="1000" dirty="0" smtClean="0">
                <a:latin typeface="+mn-lt"/>
                <a:ea typeface="ＭＳ Ｐゴシック" pitchFamily="34" charset="-128"/>
              </a:rPr>
              <a:t>Vermieter</a:t>
            </a:r>
            <a:endParaRPr lang="de-CH" sz="1000" dirty="0">
              <a:latin typeface="+mn-lt"/>
              <a:ea typeface="ＭＳ Ｐゴシック" pitchFamily="34" charset="-128"/>
            </a:endParaRPr>
          </a:p>
        </p:txBody>
      </p:sp>
      <p:sp>
        <p:nvSpPr>
          <p:cNvPr id="17" name="Line 82"/>
          <p:cNvSpPr>
            <a:spLocks noChangeShapeType="1"/>
          </p:cNvSpPr>
          <p:nvPr/>
        </p:nvSpPr>
        <p:spPr bwMode="auto">
          <a:xfrm>
            <a:off x="7010142" y="2664628"/>
            <a:ext cx="1333891" cy="0"/>
          </a:xfrm>
          <a:prstGeom prst="line">
            <a:avLst/>
          </a:prstGeom>
          <a:noFill/>
          <a:ln w="3175" cap="rnd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6762" tIns="48381" rIns="96762" bIns="48381"/>
          <a:lstStyle/>
          <a:p>
            <a:pPr algn="l"/>
            <a:endParaRPr lang="de-CH" sz="1000">
              <a:latin typeface="+mn-lt"/>
            </a:endParaRPr>
          </a:p>
        </p:txBody>
      </p:sp>
      <p:sp>
        <p:nvSpPr>
          <p:cNvPr id="18" name="Line 82"/>
          <p:cNvSpPr>
            <a:spLocks noChangeShapeType="1"/>
          </p:cNvSpPr>
          <p:nvPr/>
        </p:nvSpPr>
        <p:spPr bwMode="auto">
          <a:xfrm>
            <a:off x="7010142" y="4650113"/>
            <a:ext cx="1333891" cy="285"/>
          </a:xfrm>
          <a:prstGeom prst="line">
            <a:avLst/>
          </a:prstGeom>
          <a:noFill/>
          <a:ln w="3175" cap="rnd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6762" tIns="48381" rIns="96762" bIns="48381"/>
          <a:lstStyle/>
          <a:p>
            <a:pPr algn="l"/>
            <a:endParaRPr lang="de-CH" sz="1000">
              <a:latin typeface="+mn-lt"/>
            </a:endParaRPr>
          </a:p>
        </p:txBody>
      </p:sp>
      <p:sp>
        <p:nvSpPr>
          <p:cNvPr id="19" name="Line 82"/>
          <p:cNvSpPr>
            <a:spLocks noChangeShapeType="1"/>
          </p:cNvSpPr>
          <p:nvPr/>
        </p:nvSpPr>
        <p:spPr bwMode="auto">
          <a:xfrm>
            <a:off x="7010142" y="5114598"/>
            <a:ext cx="1333891" cy="0"/>
          </a:xfrm>
          <a:prstGeom prst="line">
            <a:avLst/>
          </a:prstGeom>
          <a:noFill/>
          <a:ln w="3175" cap="rnd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6762" tIns="48381" rIns="96762" bIns="48381"/>
          <a:lstStyle/>
          <a:p>
            <a:pPr algn="l"/>
            <a:endParaRPr lang="de-CH" sz="1000">
              <a:latin typeface="+mn-lt"/>
            </a:endParaRPr>
          </a:p>
        </p:txBody>
      </p:sp>
      <p:sp>
        <p:nvSpPr>
          <p:cNvPr id="20" name="Rectangle 63"/>
          <p:cNvSpPr>
            <a:spLocks noChangeArrowheads="1"/>
          </p:cNvSpPr>
          <p:nvPr/>
        </p:nvSpPr>
        <p:spPr bwMode="auto">
          <a:xfrm>
            <a:off x="4752592" y="2800331"/>
            <a:ext cx="1008000" cy="324000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90000"/>
                  <a:lumOff val="10000"/>
                  <a:tint val="66000"/>
                  <a:satMod val="160000"/>
                </a:schemeClr>
              </a:gs>
              <a:gs pos="50000">
                <a:schemeClr val="tx2">
                  <a:lumMod val="90000"/>
                  <a:lumOff val="10000"/>
                  <a:tint val="44500"/>
                  <a:satMod val="160000"/>
                </a:schemeClr>
              </a:gs>
              <a:gs pos="100000">
                <a:schemeClr val="tx2">
                  <a:lumMod val="90000"/>
                  <a:lumOff val="10000"/>
                  <a:tint val="23500"/>
                  <a:satMod val="160000"/>
                </a:schemeClr>
              </a:gs>
            </a:gsLst>
            <a:lin ang="16200000" scaled="1"/>
            <a:tileRect/>
          </a:gra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wrap="none" lIns="91431" tIns="45715" rIns="91431" bIns="45715" anchor="ctr"/>
          <a:lstStyle/>
          <a:p>
            <a:pPr algn="ctr" defTabSz="913862">
              <a:defRPr/>
            </a:pPr>
            <a:r>
              <a:rPr lang="de-CH" sz="1000" dirty="0" smtClean="0">
                <a:latin typeface="+mn-lt"/>
                <a:ea typeface="ＭＳ Ｐゴシック" pitchFamily="34" charset="-128"/>
              </a:rPr>
              <a:t>Liegenschafts-</a:t>
            </a:r>
          </a:p>
          <a:p>
            <a:pPr algn="ctr" defTabSz="913862">
              <a:defRPr/>
            </a:pPr>
            <a:r>
              <a:rPr lang="de-CH" sz="1000" dirty="0" smtClean="0">
                <a:latin typeface="+mn-lt"/>
                <a:ea typeface="ＭＳ Ｐゴシック" pitchFamily="34" charset="-128"/>
              </a:rPr>
              <a:t>Verwaltungen</a:t>
            </a:r>
            <a:endParaRPr lang="de-CH" sz="1000" dirty="0">
              <a:latin typeface="+mn-lt"/>
              <a:ea typeface="ＭＳ Ｐゴシック" pitchFamily="34" charset="-128"/>
            </a:endParaRPr>
          </a:p>
        </p:txBody>
      </p:sp>
      <p:sp>
        <p:nvSpPr>
          <p:cNvPr id="21" name="Text Box 13"/>
          <p:cNvSpPr txBox="1">
            <a:spLocks noChangeArrowheads="1"/>
          </p:cNvSpPr>
          <p:nvPr/>
        </p:nvSpPr>
        <p:spPr bwMode="auto">
          <a:xfrm>
            <a:off x="6913528" y="2244836"/>
            <a:ext cx="1584000" cy="246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5" rIns="91431" bIns="45715">
            <a:spAutoFit/>
          </a:bodyPr>
          <a:lstStyle>
            <a:lvl1pPr defTabSz="863600"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86360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863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863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863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863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863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863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863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de-CH" sz="1000" i="1" dirty="0" smtClean="0">
                <a:latin typeface="+mn-lt"/>
                <a:ea typeface="MS PGothic" pitchFamily="34" charset="-128"/>
              </a:rPr>
              <a:t>Vermittler/Partner</a:t>
            </a:r>
            <a:endParaRPr lang="de-CH" sz="1000" i="1" dirty="0">
              <a:latin typeface="+mn-lt"/>
              <a:ea typeface="MS PGothic" pitchFamily="34" charset="-128"/>
            </a:endParaRPr>
          </a:p>
        </p:txBody>
      </p:sp>
      <p:sp>
        <p:nvSpPr>
          <p:cNvPr id="22" name="Text Box 13"/>
          <p:cNvSpPr txBox="1">
            <a:spLocks noChangeArrowheads="1"/>
          </p:cNvSpPr>
          <p:nvPr/>
        </p:nvSpPr>
        <p:spPr bwMode="auto">
          <a:xfrm>
            <a:off x="6903874" y="3181047"/>
            <a:ext cx="1827926" cy="10156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5" rIns="91431" bIns="45715">
            <a:spAutoFit/>
          </a:bodyPr>
          <a:lstStyle>
            <a:lvl1pPr defTabSz="863600"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86360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863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863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863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863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863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863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863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de-CH" sz="1000" i="1" dirty="0" smtClean="0">
                <a:latin typeface="+mn-lt"/>
                <a:ea typeface="MS PGothic" pitchFamily="34" charset="-128"/>
              </a:rPr>
              <a:t>Zielkunden:</a:t>
            </a:r>
          </a:p>
          <a:p>
            <a:pPr marL="92075" indent="-92075" algn="l" eaLnBrk="1" hangingPunct="1">
              <a:spcBef>
                <a:spcPts val="300"/>
              </a:spcBef>
              <a:buFontTx/>
              <a:buChar char="-"/>
            </a:pPr>
            <a:r>
              <a:rPr lang="de-CH" sz="1000" dirty="0" smtClean="0">
                <a:latin typeface="+mn-lt"/>
                <a:ea typeface="MS PGothic" pitchFamily="34" charset="-128"/>
              </a:rPr>
              <a:t>Privatkunden </a:t>
            </a:r>
            <a:endParaRPr lang="de-CH" sz="800" dirty="0" smtClean="0">
              <a:latin typeface="+mn-lt"/>
              <a:ea typeface="MS PGothic" pitchFamily="34" charset="-128"/>
            </a:endParaRPr>
          </a:p>
          <a:p>
            <a:pPr marL="92075" indent="-92075" algn="l" eaLnBrk="1" hangingPunct="1">
              <a:spcBef>
                <a:spcPts val="300"/>
              </a:spcBef>
              <a:buFontTx/>
              <a:buChar char="-"/>
            </a:pPr>
            <a:r>
              <a:rPr lang="de-CH" sz="1000" dirty="0" smtClean="0">
                <a:latin typeface="+mn-lt"/>
                <a:ea typeface="MS PGothic" pitchFamily="34" charset="-128"/>
              </a:rPr>
              <a:t>Geschäftskunden </a:t>
            </a:r>
          </a:p>
          <a:p>
            <a:pPr marL="92075" indent="-92075" algn="l" eaLnBrk="1" hangingPunct="1">
              <a:spcBef>
                <a:spcPts val="300"/>
              </a:spcBef>
              <a:buFontTx/>
              <a:buChar char="-"/>
            </a:pPr>
            <a:r>
              <a:rPr lang="de-CH" sz="1000" dirty="0" smtClean="0">
                <a:latin typeface="+mn-lt"/>
                <a:ea typeface="MS PGothic" pitchFamily="34" charset="-128"/>
              </a:rPr>
              <a:t>Verwaltungen</a:t>
            </a:r>
          </a:p>
          <a:p>
            <a:pPr marL="92075" indent="-92075" algn="l" eaLnBrk="1" hangingPunct="1">
              <a:spcBef>
                <a:spcPts val="300"/>
              </a:spcBef>
              <a:buFontTx/>
              <a:buChar char="-"/>
            </a:pPr>
            <a:r>
              <a:rPr lang="de-CH" sz="1000" dirty="0" smtClean="0">
                <a:latin typeface="+mn-lt"/>
                <a:ea typeface="MS PGothic" pitchFamily="34" charset="-128"/>
              </a:rPr>
              <a:t>Spitäler, Heime, Hotels</a:t>
            </a:r>
            <a:endParaRPr lang="de-CH" sz="1000" dirty="0">
              <a:latin typeface="+mn-lt"/>
              <a:ea typeface="MS PGothic" pitchFamily="34" charset="-128"/>
            </a:endParaRPr>
          </a:p>
        </p:txBody>
      </p:sp>
      <p:sp>
        <p:nvSpPr>
          <p:cNvPr id="23" name="Text Box 13"/>
          <p:cNvSpPr txBox="1">
            <a:spLocks noChangeArrowheads="1"/>
          </p:cNvSpPr>
          <p:nvPr/>
        </p:nvSpPr>
        <p:spPr bwMode="auto">
          <a:xfrm>
            <a:off x="6913528" y="2868520"/>
            <a:ext cx="1584000" cy="246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5" rIns="91431" bIns="45715">
            <a:spAutoFit/>
          </a:bodyPr>
          <a:lstStyle>
            <a:lvl1pPr defTabSz="863600"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86360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863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863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863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863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863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863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863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de-CH" sz="1000" i="1" dirty="0">
                <a:latin typeface="+mn-lt"/>
                <a:ea typeface="MS PGothic" pitchFamily="34" charset="-128"/>
              </a:rPr>
              <a:t>Interne Beeinflusser</a:t>
            </a:r>
          </a:p>
        </p:txBody>
      </p:sp>
      <p:sp>
        <p:nvSpPr>
          <p:cNvPr id="24" name="Text Box 13"/>
          <p:cNvSpPr txBox="1">
            <a:spLocks noChangeArrowheads="1"/>
          </p:cNvSpPr>
          <p:nvPr/>
        </p:nvSpPr>
        <p:spPr bwMode="auto">
          <a:xfrm>
            <a:off x="6913528" y="4777547"/>
            <a:ext cx="1584000" cy="246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5" rIns="91431" bIns="45715">
            <a:spAutoFit/>
          </a:bodyPr>
          <a:lstStyle>
            <a:lvl1pPr defTabSz="863600"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86360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863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863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863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863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863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863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863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de-CH" sz="1000" i="1" dirty="0">
                <a:latin typeface="+mn-lt"/>
                <a:ea typeface="MS PGothic" pitchFamily="34" charset="-128"/>
              </a:rPr>
              <a:t>Externe Beeinflusser</a:t>
            </a:r>
          </a:p>
        </p:txBody>
      </p:sp>
      <p:sp>
        <p:nvSpPr>
          <p:cNvPr id="25" name="Text Box 13"/>
          <p:cNvSpPr txBox="1">
            <a:spLocks noChangeArrowheads="1"/>
          </p:cNvSpPr>
          <p:nvPr/>
        </p:nvSpPr>
        <p:spPr bwMode="auto">
          <a:xfrm>
            <a:off x="6913528" y="5209595"/>
            <a:ext cx="1584000" cy="246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5" rIns="91431" bIns="45715">
            <a:spAutoFit/>
          </a:bodyPr>
          <a:lstStyle>
            <a:lvl1pPr defTabSz="863600"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86360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863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863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863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863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863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863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863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de-CH" sz="1000" i="1" dirty="0" smtClean="0">
                <a:latin typeface="+mn-lt"/>
                <a:ea typeface="MS PGothic" pitchFamily="34" charset="-128"/>
              </a:rPr>
              <a:t>Interne Zielgruppen</a:t>
            </a:r>
            <a:endParaRPr lang="de-CH" sz="1000" i="1" dirty="0">
              <a:latin typeface="+mn-lt"/>
              <a:ea typeface="MS PGothic" pitchFamily="34" charset="-128"/>
            </a:endParaRPr>
          </a:p>
        </p:txBody>
      </p:sp>
      <p:sp>
        <p:nvSpPr>
          <p:cNvPr id="26" name="AutoShape 97"/>
          <p:cNvSpPr>
            <a:spLocks noChangeArrowheads="1"/>
          </p:cNvSpPr>
          <p:nvPr/>
        </p:nvSpPr>
        <p:spPr bwMode="auto">
          <a:xfrm rot="16200000">
            <a:off x="4118675" y="4480929"/>
            <a:ext cx="124565" cy="331749"/>
          </a:xfrm>
          <a:prstGeom prst="rightArrow">
            <a:avLst>
              <a:gd name="adj1" fmla="val 50000"/>
              <a:gd name="adj2" fmla="val 32198"/>
            </a:avLst>
          </a:prstGeom>
          <a:solidFill>
            <a:srgbClr val="96969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91431" tIns="45715" rIns="91431" bIns="45715" anchor="ctr"/>
          <a:lstStyle/>
          <a:p>
            <a:pPr defTabSz="913862"/>
            <a:endParaRPr lang="de-DE" sz="1000">
              <a:latin typeface="+mn-lt"/>
              <a:ea typeface="MS PGothic" pitchFamily="34" charset="-128"/>
            </a:endParaRPr>
          </a:p>
        </p:txBody>
      </p:sp>
      <p:sp>
        <p:nvSpPr>
          <p:cNvPr id="27" name="AutoShape 97"/>
          <p:cNvSpPr>
            <a:spLocks noChangeArrowheads="1"/>
          </p:cNvSpPr>
          <p:nvPr/>
        </p:nvSpPr>
        <p:spPr bwMode="auto">
          <a:xfrm rot="5400000">
            <a:off x="4118674" y="2468607"/>
            <a:ext cx="124565" cy="331749"/>
          </a:xfrm>
          <a:prstGeom prst="rightArrow">
            <a:avLst>
              <a:gd name="adj1" fmla="val 50000"/>
              <a:gd name="adj2" fmla="val 32198"/>
            </a:avLst>
          </a:prstGeom>
          <a:solidFill>
            <a:srgbClr val="96969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91431" tIns="45715" rIns="91431" bIns="45715" anchor="ctr"/>
          <a:lstStyle/>
          <a:p>
            <a:pPr defTabSz="913862"/>
            <a:endParaRPr lang="de-DE" sz="1000">
              <a:latin typeface="+mn-lt"/>
              <a:ea typeface="MS PGothic" pitchFamily="34" charset="-128"/>
            </a:endParaRPr>
          </a:p>
        </p:txBody>
      </p:sp>
      <p:sp>
        <p:nvSpPr>
          <p:cNvPr id="28" name="Rectangle 63"/>
          <p:cNvSpPr>
            <a:spLocks noChangeArrowheads="1"/>
          </p:cNvSpPr>
          <p:nvPr/>
        </p:nvSpPr>
        <p:spPr bwMode="auto">
          <a:xfrm>
            <a:off x="5832824" y="2791187"/>
            <a:ext cx="1008000" cy="324000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90000"/>
                  <a:lumOff val="10000"/>
                  <a:tint val="66000"/>
                  <a:satMod val="160000"/>
                </a:schemeClr>
              </a:gs>
              <a:gs pos="50000">
                <a:schemeClr val="tx2">
                  <a:lumMod val="90000"/>
                  <a:lumOff val="10000"/>
                  <a:tint val="44500"/>
                  <a:satMod val="160000"/>
                </a:schemeClr>
              </a:gs>
              <a:gs pos="100000">
                <a:schemeClr val="tx2">
                  <a:lumMod val="90000"/>
                  <a:lumOff val="10000"/>
                  <a:tint val="23500"/>
                  <a:satMod val="160000"/>
                </a:schemeClr>
              </a:gs>
            </a:gsLst>
            <a:lin ang="16200000" scaled="1"/>
            <a:tileRect/>
          </a:gra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wrap="none" lIns="91431" tIns="45715" rIns="91431" bIns="45715" anchor="ctr"/>
          <a:lstStyle/>
          <a:p>
            <a:pPr algn="ctr" defTabSz="913862">
              <a:defRPr/>
            </a:pPr>
            <a:r>
              <a:rPr lang="de-CH" sz="1000" dirty="0" smtClean="0">
                <a:latin typeface="+mn-lt"/>
                <a:ea typeface="ＭＳ Ｐゴシック" pitchFamily="34" charset="-128"/>
              </a:rPr>
              <a:t>Architekten/</a:t>
            </a:r>
          </a:p>
          <a:p>
            <a:pPr algn="ctr" defTabSz="913862">
              <a:defRPr/>
            </a:pPr>
            <a:r>
              <a:rPr lang="de-CH" sz="1000" dirty="0" smtClean="0">
                <a:latin typeface="+mn-lt"/>
                <a:ea typeface="ＭＳ Ｐゴシック" pitchFamily="34" charset="-128"/>
              </a:rPr>
              <a:t>Bauherren</a:t>
            </a:r>
            <a:endParaRPr lang="de-CH" sz="1000" dirty="0">
              <a:latin typeface="+mn-lt"/>
              <a:ea typeface="ＭＳ Ｐゴシック" pitchFamily="34" charset="-128"/>
            </a:endParaRPr>
          </a:p>
        </p:txBody>
      </p:sp>
      <p:sp>
        <p:nvSpPr>
          <p:cNvPr id="29" name="Rectangle 63"/>
          <p:cNvSpPr>
            <a:spLocks noChangeArrowheads="1"/>
          </p:cNvSpPr>
          <p:nvPr/>
        </p:nvSpPr>
        <p:spPr bwMode="auto">
          <a:xfrm>
            <a:off x="2592352" y="4754965"/>
            <a:ext cx="1008000" cy="324000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90000"/>
                  <a:lumOff val="10000"/>
                  <a:tint val="66000"/>
                  <a:satMod val="160000"/>
                </a:schemeClr>
              </a:gs>
              <a:gs pos="50000">
                <a:schemeClr val="tx2">
                  <a:lumMod val="90000"/>
                  <a:lumOff val="10000"/>
                  <a:tint val="44500"/>
                  <a:satMod val="160000"/>
                </a:schemeClr>
              </a:gs>
              <a:gs pos="100000">
                <a:schemeClr val="tx2">
                  <a:lumMod val="90000"/>
                  <a:lumOff val="10000"/>
                  <a:tint val="23500"/>
                  <a:satMod val="160000"/>
                </a:schemeClr>
              </a:gs>
            </a:gsLst>
            <a:lin ang="16200000" scaled="1"/>
            <a:tileRect/>
          </a:gra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wrap="none" lIns="91431" tIns="45715" rIns="91431" bIns="45715" anchor="ctr"/>
          <a:lstStyle/>
          <a:p>
            <a:pPr algn="ctr" defTabSz="913862">
              <a:defRPr/>
            </a:pPr>
            <a:r>
              <a:rPr lang="de-CH" sz="1000" dirty="0" smtClean="0">
                <a:latin typeface="+mn-lt"/>
                <a:ea typeface="ＭＳ Ｐゴシック" pitchFamily="34" charset="-128"/>
              </a:rPr>
              <a:t>Politik/Behörden</a:t>
            </a:r>
            <a:br>
              <a:rPr lang="de-CH" sz="1000" dirty="0" smtClean="0">
                <a:latin typeface="+mn-lt"/>
                <a:ea typeface="ＭＳ Ｐゴシック" pitchFamily="34" charset="-128"/>
              </a:rPr>
            </a:br>
            <a:r>
              <a:rPr lang="de-CH" sz="800" dirty="0" smtClean="0">
                <a:latin typeface="+mn-lt"/>
                <a:ea typeface="ＭＳ Ｐゴシック" pitchFamily="34" charset="-128"/>
              </a:rPr>
              <a:t>(BAKOM)</a:t>
            </a:r>
            <a:endParaRPr lang="de-CH" sz="800" dirty="0">
              <a:latin typeface="+mn-lt"/>
              <a:ea typeface="ＭＳ Ｐゴシック" pitchFamily="34" charset="-128"/>
            </a:endParaRPr>
          </a:p>
        </p:txBody>
      </p:sp>
      <p:sp>
        <p:nvSpPr>
          <p:cNvPr id="30" name="Rectangle 63"/>
          <p:cNvSpPr>
            <a:spLocks noChangeArrowheads="1"/>
          </p:cNvSpPr>
          <p:nvPr/>
        </p:nvSpPr>
        <p:spPr bwMode="auto">
          <a:xfrm>
            <a:off x="1512232" y="4754965"/>
            <a:ext cx="1008000" cy="324000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90000"/>
                  <a:lumOff val="10000"/>
                  <a:tint val="66000"/>
                  <a:satMod val="160000"/>
                </a:schemeClr>
              </a:gs>
              <a:gs pos="50000">
                <a:schemeClr val="tx2">
                  <a:lumMod val="90000"/>
                  <a:lumOff val="10000"/>
                  <a:tint val="44500"/>
                  <a:satMod val="160000"/>
                </a:schemeClr>
              </a:gs>
              <a:gs pos="100000">
                <a:schemeClr val="tx2">
                  <a:lumMod val="90000"/>
                  <a:lumOff val="10000"/>
                  <a:tint val="23500"/>
                  <a:satMod val="160000"/>
                </a:schemeClr>
              </a:gs>
            </a:gsLst>
            <a:lin ang="16200000" scaled="1"/>
            <a:tileRect/>
          </a:gra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wrap="none" lIns="91431" tIns="45715" rIns="91431" bIns="45715" anchor="ctr"/>
          <a:lstStyle/>
          <a:p>
            <a:pPr algn="ctr" defTabSz="913862">
              <a:defRPr/>
            </a:pPr>
            <a:r>
              <a:rPr lang="de-CH" sz="1000" dirty="0" smtClean="0">
                <a:latin typeface="+mn-lt"/>
                <a:ea typeface="ＭＳ Ｐゴシック" pitchFamily="34" charset="-128"/>
              </a:rPr>
              <a:t>Gemeinden</a:t>
            </a:r>
            <a:endParaRPr lang="de-CH" sz="1000" dirty="0">
              <a:latin typeface="+mn-lt"/>
              <a:ea typeface="ＭＳ Ｐゴシック" pitchFamily="34" charset="-128"/>
            </a:endParaRPr>
          </a:p>
        </p:txBody>
      </p:sp>
      <p:sp>
        <p:nvSpPr>
          <p:cNvPr id="31" name="Rectangle 63"/>
          <p:cNvSpPr>
            <a:spLocks noChangeArrowheads="1"/>
          </p:cNvSpPr>
          <p:nvPr/>
        </p:nvSpPr>
        <p:spPr bwMode="auto">
          <a:xfrm>
            <a:off x="3672584" y="4754965"/>
            <a:ext cx="1008000" cy="324000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90000"/>
                  <a:lumOff val="10000"/>
                  <a:tint val="66000"/>
                  <a:satMod val="160000"/>
                </a:schemeClr>
              </a:gs>
              <a:gs pos="50000">
                <a:schemeClr val="tx2">
                  <a:lumMod val="90000"/>
                  <a:lumOff val="10000"/>
                  <a:tint val="44500"/>
                  <a:satMod val="160000"/>
                </a:schemeClr>
              </a:gs>
              <a:gs pos="100000">
                <a:schemeClr val="tx2">
                  <a:lumMod val="90000"/>
                  <a:lumOff val="10000"/>
                  <a:tint val="23500"/>
                  <a:satMod val="160000"/>
                </a:schemeClr>
              </a:gs>
            </a:gsLst>
            <a:lin ang="16200000" scaled="1"/>
            <a:tileRect/>
          </a:gra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wrap="none" lIns="91431" tIns="45715" rIns="91431" bIns="45715" anchor="ctr"/>
          <a:lstStyle/>
          <a:p>
            <a:pPr algn="ctr" defTabSz="913862">
              <a:defRPr/>
            </a:pPr>
            <a:r>
              <a:rPr lang="de-CH" sz="1000" dirty="0" smtClean="0">
                <a:latin typeface="+mn-lt"/>
                <a:ea typeface="ＭＳ Ｐゴシック" pitchFamily="34" charset="-128"/>
              </a:rPr>
              <a:t>RTV-Händler</a:t>
            </a:r>
            <a:endParaRPr lang="de-CH" sz="1000" dirty="0">
              <a:latin typeface="+mn-lt"/>
              <a:ea typeface="ＭＳ Ｐゴシック" pitchFamily="34" charset="-128"/>
            </a:endParaRPr>
          </a:p>
        </p:txBody>
      </p:sp>
      <p:sp>
        <p:nvSpPr>
          <p:cNvPr id="32" name="Rectangle 63"/>
          <p:cNvSpPr>
            <a:spLocks noChangeArrowheads="1"/>
          </p:cNvSpPr>
          <p:nvPr/>
        </p:nvSpPr>
        <p:spPr bwMode="auto">
          <a:xfrm>
            <a:off x="4752592" y="4754965"/>
            <a:ext cx="1008000" cy="325204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90000"/>
                  <a:lumOff val="10000"/>
                  <a:tint val="66000"/>
                  <a:satMod val="160000"/>
                </a:schemeClr>
              </a:gs>
              <a:gs pos="50000">
                <a:schemeClr val="tx2">
                  <a:lumMod val="90000"/>
                  <a:lumOff val="10000"/>
                  <a:tint val="44500"/>
                  <a:satMod val="160000"/>
                </a:schemeClr>
              </a:gs>
              <a:gs pos="100000">
                <a:schemeClr val="tx2">
                  <a:lumMod val="90000"/>
                  <a:lumOff val="10000"/>
                  <a:tint val="23500"/>
                  <a:satMod val="160000"/>
                </a:schemeClr>
              </a:gs>
            </a:gsLst>
            <a:lin ang="16200000" scaled="1"/>
            <a:tileRect/>
          </a:gra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wrap="none" lIns="91431" tIns="45715" rIns="91431" bIns="45715" anchor="ctr"/>
          <a:lstStyle/>
          <a:p>
            <a:pPr algn="ctr" defTabSz="913862">
              <a:defRPr/>
            </a:pPr>
            <a:r>
              <a:rPr lang="de-CH" sz="1000" dirty="0" smtClean="0">
                <a:latin typeface="+mn-lt"/>
                <a:ea typeface="ＭＳ Ｐゴシック" pitchFamily="34" charset="-128"/>
              </a:rPr>
              <a:t>Elektro-</a:t>
            </a:r>
            <a:br>
              <a:rPr lang="de-CH" sz="1000" dirty="0" smtClean="0">
                <a:latin typeface="+mn-lt"/>
                <a:ea typeface="ＭＳ Ｐゴシック" pitchFamily="34" charset="-128"/>
              </a:rPr>
            </a:br>
            <a:r>
              <a:rPr lang="de-CH" sz="1000" dirty="0" smtClean="0">
                <a:latin typeface="+mn-lt"/>
                <a:ea typeface="ＭＳ Ｐゴシック" pitchFamily="34" charset="-128"/>
              </a:rPr>
              <a:t>Installateure</a:t>
            </a:r>
            <a:endParaRPr lang="de-CH" sz="1000" dirty="0">
              <a:latin typeface="+mn-lt"/>
              <a:ea typeface="ＭＳ Ｐゴシック" pitchFamily="34" charset="-128"/>
            </a:endParaRPr>
          </a:p>
        </p:txBody>
      </p:sp>
      <p:sp>
        <p:nvSpPr>
          <p:cNvPr id="33" name="Rectangle 63"/>
          <p:cNvSpPr>
            <a:spLocks noChangeArrowheads="1"/>
          </p:cNvSpPr>
          <p:nvPr/>
        </p:nvSpPr>
        <p:spPr bwMode="auto">
          <a:xfrm>
            <a:off x="5832824" y="4754965"/>
            <a:ext cx="1008000" cy="325034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90000"/>
                  <a:lumOff val="10000"/>
                  <a:tint val="66000"/>
                  <a:satMod val="160000"/>
                </a:schemeClr>
              </a:gs>
              <a:gs pos="50000">
                <a:schemeClr val="tx2">
                  <a:lumMod val="90000"/>
                  <a:lumOff val="10000"/>
                  <a:tint val="44500"/>
                  <a:satMod val="160000"/>
                </a:schemeClr>
              </a:gs>
              <a:gs pos="100000">
                <a:schemeClr val="tx2">
                  <a:lumMod val="90000"/>
                  <a:lumOff val="10000"/>
                  <a:tint val="23500"/>
                  <a:satMod val="160000"/>
                </a:schemeClr>
              </a:gs>
            </a:gsLst>
            <a:lin ang="16200000" scaled="1"/>
            <a:tileRect/>
          </a:gra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wrap="none" lIns="91431" tIns="45715" rIns="91431" bIns="45715" anchor="ctr"/>
          <a:lstStyle/>
          <a:p>
            <a:pPr algn="ctr" defTabSz="913862">
              <a:defRPr/>
            </a:pPr>
            <a:r>
              <a:rPr lang="de-CH" sz="1000" dirty="0" smtClean="0">
                <a:latin typeface="+mn-lt"/>
                <a:ea typeface="ＭＳ Ｐゴシック" pitchFamily="34" charset="-128"/>
              </a:rPr>
              <a:t>Medien</a:t>
            </a:r>
            <a:endParaRPr lang="de-CH" sz="1000" dirty="0">
              <a:latin typeface="+mn-lt"/>
              <a:ea typeface="ＭＳ Ｐゴシック" pitchFamily="34" charset="-128"/>
            </a:endParaRPr>
          </a:p>
        </p:txBody>
      </p:sp>
      <p:sp>
        <p:nvSpPr>
          <p:cNvPr id="34" name="Rectangle 63"/>
          <p:cNvSpPr>
            <a:spLocks noChangeArrowheads="1"/>
          </p:cNvSpPr>
          <p:nvPr/>
        </p:nvSpPr>
        <p:spPr bwMode="auto">
          <a:xfrm>
            <a:off x="2592352" y="2193327"/>
            <a:ext cx="1008000" cy="324000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90000"/>
                  <a:lumOff val="10000"/>
                  <a:tint val="66000"/>
                  <a:satMod val="160000"/>
                </a:schemeClr>
              </a:gs>
              <a:gs pos="50000">
                <a:schemeClr val="tx2">
                  <a:lumMod val="90000"/>
                  <a:lumOff val="10000"/>
                  <a:tint val="44500"/>
                  <a:satMod val="160000"/>
                </a:schemeClr>
              </a:gs>
              <a:gs pos="100000">
                <a:schemeClr val="tx2">
                  <a:lumMod val="90000"/>
                  <a:lumOff val="10000"/>
                  <a:tint val="23500"/>
                  <a:satMod val="160000"/>
                </a:schemeClr>
              </a:gs>
            </a:gsLst>
            <a:lin ang="16200000" scaled="1"/>
            <a:tileRect/>
          </a:gra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wrap="none" lIns="91431" tIns="45715" rIns="91431" bIns="45715" anchor="ctr"/>
          <a:lstStyle/>
          <a:p>
            <a:pPr algn="ctr" defTabSz="913862">
              <a:defRPr/>
            </a:pPr>
            <a:r>
              <a:rPr lang="de-CH" sz="1000" dirty="0" smtClean="0">
                <a:latin typeface="+mn-lt"/>
                <a:ea typeface="ＭＳ Ｐゴシック" pitchFamily="34" charset="-128"/>
              </a:rPr>
              <a:t>Vertriebspartner</a:t>
            </a:r>
          </a:p>
          <a:p>
            <a:pPr algn="ctr" defTabSz="913862">
              <a:defRPr/>
            </a:pPr>
            <a:r>
              <a:rPr lang="de-CH" sz="800" dirty="0" smtClean="0">
                <a:latin typeface="+mn-lt"/>
                <a:ea typeface="ＭＳ Ｐゴシック" pitchFamily="34" charset="-128"/>
              </a:rPr>
              <a:t>(Fachhändler)</a:t>
            </a:r>
            <a:endParaRPr lang="de-CH" sz="800" dirty="0">
              <a:latin typeface="+mn-lt"/>
              <a:ea typeface="ＭＳ Ｐゴシック" pitchFamily="34" charset="-128"/>
            </a:endParaRPr>
          </a:p>
        </p:txBody>
      </p:sp>
      <p:sp>
        <p:nvSpPr>
          <p:cNvPr id="35" name="Rectangle 63"/>
          <p:cNvSpPr>
            <a:spLocks noChangeArrowheads="1"/>
          </p:cNvSpPr>
          <p:nvPr/>
        </p:nvSpPr>
        <p:spPr bwMode="auto">
          <a:xfrm>
            <a:off x="1512232" y="2193327"/>
            <a:ext cx="1008000" cy="324000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90000"/>
                  <a:lumOff val="10000"/>
                  <a:tint val="66000"/>
                  <a:satMod val="160000"/>
                </a:schemeClr>
              </a:gs>
              <a:gs pos="50000">
                <a:schemeClr val="tx2">
                  <a:lumMod val="90000"/>
                  <a:lumOff val="10000"/>
                  <a:tint val="44500"/>
                  <a:satMod val="160000"/>
                </a:schemeClr>
              </a:gs>
              <a:gs pos="100000">
                <a:schemeClr val="tx2">
                  <a:lumMod val="90000"/>
                  <a:lumOff val="10000"/>
                  <a:tint val="23500"/>
                  <a:satMod val="160000"/>
                </a:schemeClr>
              </a:gs>
            </a:gsLst>
            <a:lin ang="16200000" scaled="1"/>
            <a:tileRect/>
          </a:gra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wrap="none" lIns="91431" tIns="45715" rIns="91431" bIns="45715" anchor="ctr"/>
          <a:lstStyle/>
          <a:p>
            <a:pPr algn="ctr" defTabSz="913862">
              <a:defRPr/>
            </a:pPr>
            <a:r>
              <a:rPr lang="de-CH" sz="1000" dirty="0" err="1" smtClean="0">
                <a:latin typeface="+mn-lt"/>
                <a:ea typeface="ＭＳ Ｐゴシック" pitchFamily="34" charset="-128"/>
              </a:rPr>
              <a:t>Quickline</a:t>
            </a:r>
            <a:r>
              <a:rPr lang="de-CH" sz="1000" dirty="0" smtClean="0">
                <a:latin typeface="+mn-lt"/>
                <a:ea typeface="ＭＳ Ｐゴシック" pitchFamily="34" charset="-128"/>
              </a:rPr>
              <a:t>-</a:t>
            </a:r>
            <a:br>
              <a:rPr lang="de-CH" sz="1000" dirty="0" smtClean="0">
                <a:latin typeface="+mn-lt"/>
                <a:ea typeface="ＭＳ Ｐゴシック" pitchFamily="34" charset="-128"/>
              </a:rPr>
            </a:br>
            <a:r>
              <a:rPr lang="de-CH" sz="1000" dirty="0" smtClean="0">
                <a:latin typeface="+mn-lt"/>
                <a:ea typeface="ＭＳ Ｐゴシック" pitchFamily="34" charset="-128"/>
              </a:rPr>
              <a:t>Verbund</a:t>
            </a:r>
          </a:p>
        </p:txBody>
      </p:sp>
      <p:sp>
        <p:nvSpPr>
          <p:cNvPr id="36" name="Rectangle 63"/>
          <p:cNvSpPr>
            <a:spLocks noChangeArrowheads="1"/>
          </p:cNvSpPr>
          <p:nvPr/>
        </p:nvSpPr>
        <p:spPr bwMode="auto">
          <a:xfrm>
            <a:off x="3672584" y="2193327"/>
            <a:ext cx="1008000" cy="324000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90000"/>
                  <a:lumOff val="10000"/>
                  <a:tint val="66000"/>
                  <a:satMod val="160000"/>
                </a:schemeClr>
              </a:gs>
              <a:gs pos="50000">
                <a:schemeClr val="tx2">
                  <a:lumMod val="90000"/>
                  <a:lumOff val="10000"/>
                  <a:tint val="44500"/>
                  <a:satMod val="160000"/>
                </a:schemeClr>
              </a:gs>
              <a:gs pos="100000">
                <a:schemeClr val="tx2">
                  <a:lumMod val="90000"/>
                  <a:lumOff val="10000"/>
                  <a:tint val="23500"/>
                  <a:satMod val="160000"/>
                </a:schemeClr>
              </a:gs>
            </a:gsLst>
            <a:lin ang="16200000" scaled="1"/>
            <a:tileRect/>
          </a:gra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wrap="none" lIns="91431" tIns="45715" rIns="91431" bIns="45715" anchor="ctr"/>
          <a:lstStyle/>
          <a:p>
            <a:pPr algn="ctr" defTabSz="913862">
              <a:defRPr/>
            </a:pPr>
            <a:r>
              <a:rPr lang="de-CH" sz="1000" dirty="0" smtClean="0">
                <a:latin typeface="+mn-lt"/>
                <a:ea typeface="ＭＳ Ｐゴシック" pitchFamily="34" charset="-128"/>
              </a:rPr>
              <a:t>Digital Cable</a:t>
            </a:r>
          </a:p>
          <a:p>
            <a:pPr algn="ctr" defTabSz="913862">
              <a:defRPr/>
            </a:pPr>
            <a:r>
              <a:rPr lang="de-CH" sz="1000" dirty="0" smtClean="0">
                <a:latin typeface="+mn-lt"/>
                <a:ea typeface="ＭＳ Ｐゴシック" pitchFamily="34" charset="-128"/>
              </a:rPr>
              <a:t>Group </a:t>
            </a:r>
            <a:r>
              <a:rPr lang="de-CH" sz="800" dirty="0" smtClean="0">
                <a:latin typeface="+mn-lt"/>
                <a:ea typeface="ＭＳ Ｐゴシック" pitchFamily="34" charset="-128"/>
              </a:rPr>
              <a:t>(DCG)</a:t>
            </a:r>
            <a:endParaRPr lang="de-CH" sz="800" dirty="0">
              <a:latin typeface="+mn-lt"/>
              <a:ea typeface="ＭＳ Ｐゴシック" pitchFamily="34" charset="-128"/>
            </a:endParaRPr>
          </a:p>
        </p:txBody>
      </p:sp>
      <p:sp>
        <p:nvSpPr>
          <p:cNvPr id="37" name="Rectangle 63"/>
          <p:cNvSpPr>
            <a:spLocks noChangeArrowheads="1"/>
          </p:cNvSpPr>
          <p:nvPr/>
        </p:nvSpPr>
        <p:spPr bwMode="auto">
          <a:xfrm>
            <a:off x="4752592" y="2194531"/>
            <a:ext cx="1008000" cy="324000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90000"/>
                  <a:lumOff val="10000"/>
                  <a:tint val="66000"/>
                  <a:satMod val="160000"/>
                </a:schemeClr>
              </a:gs>
              <a:gs pos="50000">
                <a:schemeClr val="tx2">
                  <a:lumMod val="90000"/>
                  <a:lumOff val="10000"/>
                  <a:tint val="44500"/>
                  <a:satMod val="160000"/>
                </a:schemeClr>
              </a:gs>
              <a:gs pos="100000">
                <a:schemeClr val="tx2">
                  <a:lumMod val="90000"/>
                  <a:lumOff val="10000"/>
                  <a:tint val="23500"/>
                  <a:satMod val="160000"/>
                </a:schemeClr>
              </a:gs>
            </a:gsLst>
            <a:lin ang="16200000" scaled="1"/>
            <a:tileRect/>
          </a:gra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wrap="none" lIns="91431" tIns="45715" rIns="91431" bIns="45715" anchor="ctr"/>
          <a:lstStyle/>
          <a:p>
            <a:pPr algn="ctr" defTabSz="913862">
              <a:defRPr/>
            </a:pPr>
            <a:r>
              <a:rPr lang="de-CH" sz="1000" dirty="0" smtClean="0">
                <a:latin typeface="+mn-lt"/>
                <a:ea typeface="ＭＳ Ｐゴシック" pitchFamily="34" charset="-128"/>
              </a:rPr>
              <a:t>Netzbetreiber</a:t>
            </a:r>
            <a:br>
              <a:rPr lang="de-CH" sz="1000" dirty="0" smtClean="0">
                <a:latin typeface="+mn-lt"/>
                <a:ea typeface="ＭＳ Ｐゴシック" pitchFamily="34" charset="-128"/>
              </a:rPr>
            </a:br>
            <a:r>
              <a:rPr lang="de-CH" sz="1000" dirty="0" smtClean="0">
                <a:latin typeface="+mn-lt"/>
                <a:ea typeface="ＭＳ Ｐゴシック" pitchFamily="34" charset="-128"/>
              </a:rPr>
              <a:t>Partnernetze</a:t>
            </a:r>
            <a:endParaRPr lang="de-CH" sz="1000" dirty="0">
              <a:latin typeface="+mn-lt"/>
              <a:ea typeface="ＭＳ Ｐゴシック" pitchFamily="34" charset="-128"/>
            </a:endParaRPr>
          </a:p>
        </p:txBody>
      </p:sp>
      <p:sp>
        <p:nvSpPr>
          <p:cNvPr id="38" name="Rectangle 63"/>
          <p:cNvSpPr>
            <a:spLocks noChangeArrowheads="1"/>
          </p:cNvSpPr>
          <p:nvPr/>
        </p:nvSpPr>
        <p:spPr bwMode="auto">
          <a:xfrm>
            <a:off x="2592352" y="5208327"/>
            <a:ext cx="1008000" cy="324000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90000"/>
                  <a:lumOff val="10000"/>
                  <a:tint val="66000"/>
                  <a:satMod val="160000"/>
                </a:schemeClr>
              </a:gs>
              <a:gs pos="50000">
                <a:schemeClr val="tx2">
                  <a:lumMod val="90000"/>
                  <a:lumOff val="10000"/>
                  <a:tint val="44500"/>
                  <a:satMod val="160000"/>
                </a:schemeClr>
              </a:gs>
              <a:gs pos="100000">
                <a:schemeClr val="tx2">
                  <a:lumMod val="90000"/>
                  <a:lumOff val="10000"/>
                  <a:tint val="23500"/>
                  <a:satMod val="160000"/>
                </a:schemeClr>
              </a:gs>
            </a:gsLst>
            <a:lin ang="16200000" scaled="1"/>
            <a:tileRect/>
          </a:gra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wrap="none" lIns="91431" tIns="45715" rIns="91431" bIns="45715" anchor="ctr"/>
          <a:lstStyle/>
          <a:p>
            <a:pPr algn="ctr" defTabSz="913862">
              <a:defRPr/>
            </a:pPr>
            <a:r>
              <a:rPr lang="de-CH" sz="1000" dirty="0" smtClean="0">
                <a:latin typeface="+mn-lt"/>
                <a:ea typeface="ＭＳ Ｐゴシック" pitchFamily="34" charset="-128"/>
              </a:rPr>
              <a:t>QL Partner-</a:t>
            </a:r>
          </a:p>
          <a:p>
            <a:pPr algn="ctr" defTabSz="913862">
              <a:defRPr/>
            </a:pPr>
            <a:r>
              <a:rPr lang="de-CH" sz="1000" dirty="0" err="1" smtClean="0">
                <a:latin typeface="+mn-lt"/>
                <a:ea typeface="ＭＳ Ｐゴシック" pitchFamily="34" charset="-128"/>
              </a:rPr>
              <a:t>versammlung</a:t>
            </a:r>
            <a:endParaRPr lang="de-CH" sz="1000" dirty="0">
              <a:latin typeface="+mn-lt"/>
              <a:ea typeface="ＭＳ Ｐゴシック" pitchFamily="34" charset="-128"/>
            </a:endParaRPr>
          </a:p>
        </p:txBody>
      </p:sp>
      <p:sp>
        <p:nvSpPr>
          <p:cNvPr id="39" name="Rectangle 63"/>
          <p:cNvSpPr>
            <a:spLocks noChangeArrowheads="1"/>
          </p:cNvSpPr>
          <p:nvPr/>
        </p:nvSpPr>
        <p:spPr bwMode="auto">
          <a:xfrm>
            <a:off x="1512232" y="5208327"/>
            <a:ext cx="1008000" cy="324000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90000"/>
                  <a:lumOff val="10000"/>
                  <a:tint val="66000"/>
                  <a:satMod val="160000"/>
                </a:schemeClr>
              </a:gs>
              <a:gs pos="50000">
                <a:schemeClr val="tx2">
                  <a:lumMod val="90000"/>
                  <a:lumOff val="10000"/>
                  <a:tint val="44500"/>
                  <a:satMod val="160000"/>
                </a:schemeClr>
              </a:gs>
              <a:gs pos="100000">
                <a:schemeClr val="tx2">
                  <a:lumMod val="90000"/>
                  <a:lumOff val="10000"/>
                  <a:tint val="23500"/>
                  <a:satMod val="160000"/>
                </a:schemeClr>
              </a:gs>
            </a:gsLst>
            <a:lin ang="16200000" scaled="1"/>
            <a:tileRect/>
          </a:gra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wrap="none" lIns="91431" tIns="45715" rIns="91431" bIns="45715" anchor="ctr"/>
          <a:lstStyle/>
          <a:p>
            <a:pPr algn="ctr" defTabSz="913862">
              <a:defRPr/>
            </a:pPr>
            <a:r>
              <a:rPr lang="de-CH" sz="1000" dirty="0" smtClean="0">
                <a:latin typeface="+mn-lt"/>
                <a:ea typeface="ＭＳ Ｐゴシック" pitchFamily="34" charset="-128"/>
              </a:rPr>
              <a:t>Aktionäre</a:t>
            </a:r>
            <a:endParaRPr lang="de-CH" sz="1000" dirty="0">
              <a:latin typeface="+mn-lt"/>
              <a:ea typeface="ＭＳ Ｐゴシック" pitchFamily="34" charset="-128"/>
            </a:endParaRPr>
          </a:p>
        </p:txBody>
      </p:sp>
      <p:sp>
        <p:nvSpPr>
          <p:cNvPr id="40" name="Rectangle 63"/>
          <p:cNvSpPr>
            <a:spLocks noChangeArrowheads="1"/>
          </p:cNvSpPr>
          <p:nvPr/>
        </p:nvSpPr>
        <p:spPr bwMode="auto">
          <a:xfrm>
            <a:off x="3672584" y="5208327"/>
            <a:ext cx="1008000" cy="324000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90000"/>
                  <a:lumOff val="10000"/>
                  <a:tint val="66000"/>
                  <a:satMod val="160000"/>
                </a:schemeClr>
              </a:gs>
              <a:gs pos="50000">
                <a:schemeClr val="tx2">
                  <a:lumMod val="90000"/>
                  <a:lumOff val="10000"/>
                  <a:tint val="44500"/>
                  <a:satMod val="160000"/>
                </a:schemeClr>
              </a:gs>
              <a:gs pos="100000">
                <a:schemeClr val="tx2">
                  <a:lumMod val="90000"/>
                  <a:lumOff val="10000"/>
                  <a:tint val="23500"/>
                  <a:satMod val="160000"/>
                </a:schemeClr>
              </a:gs>
            </a:gsLst>
            <a:lin ang="16200000" scaled="1"/>
            <a:tileRect/>
          </a:gra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wrap="none" lIns="91431" tIns="45715" rIns="91431" bIns="45715" anchor="ctr"/>
          <a:lstStyle/>
          <a:p>
            <a:pPr algn="ctr" defTabSz="913862">
              <a:defRPr/>
            </a:pPr>
            <a:r>
              <a:rPr lang="de-CH" sz="1000" dirty="0" smtClean="0">
                <a:latin typeface="+mn-lt"/>
                <a:ea typeface="ＭＳ Ｐゴシック" pitchFamily="34" charset="-128"/>
              </a:rPr>
              <a:t>Marketing-</a:t>
            </a:r>
          </a:p>
          <a:p>
            <a:pPr algn="ctr" defTabSz="913862">
              <a:defRPr/>
            </a:pPr>
            <a:r>
              <a:rPr lang="de-CH" sz="1000" dirty="0" smtClean="0">
                <a:latin typeface="+mn-lt"/>
                <a:ea typeface="ＭＳ Ｐゴシック" pitchFamily="34" charset="-128"/>
              </a:rPr>
              <a:t>Ausschuss</a:t>
            </a:r>
            <a:endParaRPr lang="de-CH" sz="800" dirty="0">
              <a:latin typeface="+mn-lt"/>
              <a:ea typeface="ＭＳ Ｐゴシック" pitchFamily="34" charset="-128"/>
            </a:endParaRPr>
          </a:p>
        </p:txBody>
      </p:sp>
      <p:sp>
        <p:nvSpPr>
          <p:cNvPr id="41" name="Rectangle 63"/>
          <p:cNvSpPr>
            <a:spLocks noChangeArrowheads="1"/>
          </p:cNvSpPr>
          <p:nvPr/>
        </p:nvSpPr>
        <p:spPr bwMode="auto">
          <a:xfrm>
            <a:off x="4752592" y="5208327"/>
            <a:ext cx="1008000" cy="325204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90000"/>
                  <a:lumOff val="10000"/>
                  <a:tint val="66000"/>
                  <a:satMod val="160000"/>
                </a:schemeClr>
              </a:gs>
              <a:gs pos="50000">
                <a:schemeClr val="tx2">
                  <a:lumMod val="90000"/>
                  <a:lumOff val="10000"/>
                  <a:tint val="44500"/>
                  <a:satMod val="160000"/>
                </a:schemeClr>
              </a:gs>
              <a:gs pos="100000">
                <a:schemeClr val="tx2">
                  <a:lumMod val="90000"/>
                  <a:lumOff val="10000"/>
                  <a:tint val="23500"/>
                  <a:satMod val="160000"/>
                </a:schemeClr>
              </a:gs>
            </a:gsLst>
            <a:lin ang="16200000" scaled="1"/>
            <a:tileRect/>
          </a:gra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wrap="none" lIns="91431" tIns="45715" rIns="91431" bIns="45715" anchor="ctr"/>
          <a:lstStyle/>
          <a:p>
            <a:pPr algn="ctr" defTabSz="913862">
              <a:defRPr/>
            </a:pPr>
            <a:r>
              <a:rPr lang="de-CH" sz="1000" dirty="0" smtClean="0">
                <a:latin typeface="+mn-lt"/>
                <a:ea typeface="ＭＳ Ｐゴシック" pitchFamily="34" charset="-128"/>
              </a:rPr>
              <a:t>Technische</a:t>
            </a:r>
          </a:p>
          <a:p>
            <a:pPr algn="ctr" defTabSz="913862">
              <a:defRPr/>
            </a:pPr>
            <a:r>
              <a:rPr lang="de-CH" sz="1000" dirty="0" smtClean="0">
                <a:latin typeface="+mn-lt"/>
                <a:ea typeface="ＭＳ Ｐゴシック" pitchFamily="34" charset="-128"/>
              </a:rPr>
              <a:t>Kommission</a:t>
            </a:r>
            <a:endParaRPr lang="de-CH" sz="800" dirty="0">
              <a:latin typeface="+mn-lt"/>
              <a:ea typeface="ＭＳ Ｐゴシック" pitchFamily="34" charset="-128"/>
            </a:endParaRPr>
          </a:p>
        </p:txBody>
      </p:sp>
      <p:sp>
        <p:nvSpPr>
          <p:cNvPr id="42" name="Rectangle 63"/>
          <p:cNvSpPr>
            <a:spLocks noChangeArrowheads="1"/>
          </p:cNvSpPr>
          <p:nvPr/>
        </p:nvSpPr>
        <p:spPr bwMode="auto">
          <a:xfrm>
            <a:off x="5832824" y="5208327"/>
            <a:ext cx="1008000" cy="325268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90000"/>
                  <a:lumOff val="10000"/>
                  <a:tint val="66000"/>
                  <a:satMod val="160000"/>
                </a:schemeClr>
              </a:gs>
              <a:gs pos="50000">
                <a:schemeClr val="tx2">
                  <a:lumMod val="90000"/>
                  <a:lumOff val="10000"/>
                  <a:tint val="44500"/>
                  <a:satMod val="160000"/>
                </a:schemeClr>
              </a:gs>
              <a:gs pos="100000">
                <a:schemeClr val="tx2">
                  <a:lumMod val="90000"/>
                  <a:lumOff val="10000"/>
                  <a:tint val="23500"/>
                  <a:satMod val="160000"/>
                </a:schemeClr>
              </a:gs>
            </a:gsLst>
            <a:lin ang="16200000" scaled="1"/>
            <a:tileRect/>
          </a:gra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wrap="none" lIns="91431" tIns="45715" rIns="91431" bIns="45715" anchor="ctr"/>
          <a:lstStyle/>
          <a:p>
            <a:pPr algn="ctr" defTabSz="913862">
              <a:defRPr/>
            </a:pPr>
            <a:r>
              <a:rPr lang="de-CH" sz="1000" dirty="0" smtClean="0">
                <a:latin typeface="+mn-lt"/>
                <a:ea typeface="ＭＳ Ｐゴシック" pitchFamily="34" charset="-128"/>
              </a:rPr>
              <a:t>Mitarbeiter</a:t>
            </a:r>
          </a:p>
          <a:p>
            <a:pPr algn="ctr" defTabSz="913862">
              <a:defRPr/>
            </a:pPr>
            <a:r>
              <a:rPr lang="de-CH" sz="800" dirty="0" smtClean="0">
                <a:latin typeface="+mn-lt"/>
                <a:ea typeface="ＭＳ Ｐゴシック" pitchFamily="34" charset="-128"/>
              </a:rPr>
              <a:t>(KNU, QL, DCG)</a:t>
            </a:r>
            <a:endParaRPr lang="de-CH" sz="800" dirty="0">
              <a:latin typeface="+mn-lt"/>
              <a:ea typeface="ＭＳ Ｐゴシック" pitchFamily="34" charset="-128"/>
            </a:endParaRPr>
          </a:p>
        </p:txBody>
      </p:sp>
      <p:sp>
        <p:nvSpPr>
          <p:cNvPr id="43" name="Text Box 13"/>
          <p:cNvSpPr txBox="1">
            <a:spLocks noChangeArrowheads="1"/>
          </p:cNvSpPr>
          <p:nvPr/>
        </p:nvSpPr>
        <p:spPr bwMode="auto">
          <a:xfrm rot="16200000">
            <a:off x="-41074" y="3336875"/>
            <a:ext cx="1523376" cy="6770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5" rIns="91431" bIns="45715">
            <a:spAutoFit/>
          </a:bodyPr>
          <a:lstStyle>
            <a:lvl1pPr defTabSz="863600"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86360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863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863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863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863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863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863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863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de-CH" sz="2400" b="1" dirty="0" smtClean="0">
                <a:solidFill>
                  <a:schemeClr val="accent1"/>
                </a:solidFill>
                <a:latin typeface="+mn-lt"/>
                <a:ea typeface="MS PGothic" pitchFamily="34" charset="-128"/>
              </a:rPr>
              <a:t>KNU</a:t>
            </a:r>
          </a:p>
          <a:p>
            <a:pPr algn="ctr" eaLnBrk="1" hangingPunct="1">
              <a:spcBef>
                <a:spcPts val="0"/>
              </a:spcBef>
            </a:pPr>
            <a:r>
              <a:rPr lang="de-CH" sz="1400" b="1" i="1" dirty="0" smtClean="0">
                <a:solidFill>
                  <a:schemeClr val="accent1"/>
                </a:solidFill>
                <a:latin typeface="+mn-lt"/>
                <a:ea typeface="MS PGothic" pitchFamily="34" charset="-128"/>
              </a:rPr>
              <a:t>+ DCG-Partner</a:t>
            </a:r>
          </a:p>
        </p:txBody>
      </p:sp>
      <p:sp>
        <p:nvSpPr>
          <p:cNvPr id="44" name="Runde Klammer rechts 43"/>
          <p:cNvSpPr/>
          <p:nvPr/>
        </p:nvSpPr>
        <p:spPr>
          <a:xfrm rot="5400000">
            <a:off x="3078352" y="5076291"/>
            <a:ext cx="36000" cy="1008000"/>
          </a:xfrm>
          <a:prstGeom prst="rightBracket">
            <a:avLst/>
          </a:prstGeom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45" name="Runde Klammer rechts 44"/>
          <p:cNvSpPr/>
          <p:nvPr/>
        </p:nvSpPr>
        <p:spPr>
          <a:xfrm rot="5400000">
            <a:off x="4698587" y="4529072"/>
            <a:ext cx="36000" cy="2088008"/>
          </a:xfrm>
          <a:prstGeom prst="rightBracket">
            <a:avLst/>
          </a:prstGeom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46" name="Rechteck 45"/>
          <p:cNvSpPr/>
          <p:nvPr/>
        </p:nvSpPr>
        <p:spPr>
          <a:xfrm>
            <a:off x="2592352" y="5559043"/>
            <a:ext cx="10080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CH" sz="1000" i="1" dirty="0" smtClean="0">
                <a:solidFill>
                  <a:srgbClr val="7030A0"/>
                </a:solidFill>
                <a:ea typeface="MS PGothic" pitchFamily="34" charset="-128"/>
              </a:rPr>
              <a:t>VR</a:t>
            </a:r>
            <a:endParaRPr lang="de-CH" sz="1000" dirty="0">
              <a:solidFill>
                <a:srgbClr val="7030A0"/>
              </a:solidFill>
            </a:endParaRPr>
          </a:p>
        </p:txBody>
      </p:sp>
      <p:sp>
        <p:nvSpPr>
          <p:cNvPr id="47" name="Rechteck 46"/>
          <p:cNvSpPr/>
          <p:nvPr/>
        </p:nvSpPr>
        <p:spPr>
          <a:xfrm>
            <a:off x="3672309" y="5553080"/>
            <a:ext cx="2088283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CH" sz="1000" i="1" dirty="0" smtClean="0">
                <a:solidFill>
                  <a:srgbClr val="7030A0"/>
                </a:solidFill>
                <a:ea typeface="MS PGothic" pitchFamily="34" charset="-128"/>
              </a:rPr>
              <a:t>GL</a:t>
            </a:r>
            <a:endParaRPr lang="de-CH" sz="1000" dirty="0">
              <a:solidFill>
                <a:srgbClr val="7030A0"/>
              </a:solidFill>
            </a:endParaRPr>
          </a:p>
        </p:txBody>
      </p:sp>
      <p:sp>
        <p:nvSpPr>
          <p:cNvPr id="48" name="Rectangle 63"/>
          <p:cNvSpPr>
            <a:spLocks noChangeArrowheads="1"/>
          </p:cNvSpPr>
          <p:nvPr/>
        </p:nvSpPr>
        <p:spPr bwMode="auto">
          <a:xfrm>
            <a:off x="1619672" y="3523533"/>
            <a:ext cx="2520280" cy="913579"/>
          </a:xfrm>
          <a:prstGeom prst="rect">
            <a:avLst/>
          </a:prstGeom>
          <a:solidFill>
            <a:srgbClr val="FFC000"/>
          </a:soli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wrap="none" lIns="91431" tIns="45715" rIns="91431" bIns="45715" anchor="b"/>
          <a:lstStyle/>
          <a:p>
            <a:pPr algn="r" defTabSz="913862">
              <a:spcBef>
                <a:spcPts val="1000"/>
              </a:spcBef>
            </a:pPr>
            <a:r>
              <a:rPr lang="de-CH" sz="700" b="1" dirty="0">
                <a:latin typeface="+mn-lt"/>
                <a:ea typeface="MS PGothic" pitchFamily="34" charset="-128"/>
              </a:rPr>
              <a:t>o</a:t>
            </a:r>
            <a:r>
              <a:rPr lang="de-CH" sz="700" b="1" dirty="0" smtClean="0">
                <a:latin typeface="+mn-lt"/>
                <a:ea typeface="MS PGothic" pitchFamily="34" charset="-128"/>
              </a:rPr>
              <a:t>hne</a:t>
            </a:r>
            <a:r>
              <a:rPr lang="de-CH" sz="700" dirty="0" smtClean="0">
                <a:latin typeface="+mn-lt"/>
                <a:ea typeface="MS PGothic" pitchFamily="34" charset="-128"/>
              </a:rPr>
              <a:t> Internetzugang/-Kenntnis</a:t>
            </a:r>
            <a:endParaRPr lang="de-CH" sz="700" dirty="0">
              <a:latin typeface="+mn-lt"/>
              <a:ea typeface="MS PGothic" pitchFamily="34" charset="-128"/>
            </a:endParaRPr>
          </a:p>
        </p:txBody>
      </p:sp>
      <p:sp>
        <p:nvSpPr>
          <p:cNvPr id="49" name="Rectangle 63"/>
          <p:cNvSpPr>
            <a:spLocks noChangeArrowheads="1"/>
          </p:cNvSpPr>
          <p:nvPr/>
        </p:nvSpPr>
        <p:spPr bwMode="auto">
          <a:xfrm>
            <a:off x="4317390" y="3523533"/>
            <a:ext cx="2520280" cy="913579"/>
          </a:xfrm>
          <a:prstGeom prst="rect">
            <a:avLst/>
          </a:prstGeom>
          <a:solidFill>
            <a:srgbClr val="FFC000"/>
          </a:soli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wrap="none" lIns="91431" tIns="45715" rIns="91431" bIns="45715" anchor="b"/>
          <a:lstStyle/>
          <a:p>
            <a:pPr algn="r" defTabSz="913862"/>
            <a:r>
              <a:rPr lang="de-CH" sz="700" b="1" dirty="0">
                <a:latin typeface="+mn-lt"/>
                <a:ea typeface="MS PGothic" pitchFamily="34" charset="-128"/>
              </a:rPr>
              <a:t>o</a:t>
            </a:r>
            <a:r>
              <a:rPr lang="de-CH" sz="700" b="1" dirty="0" smtClean="0">
                <a:latin typeface="+mn-lt"/>
                <a:ea typeface="MS PGothic" pitchFamily="34" charset="-128"/>
              </a:rPr>
              <a:t>hne</a:t>
            </a:r>
            <a:r>
              <a:rPr lang="de-CH" sz="700" dirty="0" smtClean="0">
                <a:latin typeface="+mn-lt"/>
                <a:ea typeface="MS PGothic" pitchFamily="34" charset="-128"/>
              </a:rPr>
              <a:t> Internetzugang/-Kenntnis</a:t>
            </a:r>
            <a:endParaRPr lang="de-CH" sz="700" dirty="0">
              <a:latin typeface="+mn-lt"/>
              <a:ea typeface="MS PGothic" pitchFamily="34" charset="-128"/>
            </a:endParaRPr>
          </a:p>
        </p:txBody>
      </p:sp>
      <p:sp>
        <p:nvSpPr>
          <p:cNvPr id="50" name="Rectangle 63"/>
          <p:cNvSpPr>
            <a:spLocks noChangeArrowheads="1"/>
          </p:cNvSpPr>
          <p:nvPr/>
        </p:nvSpPr>
        <p:spPr bwMode="auto">
          <a:xfrm>
            <a:off x="1512916" y="3212976"/>
            <a:ext cx="2555028" cy="1028474"/>
          </a:xfrm>
          <a:prstGeom prst="rect">
            <a:avLst/>
          </a:prstGeom>
          <a:solidFill>
            <a:srgbClr val="FFC000"/>
          </a:soli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wrap="none" lIns="91431" tIns="45715" rIns="91431" bIns="45715" anchor="t"/>
          <a:lstStyle/>
          <a:p>
            <a:pPr defTabSz="913862"/>
            <a:r>
              <a:rPr lang="de-CH" sz="1000" b="1" dirty="0" smtClean="0">
                <a:latin typeface="+mn-lt"/>
                <a:ea typeface="MS PGothic" pitchFamily="34" charset="-128"/>
              </a:rPr>
              <a:t>Endkunden mit Handlungsbedarf</a:t>
            </a:r>
          </a:p>
          <a:p>
            <a:pPr algn="r" defTabSz="913862"/>
            <a:endParaRPr lang="de-CH" sz="1000" b="1" dirty="0">
              <a:latin typeface="+mn-lt"/>
              <a:ea typeface="MS PGothic" pitchFamily="34" charset="-128"/>
            </a:endParaRPr>
          </a:p>
          <a:p>
            <a:pPr algn="r" defTabSz="913862"/>
            <a:endParaRPr lang="de-CH" sz="1000" b="1" dirty="0" smtClean="0">
              <a:latin typeface="+mn-lt"/>
              <a:ea typeface="MS PGothic" pitchFamily="34" charset="-128"/>
            </a:endParaRPr>
          </a:p>
          <a:p>
            <a:pPr algn="r" defTabSz="913862"/>
            <a:endParaRPr lang="de-CH" sz="1000" b="1" dirty="0">
              <a:latin typeface="+mn-lt"/>
              <a:ea typeface="MS PGothic" pitchFamily="34" charset="-128"/>
            </a:endParaRPr>
          </a:p>
          <a:p>
            <a:pPr algn="r" defTabSz="913862">
              <a:spcBef>
                <a:spcPts val="1800"/>
              </a:spcBef>
            </a:pPr>
            <a:r>
              <a:rPr lang="de-CH" sz="700" b="1" dirty="0" smtClean="0">
                <a:latin typeface="+mn-lt"/>
                <a:ea typeface="MS PGothic" pitchFamily="34" charset="-128"/>
              </a:rPr>
              <a:t>mit</a:t>
            </a:r>
            <a:r>
              <a:rPr lang="de-CH" sz="700" dirty="0" smtClean="0">
                <a:latin typeface="+mn-lt"/>
                <a:ea typeface="MS PGothic" pitchFamily="34" charset="-128"/>
              </a:rPr>
              <a:t> Internetzugang/-Kenntnis</a:t>
            </a:r>
            <a:endParaRPr lang="de-CH" sz="700" dirty="0">
              <a:latin typeface="+mn-lt"/>
              <a:ea typeface="MS PGothic" pitchFamily="34" charset="-128"/>
            </a:endParaRPr>
          </a:p>
        </p:txBody>
      </p:sp>
      <p:sp>
        <p:nvSpPr>
          <p:cNvPr id="51" name="Rectangle 63"/>
          <p:cNvSpPr>
            <a:spLocks noChangeArrowheads="1"/>
          </p:cNvSpPr>
          <p:nvPr/>
        </p:nvSpPr>
        <p:spPr bwMode="auto">
          <a:xfrm>
            <a:off x="1604537" y="3443300"/>
            <a:ext cx="2351281" cy="633772"/>
          </a:xfrm>
          <a:prstGeom prst="rect">
            <a:avLst/>
          </a:prstGeom>
          <a:solidFill>
            <a:srgbClr val="FFEEB9"/>
          </a:solidFill>
          <a:ln w="3175">
            <a:noFill/>
            <a:miter lim="800000"/>
            <a:headEnd/>
            <a:tailEnd/>
          </a:ln>
        </p:spPr>
        <p:txBody>
          <a:bodyPr wrap="none" lIns="91431" tIns="45715" rIns="91431" bIns="45715" anchor="ctr"/>
          <a:lstStyle/>
          <a:p>
            <a:pPr marL="92075" indent="-92075" defTabSz="913862">
              <a:buFont typeface="Wingdings" panose="05000000000000000000" pitchFamily="2" charset="2"/>
              <a:buChar char="§"/>
            </a:pPr>
            <a:r>
              <a:rPr lang="de-CH" sz="1000" dirty="0" smtClean="0">
                <a:solidFill>
                  <a:sysClr val="windowText" lastClr="000000"/>
                </a:solidFill>
                <a:latin typeface="+mn-lt"/>
                <a:ea typeface="MS PGothic" pitchFamily="34" charset="-128"/>
              </a:rPr>
              <a:t>HH ohne </a:t>
            </a:r>
            <a:r>
              <a:rPr lang="de-CH" sz="1000" dirty="0" err="1" smtClean="0">
                <a:solidFill>
                  <a:sysClr val="windowText" lastClr="000000"/>
                </a:solidFill>
                <a:latin typeface="+mn-lt"/>
                <a:ea typeface="MS PGothic" pitchFamily="34" charset="-128"/>
              </a:rPr>
              <a:t>Quickline</a:t>
            </a:r>
            <a:r>
              <a:rPr lang="de-CH" sz="1000" dirty="0" smtClean="0">
                <a:solidFill>
                  <a:sysClr val="windowText" lastClr="000000"/>
                </a:solidFill>
                <a:latin typeface="+mn-lt"/>
                <a:ea typeface="MS PGothic" pitchFamily="34" charset="-128"/>
              </a:rPr>
              <a:t>-Set-Top-Box</a:t>
            </a:r>
          </a:p>
          <a:p>
            <a:pPr marL="92075" indent="-92075" defTabSz="913862">
              <a:buFont typeface="Wingdings" panose="05000000000000000000" pitchFamily="2" charset="2"/>
              <a:buChar char="§"/>
            </a:pPr>
            <a:r>
              <a:rPr lang="de-CH" sz="1000" dirty="0" smtClean="0">
                <a:solidFill>
                  <a:sysClr val="windowText" lastClr="000000"/>
                </a:solidFill>
                <a:latin typeface="+mn-lt"/>
                <a:ea typeface="MS PGothic" pitchFamily="34" charset="-128"/>
              </a:rPr>
              <a:t>HH ohne MPEG-4-tauglichem Gerät</a:t>
            </a:r>
          </a:p>
          <a:p>
            <a:pPr marL="92075" indent="-92075" defTabSz="913862">
              <a:buFont typeface="Wingdings" panose="05000000000000000000" pitchFamily="2" charset="2"/>
              <a:buChar char="§"/>
            </a:pPr>
            <a:r>
              <a:rPr lang="de-CH" sz="1000" dirty="0" smtClean="0">
                <a:solidFill>
                  <a:sysClr val="windowText" lastClr="000000"/>
                </a:solidFill>
                <a:latin typeface="+mn-lt"/>
                <a:ea typeface="MS PGothic" pitchFamily="34" charset="-128"/>
              </a:rPr>
              <a:t>HH ohne MPEG-4-taugliche 2.-Geräte</a:t>
            </a:r>
          </a:p>
          <a:p>
            <a:pPr marL="92075" indent="-92075" defTabSz="913862">
              <a:buFont typeface="Wingdings" panose="05000000000000000000" pitchFamily="2" charset="2"/>
              <a:buChar char="§"/>
            </a:pPr>
            <a:r>
              <a:rPr lang="de-CH" sz="1000" dirty="0" smtClean="0">
                <a:solidFill>
                  <a:sysClr val="windowText" lastClr="000000"/>
                </a:solidFill>
                <a:latin typeface="+mn-lt"/>
                <a:ea typeface="MS PGothic" pitchFamily="34" charset="-128"/>
              </a:rPr>
              <a:t>HH mit Pay-TV- oder Verte!-Angebot</a:t>
            </a:r>
            <a:endParaRPr lang="de-CH" sz="1000" dirty="0">
              <a:solidFill>
                <a:sysClr val="windowText" lastClr="000000"/>
              </a:solidFill>
              <a:latin typeface="+mn-lt"/>
              <a:ea typeface="MS PGothic" pitchFamily="34" charset="-128"/>
            </a:endParaRPr>
          </a:p>
        </p:txBody>
      </p:sp>
      <p:sp>
        <p:nvSpPr>
          <p:cNvPr id="52" name="Line 82"/>
          <p:cNvSpPr>
            <a:spLocks noChangeShapeType="1"/>
          </p:cNvSpPr>
          <p:nvPr/>
        </p:nvSpPr>
        <p:spPr bwMode="auto">
          <a:xfrm>
            <a:off x="7006159" y="3171862"/>
            <a:ext cx="1337875" cy="0"/>
          </a:xfrm>
          <a:prstGeom prst="line">
            <a:avLst/>
          </a:prstGeom>
          <a:noFill/>
          <a:ln w="3175" cap="rnd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6762" tIns="48381" rIns="96762" bIns="48381"/>
          <a:lstStyle/>
          <a:p>
            <a:pPr algn="l"/>
            <a:endParaRPr lang="de-CH" sz="1000">
              <a:latin typeface="+mn-lt"/>
            </a:endParaRPr>
          </a:p>
        </p:txBody>
      </p:sp>
      <p:sp>
        <p:nvSpPr>
          <p:cNvPr id="53" name="Rectangle 63"/>
          <p:cNvSpPr>
            <a:spLocks noChangeArrowheads="1"/>
          </p:cNvSpPr>
          <p:nvPr/>
        </p:nvSpPr>
        <p:spPr bwMode="auto">
          <a:xfrm>
            <a:off x="4211960" y="3214097"/>
            <a:ext cx="2520280" cy="913579"/>
          </a:xfrm>
          <a:prstGeom prst="rect">
            <a:avLst/>
          </a:prstGeom>
          <a:solidFill>
            <a:srgbClr val="FFC000"/>
          </a:soli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wrap="none" lIns="91431" tIns="45715" rIns="91431" bIns="45715" anchor="t"/>
          <a:lstStyle/>
          <a:p>
            <a:pPr defTabSz="913862"/>
            <a:r>
              <a:rPr lang="de-CH" sz="1000" b="1" dirty="0" smtClean="0">
                <a:latin typeface="+mn-lt"/>
                <a:ea typeface="MS PGothic" pitchFamily="34" charset="-128"/>
              </a:rPr>
              <a:t>Endkunden ohne Handlungsbedarf</a:t>
            </a:r>
          </a:p>
          <a:p>
            <a:pPr defTabSz="913862"/>
            <a:endParaRPr lang="de-CH" sz="1000" b="1" dirty="0">
              <a:latin typeface="+mn-lt"/>
              <a:ea typeface="MS PGothic" pitchFamily="34" charset="-128"/>
            </a:endParaRPr>
          </a:p>
          <a:p>
            <a:pPr defTabSz="913862"/>
            <a:endParaRPr lang="de-CH" sz="1000" b="1" dirty="0" smtClean="0">
              <a:latin typeface="+mn-lt"/>
              <a:ea typeface="MS PGothic" pitchFamily="34" charset="-128"/>
            </a:endParaRPr>
          </a:p>
          <a:p>
            <a:pPr defTabSz="913862"/>
            <a:endParaRPr lang="de-CH" sz="1000" b="1" dirty="0">
              <a:latin typeface="+mn-lt"/>
              <a:ea typeface="MS PGothic" pitchFamily="34" charset="-128"/>
            </a:endParaRPr>
          </a:p>
          <a:p>
            <a:pPr algn="r" defTabSz="913862">
              <a:spcBef>
                <a:spcPts val="1000"/>
              </a:spcBef>
            </a:pPr>
            <a:r>
              <a:rPr lang="de-CH" sz="700" b="1" dirty="0">
                <a:latin typeface="+mn-lt"/>
                <a:ea typeface="MS PGothic" pitchFamily="34" charset="-128"/>
              </a:rPr>
              <a:t>m</a:t>
            </a:r>
            <a:r>
              <a:rPr lang="de-CH" sz="700" b="1" dirty="0" smtClean="0">
                <a:latin typeface="+mn-lt"/>
                <a:ea typeface="MS PGothic" pitchFamily="34" charset="-128"/>
              </a:rPr>
              <a:t>it</a:t>
            </a:r>
            <a:r>
              <a:rPr lang="de-CH" sz="700" dirty="0" smtClean="0">
                <a:latin typeface="+mn-lt"/>
                <a:ea typeface="MS PGothic" pitchFamily="34" charset="-128"/>
              </a:rPr>
              <a:t> Internetzugang/-Kenntnis</a:t>
            </a:r>
            <a:endParaRPr lang="de-CH" sz="700" dirty="0">
              <a:latin typeface="+mn-lt"/>
              <a:ea typeface="MS PGothic" pitchFamily="34" charset="-128"/>
            </a:endParaRPr>
          </a:p>
        </p:txBody>
      </p:sp>
      <p:sp>
        <p:nvSpPr>
          <p:cNvPr id="54" name="Rectangle 63"/>
          <p:cNvSpPr>
            <a:spLocks noChangeArrowheads="1"/>
          </p:cNvSpPr>
          <p:nvPr/>
        </p:nvSpPr>
        <p:spPr bwMode="auto">
          <a:xfrm>
            <a:off x="4302255" y="3438067"/>
            <a:ext cx="2351281" cy="503390"/>
          </a:xfrm>
          <a:prstGeom prst="rect">
            <a:avLst/>
          </a:prstGeom>
          <a:solidFill>
            <a:srgbClr val="FFEEB9"/>
          </a:solidFill>
          <a:ln w="3175">
            <a:noFill/>
            <a:miter lim="800000"/>
            <a:headEnd/>
            <a:tailEnd/>
          </a:ln>
        </p:spPr>
        <p:txBody>
          <a:bodyPr wrap="none" lIns="91431" tIns="45715" rIns="91431" bIns="45715" anchor="ctr"/>
          <a:lstStyle/>
          <a:p>
            <a:pPr marL="92075" indent="-92075" defTabSz="913862">
              <a:buFont typeface="Wingdings" panose="05000000000000000000" pitchFamily="2" charset="2"/>
              <a:buChar char="§"/>
            </a:pPr>
            <a:r>
              <a:rPr lang="de-CH" sz="1000" dirty="0" smtClean="0">
                <a:solidFill>
                  <a:sysClr val="windowText" lastClr="000000"/>
                </a:solidFill>
                <a:latin typeface="+mn-lt"/>
                <a:ea typeface="MS PGothic" pitchFamily="34" charset="-128"/>
              </a:rPr>
              <a:t>HH mit </a:t>
            </a:r>
            <a:r>
              <a:rPr lang="de-CH" sz="1000" dirty="0" err="1" smtClean="0">
                <a:solidFill>
                  <a:sysClr val="windowText" lastClr="000000"/>
                </a:solidFill>
                <a:latin typeface="+mn-lt"/>
                <a:ea typeface="MS PGothic" pitchFamily="34" charset="-128"/>
              </a:rPr>
              <a:t>Quickline</a:t>
            </a:r>
            <a:r>
              <a:rPr lang="de-CH" sz="1000" dirty="0" smtClean="0">
                <a:solidFill>
                  <a:sysClr val="windowText" lastClr="000000"/>
                </a:solidFill>
                <a:latin typeface="+mn-lt"/>
                <a:ea typeface="MS PGothic" pitchFamily="34" charset="-128"/>
              </a:rPr>
              <a:t>-Set-Top-Box</a:t>
            </a:r>
          </a:p>
          <a:p>
            <a:pPr marL="92075" indent="-92075" defTabSz="913862">
              <a:buFont typeface="Wingdings" panose="05000000000000000000" pitchFamily="2" charset="2"/>
              <a:buChar char="§"/>
            </a:pPr>
            <a:r>
              <a:rPr lang="de-CH" sz="1000" dirty="0" smtClean="0">
                <a:solidFill>
                  <a:sysClr val="windowText" lastClr="000000"/>
                </a:solidFill>
                <a:latin typeface="+mn-lt"/>
                <a:ea typeface="MS PGothic" pitchFamily="34" charset="-128"/>
              </a:rPr>
              <a:t>HH mit TV-Konkurrenzprodukt</a:t>
            </a:r>
            <a:endParaRPr lang="de-CH" sz="1000" dirty="0">
              <a:solidFill>
                <a:sysClr val="windowText" lastClr="000000"/>
              </a:solidFill>
              <a:latin typeface="+mn-lt"/>
              <a:ea typeface="MS PGothic" pitchFamily="34" charset="-128"/>
            </a:endParaRPr>
          </a:p>
        </p:txBody>
      </p:sp>
      <p:sp>
        <p:nvSpPr>
          <p:cNvPr id="56" name="Textplatzhalter 3"/>
          <p:cNvSpPr>
            <a:spLocks noGrp="1"/>
          </p:cNvSpPr>
          <p:nvPr>
            <p:ph type="body" sz="quarter" idx="26"/>
          </p:nvPr>
        </p:nvSpPr>
        <p:spPr>
          <a:xfrm>
            <a:off x="323528" y="1052736"/>
            <a:ext cx="8280920" cy="504825"/>
          </a:xfrm>
        </p:spPr>
        <p:txBody>
          <a:bodyPr/>
          <a:lstStyle/>
          <a:p>
            <a:r>
              <a:rPr lang="de-CH" dirty="0" smtClean="0"/>
              <a:t>Auszüge Kommunikationskonzept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11385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lang="de-CH" dirty="0" smtClean="0"/>
              <a:t>Grosse Senderumstellung</a:t>
            </a:r>
            <a:endParaRPr lang="de-CH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CH" dirty="0" smtClean="0"/>
              <a:t>Kommunikation</a:t>
            </a:r>
            <a:endParaRPr lang="de-CH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lang="de-CH" dirty="0" smtClean="0"/>
              <a:t>Botschaften</a:t>
            </a:r>
            <a:endParaRPr lang="de-CH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F818F034-3ED1-44CB-BAE4-E1467A962864}" type="slidenum">
              <a:rPr lang="de-CH" smtClean="0"/>
              <a:pPr>
                <a:defRPr/>
              </a:pPr>
              <a:t>33</a:t>
            </a:fld>
            <a:endParaRPr lang="de-CH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Textplatzhalter 4"/>
          <p:cNvSpPr txBox="1">
            <a:spLocks/>
          </p:cNvSpPr>
          <p:nvPr/>
        </p:nvSpPr>
        <p:spPr bwMode="auto">
          <a:xfrm>
            <a:off x="395485" y="2132856"/>
            <a:ext cx="8208963" cy="413465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57200" indent="-457200" algn="l" rtl="0" eaLnBrk="1" fontAlgn="base" hangingPunct="1">
              <a:spcBef>
                <a:spcPct val="20000"/>
              </a:spcBef>
              <a:spcAft>
                <a:spcPct val="0"/>
              </a:spcAft>
              <a:buFont typeface="+mj-lt"/>
              <a:buNone/>
              <a:defRPr sz="18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de-CH" sz="1200" kern="0" smtClean="0"/>
              <a:t> </a:t>
            </a:r>
            <a:endParaRPr lang="de-CH" sz="1200" kern="0" dirty="0"/>
          </a:p>
        </p:txBody>
      </p:sp>
      <p:sp>
        <p:nvSpPr>
          <p:cNvPr id="10" name="Rectangle 15"/>
          <p:cNvSpPr>
            <a:spLocks noChangeArrowheads="1"/>
          </p:cNvSpPr>
          <p:nvPr/>
        </p:nvSpPr>
        <p:spPr bwMode="auto">
          <a:xfrm>
            <a:off x="395485" y="2105238"/>
            <a:ext cx="8136955" cy="296863"/>
          </a:xfrm>
          <a:prstGeom prst="rect">
            <a:avLst/>
          </a:prstGeom>
          <a:solidFill>
            <a:srgbClr val="FFC000"/>
          </a:solidFill>
          <a:ln w="3175">
            <a:solidFill>
              <a:srgbClr val="808080"/>
            </a:solidFill>
            <a:miter lim="800000"/>
            <a:headEnd/>
            <a:tailEnd/>
          </a:ln>
        </p:spPr>
        <p:txBody>
          <a:bodyPr lIns="86402" tIns="78238" rIns="17008" bIns="78238" anchor="ctr"/>
          <a:lstStyle/>
          <a:p>
            <a:pPr algn="l" defTabSz="863600">
              <a:spcBef>
                <a:spcPct val="10000"/>
              </a:spcBef>
              <a:tabLst>
                <a:tab pos="171450" algn="l"/>
              </a:tabLst>
            </a:pPr>
            <a:r>
              <a:rPr lang="de-CH" sz="1200" b="1" dirty="0" smtClean="0">
                <a:latin typeface="+mj-lt"/>
                <a:cs typeface="Arial" charset="0"/>
              </a:rPr>
              <a:t>Kernbotschaft </a:t>
            </a:r>
            <a:r>
              <a:rPr lang="de-CH" sz="1200" dirty="0" smtClean="0">
                <a:latin typeface="+mj-lt"/>
                <a:cs typeface="Arial" charset="0"/>
              </a:rPr>
              <a:t>(technisches fit-machen)</a:t>
            </a:r>
            <a:endParaRPr lang="de-CH" sz="1200" dirty="0">
              <a:latin typeface="+mj-lt"/>
              <a:cs typeface="Arial" charset="0"/>
            </a:endParaRPr>
          </a:p>
        </p:txBody>
      </p:sp>
      <p:sp>
        <p:nvSpPr>
          <p:cNvPr id="11" name="Rectangle 15"/>
          <p:cNvSpPr>
            <a:spLocks noChangeArrowheads="1"/>
          </p:cNvSpPr>
          <p:nvPr/>
        </p:nvSpPr>
        <p:spPr bwMode="auto">
          <a:xfrm>
            <a:off x="395485" y="3915300"/>
            <a:ext cx="8136955" cy="311150"/>
          </a:xfrm>
          <a:prstGeom prst="rect">
            <a:avLst/>
          </a:prstGeom>
          <a:solidFill>
            <a:srgbClr val="FFC000"/>
          </a:solidFill>
          <a:ln w="3175">
            <a:solidFill>
              <a:srgbClr val="808080"/>
            </a:solidFill>
            <a:miter lim="800000"/>
            <a:headEnd/>
            <a:tailEnd/>
          </a:ln>
        </p:spPr>
        <p:txBody>
          <a:bodyPr lIns="86402" tIns="78238" rIns="17008" bIns="78238" anchor="ctr"/>
          <a:lstStyle/>
          <a:p>
            <a:pPr algn="l" defTabSz="863600">
              <a:spcBef>
                <a:spcPct val="10000"/>
              </a:spcBef>
              <a:tabLst>
                <a:tab pos="171450" algn="l"/>
              </a:tabLst>
            </a:pPr>
            <a:r>
              <a:rPr lang="de-CH" sz="1200" b="1" dirty="0" smtClean="0">
                <a:latin typeface="+mj-lt"/>
              </a:rPr>
              <a:t>Nebenbotschaft </a:t>
            </a:r>
            <a:r>
              <a:rPr lang="de-CH" sz="1200" dirty="0" smtClean="0">
                <a:latin typeface="+mj-lt"/>
              </a:rPr>
              <a:t>(Mehrwert/Vorteile kommunizieren)</a:t>
            </a:r>
            <a:endParaRPr lang="de-CH" sz="1200" dirty="0">
              <a:latin typeface="+mj-lt"/>
            </a:endParaRPr>
          </a:p>
        </p:txBody>
      </p:sp>
      <p:sp>
        <p:nvSpPr>
          <p:cNvPr id="12" name="Rectangle 15"/>
          <p:cNvSpPr>
            <a:spLocks noChangeArrowheads="1"/>
          </p:cNvSpPr>
          <p:nvPr/>
        </p:nvSpPr>
        <p:spPr bwMode="auto">
          <a:xfrm>
            <a:off x="395485" y="2392578"/>
            <a:ext cx="8136955" cy="1478086"/>
          </a:xfrm>
          <a:prstGeom prst="rect">
            <a:avLst/>
          </a:prstGeom>
          <a:solidFill>
            <a:srgbClr val="D9D9D9"/>
          </a:solidFill>
          <a:ln w="3175">
            <a:solidFill>
              <a:srgbClr val="808080"/>
            </a:solidFill>
            <a:miter lim="800000"/>
            <a:headEnd/>
            <a:tailEnd/>
          </a:ln>
        </p:spPr>
        <p:txBody>
          <a:bodyPr lIns="51025" tIns="44221" rIns="0" bIns="44221"/>
          <a:lstStyle/>
          <a:p>
            <a:pPr marL="171450" lvl="0" indent="-171450" eaLnBrk="0" fontAlgn="auto" hangingPunct="0">
              <a:spcBef>
                <a:spcPts val="30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de-CH" sz="1000" dirty="0" smtClean="0">
                <a:latin typeface="+mn-lt"/>
              </a:rPr>
              <a:t>High </a:t>
            </a:r>
            <a:r>
              <a:rPr lang="de-CH" sz="1000" dirty="0">
                <a:latin typeface="+mn-lt"/>
              </a:rPr>
              <a:t>Definition (HD) erobert die </a:t>
            </a:r>
            <a:r>
              <a:rPr lang="de-CH" sz="1000" dirty="0" smtClean="0">
                <a:latin typeface="+mn-lt"/>
              </a:rPr>
              <a:t>Fernsehwelt – profitieren Sie durch die grossflächige Umstellung vom 6. Mai 2014 von einem noch umfang-reicheren digitalen Senderangebot in HD und bereiten Sie sich auf innovative Multimedialösungen und erhöhte Internet-Bandbreite vor.</a:t>
            </a:r>
          </a:p>
          <a:p>
            <a:pPr marL="171450" lvl="0" indent="-171450" eaLnBrk="0" fontAlgn="auto" hangingPunct="0">
              <a:spcBef>
                <a:spcPts val="30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endParaRPr lang="de-CH" sz="1000" kern="0" dirty="0">
              <a:solidFill>
                <a:srgbClr val="FF0000"/>
              </a:solidFill>
              <a:latin typeface="+mn-lt"/>
            </a:endParaRPr>
          </a:p>
          <a:p>
            <a:pPr marL="171450" lvl="0" indent="-171450" eaLnBrk="0" fontAlgn="auto" hangingPunct="0">
              <a:spcBef>
                <a:spcPts val="30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endParaRPr lang="de-CH" sz="1000" kern="0" dirty="0" smtClean="0">
              <a:solidFill>
                <a:srgbClr val="FF0000"/>
              </a:solidFill>
              <a:latin typeface="+mn-lt"/>
            </a:endParaRPr>
          </a:p>
          <a:p>
            <a:pPr marL="171450" lvl="0" indent="-171450" eaLnBrk="0" fontAlgn="auto" hangingPunct="0">
              <a:spcBef>
                <a:spcPts val="30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endParaRPr lang="de-CH" sz="1000" kern="0" dirty="0">
              <a:solidFill>
                <a:srgbClr val="FF0000"/>
              </a:solidFill>
              <a:latin typeface="+mn-lt"/>
            </a:endParaRPr>
          </a:p>
          <a:p>
            <a:pPr marL="171450" lvl="0" indent="-171450" eaLnBrk="0" fontAlgn="auto" hangingPunct="0">
              <a:spcBef>
                <a:spcPts val="30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endParaRPr lang="de-CH" sz="1000" kern="0" dirty="0" smtClean="0">
              <a:solidFill>
                <a:srgbClr val="FF0000"/>
              </a:solidFill>
              <a:latin typeface="+mn-lt"/>
            </a:endParaRPr>
          </a:p>
          <a:p>
            <a:pPr lvl="0" eaLnBrk="0" fontAlgn="auto" hangingPunct="0">
              <a:spcBef>
                <a:spcPts val="300"/>
              </a:spcBef>
              <a:spcAft>
                <a:spcPts val="0"/>
              </a:spcAft>
              <a:defRPr/>
            </a:pPr>
            <a:endParaRPr lang="de-CH" sz="1000" kern="0" dirty="0">
              <a:solidFill>
                <a:srgbClr val="FF0000"/>
              </a:solidFill>
              <a:latin typeface="+mn-lt"/>
            </a:endParaRPr>
          </a:p>
          <a:p>
            <a:pPr marL="171450" lvl="0" indent="-171450" eaLnBrk="0" fontAlgn="auto" hangingPunct="0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de-CH" sz="1000" kern="0" dirty="0">
                <a:latin typeface="+mn-lt"/>
              </a:rPr>
              <a:t>M</a:t>
            </a:r>
            <a:r>
              <a:rPr lang="de-CH" sz="1000" kern="0" dirty="0" smtClean="0">
                <a:latin typeface="+mn-lt"/>
              </a:rPr>
              <a:t>achen Sie auch Ihre nicht-MPG4-tauglichen Zweit-/Drittfernseher fit!</a:t>
            </a:r>
            <a:endParaRPr lang="de-DE" sz="1000" kern="0" dirty="0" smtClean="0">
              <a:latin typeface="+mn-lt"/>
            </a:endParaRPr>
          </a:p>
        </p:txBody>
      </p:sp>
      <p:sp>
        <p:nvSpPr>
          <p:cNvPr id="13" name="Rectangle 15"/>
          <p:cNvSpPr>
            <a:spLocks noChangeArrowheads="1"/>
          </p:cNvSpPr>
          <p:nvPr/>
        </p:nvSpPr>
        <p:spPr bwMode="auto">
          <a:xfrm>
            <a:off x="395485" y="4225210"/>
            <a:ext cx="8136955" cy="1490290"/>
          </a:xfrm>
          <a:prstGeom prst="rect">
            <a:avLst/>
          </a:prstGeom>
          <a:solidFill>
            <a:srgbClr val="D9D9D9"/>
          </a:solidFill>
          <a:ln w="3175">
            <a:solidFill>
              <a:srgbClr val="808080"/>
            </a:solidFill>
            <a:miter lim="800000"/>
            <a:headEnd/>
            <a:tailEnd/>
          </a:ln>
        </p:spPr>
        <p:txBody>
          <a:bodyPr lIns="51025" tIns="44221" rIns="0" bIns="44221"/>
          <a:lstStyle/>
          <a:p>
            <a:pPr marL="171450" lvl="0" indent="-171450">
              <a:buFont typeface="Wingdings" panose="05000000000000000000" pitchFamily="2" charset="2"/>
              <a:buChar char="§"/>
            </a:pPr>
            <a:r>
              <a:rPr lang="de-CH" sz="1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Mehr Sender in HD-Qualität: Nach der Umstellung werden massiv mehr Sender in HD-Qualität verfügbar sein</a:t>
            </a:r>
            <a:r>
              <a:rPr lang="de-CH" sz="1000" dirty="0" smtClean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171450" lvl="0" indent="-171450">
              <a:buFont typeface="Wingdings" panose="05000000000000000000" pitchFamily="2" charset="2"/>
              <a:buChar char="§"/>
            </a:pPr>
            <a:r>
              <a:rPr lang="de-CH" sz="1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Nutzenorientierte Senderliste: beliebte Sender sind vorne platziert; Thematische Gliederung der Sender</a:t>
            </a:r>
          </a:p>
          <a:p>
            <a:pPr marL="171450" lvl="0" indent="-171450">
              <a:buFont typeface="Wingdings" panose="05000000000000000000" pitchFamily="2" charset="2"/>
              <a:buChar char="§"/>
            </a:pPr>
            <a:r>
              <a:rPr lang="de-CH" sz="1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Wegfall </a:t>
            </a:r>
            <a:r>
              <a:rPr lang="de-CH" sz="1000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Doppelspurigkeiten</a:t>
            </a:r>
            <a:r>
              <a:rPr lang="de-CH" sz="1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Der gleiche Inhalt ist dank Wegfall </a:t>
            </a:r>
            <a:r>
              <a:rPr lang="de-CH" sz="1000" dirty="0" smtClean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SD/HD-</a:t>
            </a:r>
            <a:r>
              <a:rPr lang="de-CH" sz="1000" dirty="0" err="1" smtClean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Simulcast</a:t>
            </a:r>
            <a:r>
              <a:rPr lang="de-CH" sz="1000" dirty="0" smtClean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CH" sz="1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nur noch einmal </a:t>
            </a:r>
            <a:r>
              <a:rPr lang="de-CH" sz="1000" dirty="0" smtClean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verfügbar. </a:t>
            </a:r>
            <a:r>
              <a:rPr lang="de-CH" sz="1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Dies erleichtert das </a:t>
            </a:r>
            <a:r>
              <a:rPr lang="de-CH" sz="1000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Zapping</a:t>
            </a:r>
            <a:r>
              <a:rPr lang="de-CH" sz="1000" dirty="0" smtClean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de-CH" sz="1000" dirty="0"/>
              <a:t>Qualitative Sendervielfalt: Insgesamt und durch Wegfall der </a:t>
            </a:r>
            <a:r>
              <a:rPr lang="de-CH" sz="1000" dirty="0" smtClean="0"/>
              <a:t>SD/HD-</a:t>
            </a:r>
            <a:r>
              <a:rPr lang="de-CH" sz="1000" dirty="0" err="1" smtClean="0"/>
              <a:t>Simulcast</a:t>
            </a:r>
            <a:r>
              <a:rPr lang="de-CH" sz="1000" dirty="0" smtClean="0"/>
              <a:t>-Versionen </a:t>
            </a:r>
            <a:r>
              <a:rPr lang="de-CH" sz="1000" dirty="0"/>
              <a:t>vergrössert sich die Anzahl Sender zwar nicht, doch inhaltlich und qualitativ erlebt der Kunde einen Mehrwert durch zusätzliche, neue  </a:t>
            </a:r>
            <a:r>
              <a:rPr lang="de-CH" sz="1000" dirty="0" smtClean="0"/>
              <a:t>Programme</a:t>
            </a:r>
            <a:endParaRPr lang="de-CH" sz="1000" dirty="0"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1450" lvl="0" indent="-171450">
              <a:buFont typeface="Wingdings" panose="05000000000000000000" pitchFamily="2" charset="2"/>
              <a:buChar char="§"/>
            </a:pPr>
            <a:r>
              <a:rPr lang="de-CH" sz="1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Verschiebung Pay-TV nach hinten: Durch eine allgemeine Verschiebung der Pay-TV-Sender in hintere Bereiche entstehen in den vorderen Regionen keine Programmlücken </a:t>
            </a:r>
            <a:r>
              <a:rPr lang="de-CH" sz="1000" dirty="0" smtClean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mehr.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de-CH" sz="1000" dirty="0"/>
              <a:t>Attraktiveres Pay-TV-Angebot: Kundennähere Pakete, wenn immer möglich in HD-Qualität, neue </a:t>
            </a:r>
            <a:r>
              <a:rPr lang="de-CH" sz="1000" dirty="0" smtClean="0"/>
              <a:t>Sender</a:t>
            </a:r>
          </a:p>
          <a:p>
            <a:pPr marL="171450" lvl="0" indent="-171450">
              <a:buFont typeface="Wingdings" panose="05000000000000000000" pitchFamily="2" charset="2"/>
              <a:buChar char="§"/>
            </a:pPr>
            <a:r>
              <a:rPr lang="de-CH" sz="1000" dirty="0"/>
              <a:t>Regionalsender überall: Durch die Verbreitung sämtlicher konzessionierter Regionalsender wird das Programm noch schweizerischer</a:t>
            </a:r>
            <a:r>
              <a:rPr lang="de-CH" sz="1000" dirty="0" smtClean="0"/>
              <a:t>.</a:t>
            </a:r>
            <a:endParaRPr lang="de-CH" sz="1000" kern="0" dirty="0">
              <a:solidFill>
                <a:srgbClr val="FF0000"/>
              </a:solidFill>
              <a:latin typeface="+mj-lt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323528" y="5831739"/>
            <a:ext cx="792088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auto" hangingPunct="0">
              <a:spcBef>
                <a:spcPts val="300"/>
              </a:spcBef>
              <a:spcAft>
                <a:spcPts val="0"/>
              </a:spcAft>
              <a:buClr>
                <a:srgbClr val="FFC000"/>
              </a:buClr>
              <a:defRPr/>
            </a:pPr>
            <a:r>
              <a:rPr lang="de-CH" sz="1000" b="1" dirty="0" smtClean="0"/>
              <a:t>Grossflächige </a:t>
            </a:r>
            <a:r>
              <a:rPr lang="de-CH" sz="1000" b="1" dirty="0"/>
              <a:t>Umstellung auf das </a:t>
            </a:r>
            <a:r>
              <a:rPr lang="de-CH" sz="1000" b="1" dirty="0" smtClean="0"/>
              <a:t>HDTV-Übertragungsformat MPEG-4 (Branchen-Standard: kein </a:t>
            </a:r>
            <a:r>
              <a:rPr lang="de-CH" sz="1000" b="1" dirty="0"/>
              <a:t>"</a:t>
            </a:r>
            <a:r>
              <a:rPr lang="de-CH" sz="1000" b="1" dirty="0" err="1"/>
              <a:t>Quickline</a:t>
            </a:r>
            <a:r>
              <a:rPr lang="de-CH" sz="1000" b="1" dirty="0"/>
              <a:t>-Problem").</a:t>
            </a:r>
            <a:endParaRPr lang="de-CH" sz="1000" b="1" dirty="0">
              <a:latin typeface="Arial" panose="020B06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5" name="Rectangle 15"/>
          <p:cNvSpPr>
            <a:spLocks noChangeArrowheads="1"/>
          </p:cNvSpPr>
          <p:nvPr/>
        </p:nvSpPr>
        <p:spPr bwMode="auto">
          <a:xfrm>
            <a:off x="611559" y="2766645"/>
            <a:ext cx="3888000" cy="902641"/>
          </a:xfrm>
          <a:prstGeom prst="rect">
            <a:avLst/>
          </a:prstGeom>
          <a:solidFill>
            <a:srgbClr val="FFEEB9"/>
          </a:solidFill>
          <a:ln w="3175">
            <a:solidFill>
              <a:srgbClr val="808080"/>
            </a:solidFill>
            <a:miter lim="800000"/>
            <a:headEnd/>
            <a:tailEnd/>
          </a:ln>
        </p:spPr>
        <p:txBody>
          <a:bodyPr lIns="51025" tIns="44221" rIns="0" bIns="44221"/>
          <a:lstStyle/>
          <a:p>
            <a:pPr lvl="0" eaLnBrk="0" fontAlgn="auto" hangingPunct="0">
              <a:spcBef>
                <a:spcPts val="300"/>
              </a:spcBef>
              <a:spcAft>
                <a:spcPts val="0"/>
              </a:spcAft>
              <a:defRPr/>
            </a:pPr>
            <a:r>
              <a:rPr lang="de-CH" sz="1000" b="1" dirty="0" smtClean="0">
                <a:latin typeface="+mn-lt"/>
              </a:rPr>
              <a:t>1. Welle: heranführen</a:t>
            </a:r>
          </a:p>
          <a:p>
            <a:pPr marL="88900" lvl="0" indent="-88900" eaLnBrk="0" fontAlgn="auto" hangingPunct="0">
              <a:spcBef>
                <a:spcPts val="30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de-CH" sz="1000" dirty="0" smtClean="0">
                <a:latin typeface="+mn-lt"/>
              </a:rPr>
              <a:t>Go </a:t>
            </a:r>
            <a:r>
              <a:rPr lang="de-CH" sz="1000" dirty="0" err="1" smtClean="0">
                <a:latin typeface="+mn-lt"/>
              </a:rPr>
              <a:t>for</a:t>
            </a:r>
            <a:r>
              <a:rPr lang="de-CH" sz="1000" dirty="0" smtClean="0">
                <a:latin typeface="+mn-lt"/>
              </a:rPr>
              <a:t> HD – prüfen Sie bereits heute unter www.go4hd.ch ob Ihre Fernsehgeräte für die HD-Formatumstellung vom 6. Mai 2014 bereit sind und inwiefern Sie die Umstellung auf den </a:t>
            </a:r>
            <a:r>
              <a:rPr lang="de-CH" sz="1000" dirty="0" err="1" smtClean="0">
                <a:latin typeface="+mn-lt"/>
              </a:rPr>
              <a:t>schweizweit</a:t>
            </a:r>
            <a:r>
              <a:rPr lang="de-CH" sz="1000" dirty="0" smtClean="0">
                <a:latin typeface="+mn-lt"/>
              </a:rPr>
              <a:t> einheitlichen TV-Branchenstandard persönlich betrifft.</a:t>
            </a:r>
            <a:endParaRPr lang="de-DE" sz="1000" kern="0" dirty="0" smtClean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auto">
          <a:xfrm>
            <a:off x="4571999" y="2768535"/>
            <a:ext cx="3888000" cy="902641"/>
          </a:xfrm>
          <a:prstGeom prst="rect">
            <a:avLst/>
          </a:prstGeom>
          <a:solidFill>
            <a:srgbClr val="FFEEB9"/>
          </a:solidFill>
          <a:ln w="3175">
            <a:solidFill>
              <a:srgbClr val="808080"/>
            </a:solidFill>
            <a:miter lim="800000"/>
            <a:headEnd/>
            <a:tailEnd/>
          </a:ln>
        </p:spPr>
        <p:txBody>
          <a:bodyPr lIns="51025" tIns="44221" rIns="0" bIns="44221"/>
          <a:lstStyle/>
          <a:p>
            <a:pPr lvl="0" eaLnBrk="0" fontAlgn="auto" hangingPunct="0">
              <a:spcBef>
                <a:spcPts val="300"/>
              </a:spcBef>
              <a:spcAft>
                <a:spcPts val="0"/>
              </a:spcAft>
              <a:defRPr/>
            </a:pPr>
            <a:r>
              <a:rPr lang="de-CH" sz="1000" b="1" dirty="0">
                <a:latin typeface="+mn-lt"/>
              </a:rPr>
              <a:t>2</a:t>
            </a:r>
            <a:r>
              <a:rPr lang="de-CH" sz="1000" b="1" dirty="0" smtClean="0">
                <a:latin typeface="+mn-lt"/>
              </a:rPr>
              <a:t>. Welle: erinnern / festigen</a:t>
            </a:r>
          </a:p>
          <a:p>
            <a:pPr marL="88900" lvl="0" indent="-88900" eaLnBrk="0" fontAlgn="auto" hangingPunct="0">
              <a:spcBef>
                <a:spcPts val="30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de-CH" sz="1000" dirty="0">
                <a:latin typeface="+mn-lt"/>
              </a:rPr>
              <a:t>S</a:t>
            </a:r>
            <a:r>
              <a:rPr lang="de-CH" sz="1000" dirty="0" smtClean="0">
                <a:latin typeface="+mn-lt"/>
              </a:rPr>
              <a:t>ind Sie vorbereitet? Nicht verpassen – am 6. Mai 2014 erobert die HD-Fernsehwelt Ihr zuhause! Erfahren Sie unter www.go4hd.ch, was es Ihrerseits für eine reibungslose Umstellung auf den </a:t>
            </a:r>
            <a:r>
              <a:rPr lang="de-CH" sz="1000" dirty="0" err="1">
                <a:latin typeface="+mn-lt"/>
              </a:rPr>
              <a:t>s</a:t>
            </a:r>
            <a:r>
              <a:rPr lang="de-CH" sz="1000" dirty="0" err="1" smtClean="0">
                <a:latin typeface="+mn-lt"/>
              </a:rPr>
              <a:t>chweizweit</a:t>
            </a:r>
            <a:r>
              <a:rPr lang="de-CH" sz="1000" dirty="0" smtClean="0">
                <a:latin typeface="+mn-lt"/>
              </a:rPr>
              <a:t> einheitlichen TV-Branchenstandard erfordert.</a:t>
            </a:r>
            <a:endParaRPr lang="de-DE" sz="1000" kern="0" dirty="0" smtClean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17" name="Rechteck 16"/>
          <p:cNvSpPr/>
          <p:nvPr/>
        </p:nvSpPr>
        <p:spPr>
          <a:xfrm>
            <a:off x="323528" y="6021288"/>
            <a:ext cx="6768753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CH" sz="1000" b="1" dirty="0" smtClean="0"/>
              <a:t>Mit der Senderumstellung wird ein manueller </a:t>
            </a:r>
            <a:r>
              <a:rPr lang="de-CH" sz="1000" b="1" dirty="0"/>
              <a:t>Suchlauf </a:t>
            </a:r>
            <a:r>
              <a:rPr lang="de-CH" sz="1000" b="1" dirty="0" smtClean="0"/>
              <a:t>bei </a:t>
            </a:r>
            <a:r>
              <a:rPr lang="de-CH" sz="1000" b="1" dirty="0"/>
              <a:t>den meisten Kunden zwingend </a:t>
            </a:r>
            <a:r>
              <a:rPr lang="de-CH" sz="1000" b="1" dirty="0" smtClean="0"/>
              <a:t>erforderlich sein!</a:t>
            </a:r>
            <a:endParaRPr lang="de-CH" sz="1000" b="1" dirty="0"/>
          </a:p>
        </p:txBody>
      </p:sp>
      <p:sp>
        <p:nvSpPr>
          <p:cNvPr id="19" name="Textplatzhalter 3"/>
          <p:cNvSpPr>
            <a:spLocks noGrp="1"/>
          </p:cNvSpPr>
          <p:nvPr>
            <p:ph type="body" sz="quarter" idx="26"/>
          </p:nvPr>
        </p:nvSpPr>
        <p:spPr>
          <a:xfrm>
            <a:off x="323528" y="1052736"/>
            <a:ext cx="8280920" cy="504825"/>
          </a:xfrm>
        </p:spPr>
        <p:txBody>
          <a:bodyPr/>
          <a:lstStyle/>
          <a:p>
            <a:r>
              <a:rPr lang="de-CH" dirty="0" smtClean="0"/>
              <a:t>Auszüge Kommunikationskonzept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100930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hteck 15"/>
          <p:cNvSpPr/>
          <p:nvPr/>
        </p:nvSpPr>
        <p:spPr>
          <a:xfrm>
            <a:off x="395535" y="2070668"/>
            <a:ext cx="8204661" cy="409463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lang="de-CH" dirty="0" smtClean="0"/>
              <a:t>Grosse Senderumstellung</a:t>
            </a:r>
            <a:endParaRPr lang="de-CH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CH" dirty="0" smtClean="0"/>
              <a:t>Kommunikation</a:t>
            </a:r>
            <a:endParaRPr lang="de-CH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lang="de-CH" dirty="0" smtClean="0"/>
              <a:t>Übersicht Massnahmen</a:t>
            </a:r>
            <a:endParaRPr lang="de-CH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lang="de-CH" dirty="0" smtClean="0"/>
              <a:t>Kommunikation</a:t>
            </a:r>
            <a:endParaRPr lang="de-CH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F818F034-3ED1-44CB-BAE4-E1467A962864}" type="slidenum">
              <a:rPr lang="de-CH" smtClean="0"/>
              <a:pPr>
                <a:defRPr/>
              </a:pPr>
              <a:t>34</a:t>
            </a:fld>
            <a:endParaRPr lang="de-CH" dirty="0"/>
          </a:p>
        </p:txBody>
      </p:sp>
      <p:sp>
        <p:nvSpPr>
          <p:cNvPr id="8" name="Textplatzhalter 4"/>
          <p:cNvSpPr>
            <a:spLocks noGrp="1"/>
          </p:cNvSpPr>
          <p:nvPr>
            <p:ph type="body" sz="quarter" idx="27"/>
          </p:nvPr>
        </p:nvSpPr>
        <p:spPr>
          <a:xfrm>
            <a:off x="395485" y="2240868"/>
            <a:ext cx="4032499" cy="1836204"/>
          </a:xfrm>
          <a:solidFill>
            <a:srgbClr val="7030A0"/>
          </a:solidFill>
        </p:spPr>
        <p:txBody>
          <a:bodyPr/>
          <a:lstStyle/>
          <a:p>
            <a:pPr marL="0" indent="0"/>
            <a:endParaRPr lang="de-CH" dirty="0" smtClean="0">
              <a:solidFill>
                <a:schemeClr val="bg1"/>
              </a:solidFill>
            </a:endParaRPr>
          </a:p>
          <a:p>
            <a:pPr marL="0" indent="0"/>
            <a:r>
              <a:rPr lang="de-CH" dirty="0" smtClean="0">
                <a:solidFill>
                  <a:schemeClr val="bg1"/>
                </a:solidFill>
              </a:rPr>
              <a:t>Videoanleitungen</a:t>
            </a:r>
          </a:p>
          <a:p>
            <a:pPr marL="0" indent="0"/>
            <a:r>
              <a:rPr lang="de-CH" dirty="0" smtClean="0">
                <a:solidFill>
                  <a:schemeClr val="bg1"/>
                </a:solidFill>
              </a:rPr>
              <a:t>FAQs</a:t>
            </a:r>
          </a:p>
          <a:p>
            <a:pPr marL="0" indent="0"/>
            <a:r>
              <a:rPr lang="de-CH" dirty="0" smtClean="0">
                <a:solidFill>
                  <a:schemeClr val="bg1"/>
                </a:solidFill>
              </a:rPr>
              <a:t>Geräte-Check</a:t>
            </a:r>
            <a:endParaRPr lang="de-CH" dirty="0"/>
          </a:p>
          <a:p>
            <a:pPr marL="0" indent="0"/>
            <a:r>
              <a:rPr lang="de-CH" dirty="0" smtClean="0">
                <a:solidFill>
                  <a:schemeClr val="bg1"/>
                </a:solidFill>
              </a:rPr>
              <a:t>PLZ-Abfrage + Parameter-Abfrage</a:t>
            </a:r>
          </a:p>
        </p:txBody>
      </p:sp>
      <p:sp>
        <p:nvSpPr>
          <p:cNvPr id="9" name="Abgerundetes Rechteck 8"/>
          <p:cNvSpPr/>
          <p:nvPr/>
        </p:nvSpPr>
        <p:spPr>
          <a:xfrm>
            <a:off x="395485" y="2204864"/>
            <a:ext cx="4032499" cy="36004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CH" dirty="0" smtClean="0">
                <a:solidFill>
                  <a:schemeClr val="tx1"/>
                </a:solidFill>
              </a:rPr>
              <a:t>www.go4hd.ch </a:t>
            </a:r>
            <a:endParaRPr lang="de-CH" dirty="0">
              <a:solidFill>
                <a:schemeClr val="tx1"/>
              </a:solidFill>
            </a:endParaRPr>
          </a:p>
        </p:txBody>
      </p:sp>
      <p:sp>
        <p:nvSpPr>
          <p:cNvPr id="10" name="Textplatzhalter 4"/>
          <p:cNvSpPr txBox="1">
            <a:spLocks/>
          </p:cNvSpPr>
          <p:nvPr/>
        </p:nvSpPr>
        <p:spPr bwMode="auto">
          <a:xfrm>
            <a:off x="395536" y="4221088"/>
            <a:ext cx="4032499" cy="1800200"/>
          </a:xfrm>
          <a:prstGeom prst="rect">
            <a:avLst/>
          </a:prstGeom>
          <a:solidFill>
            <a:srgbClr val="7030A0"/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57200" indent="-457200" algn="l" rtl="0" eaLnBrk="1" fontAlgn="base" hangingPunct="1">
              <a:spcBef>
                <a:spcPct val="20000"/>
              </a:spcBef>
              <a:spcAft>
                <a:spcPct val="0"/>
              </a:spcAft>
              <a:buFont typeface="+mj-lt"/>
              <a:buNone/>
              <a:defRPr sz="18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/>
            <a:endParaRPr lang="de-CH" kern="0" dirty="0" smtClean="0">
              <a:solidFill>
                <a:schemeClr val="bg1"/>
              </a:solidFill>
            </a:endParaRPr>
          </a:p>
          <a:p>
            <a:pPr marL="0" indent="0"/>
            <a:r>
              <a:rPr lang="de-CH" kern="0" dirty="0" smtClean="0">
                <a:solidFill>
                  <a:schemeClr val="bg1"/>
                </a:solidFill>
              </a:rPr>
              <a:t>1. + 2. Infomailing</a:t>
            </a:r>
          </a:p>
          <a:p>
            <a:pPr marL="0" indent="0"/>
            <a:r>
              <a:rPr lang="de-CH" kern="0" dirty="0" smtClean="0">
                <a:solidFill>
                  <a:schemeClr val="bg1"/>
                </a:solidFill>
              </a:rPr>
              <a:t>Flyer</a:t>
            </a:r>
          </a:p>
          <a:p>
            <a:pPr marL="0" indent="0"/>
            <a:r>
              <a:rPr lang="de-CH" kern="0" dirty="0" smtClean="0">
                <a:solidFill>
                  <a:schemeClr val="bg1"/>
                </a:solidFill>
              </a:rPr>
              <a:t>Geräte-Check (Printversion)</a:t>
            </a:r>
          </a:p>
          <a:p>
            <a:pPr marL="0" indent="0"/>
            <a:r>
              <a:rPr lang="de-CH" kern="0" dirty="0" smtClean="0">
                <a:solidFill>
                  <a:schemeClr val="bg1"/>
                </a:solidFill>
              </a:rPr>
              <a:t>Senderliste</a:t>
            </a:r>
          </a:p>
          <a:p>
            <a:pPr marL="0" indent="0"/>
            <a:endParaRPr lang="de-CH" kern="0" dirty="0"/>
          </a:p>
        </p:txBody>
      </p:sp>
      <p:sp>
        <p:nvSpPr>
          <p:cNvPr id="11" name="Abgerundetes Rechteck 10"/>
          <p:cNvSpPr/>
          <p:nvPr/>
        </p:nvSpPr>
        <p:spPr>
          <a:xfrm>
            <a:off x="395536" y="4221088"/>
            <a:ext cx="4032499" cy="36004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CH" dirty="0" smtClean="0">
                <a:solidFill>
                  <a:schemeClr val="tx1"/>
                </a:solidFill>
              </a:rPr>
              <a:t>Direktmailing Kunden</a:t>
            </a:r>
            <a:endParaRPr lang="de-CH" dirty="0">
              <a:solidFill>
                <a:schemeClr val="tx1"/>
              </a:solidFill>
            </a:endParaRPr>
          </a:p>
        </p:txBody>
      </p:sp>
      <p:sp>
        <p:nvSpPr>
          <p:cNvPr id="12" name="Textplatzhalter 4"/>
          <p:cNvSpPr txBox="1">
            <a:spLocks/>
          </p:cNvSpPr>
          <p:nvPr/>
        </p:nvSpPr>
        <p:spPr bwMode="auto">
          <a:xfrm>
            <a:off x="4567698" y="2240868"/>
            <a:ext cx="4032499" cy="1836204"/>
          </a:xfrm>
          <a:prstGeom prst="rect">
            <a:avLst/>
          </a:prstGeom>
          <a:solidFill>
            <a:srgbClr val="7030A0"/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57200" indent="-457200" algn="l" rtl="0" eaLnBrk="1" fontAlgn="base" hangingPunct="1">
              <a:spcBef>
                <a:spcPct val="20000"/>
              </a:spcBef>
              <a:spcAft>
                <a:spcPct val="0"/>
              </a:spcAft>
              <a:buFont typeface="+mj-lt"/>
              <a:buNone/>
              <a:defRPr sz="18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/>
            <a:endParaRPr lang="de-CH" kern="0" dirty="0" smtClean="0">
              <a:solidFill>
                <a:schemeClr val="bg1"/>
              </a:solidFill>
            </a:endParaRPr>
          </a:p>
          <a:p>
            <a:pPr marL="0" indent="0"/>
            <a:r>
              <a:rPr lang="de-CH" kern="0" dirty="0" smtClean="0">
                <a:solidFill>
                  <a:schemeClr val="bg1"/>
                </a:solidFill>
              </a:rPr>
              <a:t>Plakate, Inserate, Flyer</a:t>
            </a:r>
          </a:p>
          <a:p>
            <a:pPr marL="0" indent="0"/>
            <a:r>
              <a:rPr lang="de-CH" kern="0" dirty="0" err="1" smtClean="0">
                <a:solidFill>
                  <a:schemeClr val="bg1"/>
                </a:solidFill>
              </a:rPr>
              <a:t>Publireportage</a:t>
            </a:r>
            <a:endParaRPr lang="de-CH" kern="0" dirty="0">
              <a:solidFill>
                <a:schemeClr val="bg1"/>
              </a:solidFill>
            </a:endParaRPr>
          </a:p>
          <a:p>
            <a:pPr marL="0" indent="0"/>
            <a:r>
              <a:rPr lang="de-CH" kern="0" dirty="0" smtClean="0">
                <a:solidFill>
                  <a:schemeClr val="bg1"/>
                </a:solidFill>
              </a:rPr>
              <a:t>Radiospots (optional)</a:t>
            </a:r>
          </a:p>
          <a:p>
            <a:pPr marL="0" indent="0"/>
            <a:r>
              <a:rPr lang="de-CH" kern="0" dirty="0" smtClean="0">
                <a:solidFill>
                  <a:schemeClr val="bg1"/>
                </a:solidFill>
              </a:rPr>
              <a:t>TV-Laufschriften</a:t>
            </a:r>
          </a:p>
          <a:p>
            <a:pPr marL="0" indent="0"/>
            <a:endParaRPr lang="de-CH" kern="0" dirty="0"/>
          </a:p>
        </p:txBody>
      </p:sp>
      <p:sp>
        <p:nvSpPr>
          <p:cNvPr id="13" name="Abgerundetes Rechteck 12"/>
          <p:cNvSpPr/>
          <p:nvPr/>
        </p:nvSpPr>
        <p:spPr>
          <a:xfrm>
            <a:off x="4567698" y="2204864"/>
            <a:ext cx="4032499" cy="36004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CH" dirty="0" smtClean="0">
                <a:solidFill>
                  <a:schemeClr val="tx1"/>
                </a:solidFill>
              </a:rPr>
              <a:t>Werbung</a:t>
            </a:r>
            <a:endParaRPr lang="de-CH" dirty="0">
              <a:solidFill>
                <a:schemeClr val="tx1"/>
              </a:solidFill>
            </a:endParaRPr>
          </a:p>
        </p:txBody>
      </p:sp>
      <p:sp>
        <p:nvSpPr>
          <p:cNvPr id="14" name="Textplatzhalter 4"/>
          <p:cNvSpPr txBox="1">
            <a:spLocks/>
          </p:cNvSpPr>
          <p:nvPr/>
        </p:nvSpPr>
        <p:spPr bwMode="auto">
          <a:xfrm>
            <a:off x="4572000" y="4257092"/>
            <a:ext cx="4032499" cy="1764196"/>
          </a:xfrm>
          <a:prstGeom prst="rect">
            <a:avLst/>
          </a:prstGeom>
          <a:solidFill>
            <a:srgbClr val="7030A0"/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57200" indent="-457200" algn="l" rtl="0" eaLnBrk="1" fontAlgn="base" hangingPunct="1">
              <a:spcBef>
                <a:spcPct val="20000"/>
              </a:spcBef>
              <a:spcAft>
                <a:spcPct val="0"/>
              </a:spcAft>
              <a:buFont typeface="+mj-lt"/>
              <a:buNone/>
              <a:defRPr sz="18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endParaRPr lang="de-CH" kern="0" dirty="0">
              <a:solidFill>
                <a:schemeClr val="bg1"/>
              </a:solidFill>
            </a:endParaRPr>
          </a:p>
          <a:p>
            <a:r>
              <a:rPr lang="de-CH" kern="0" dirty="0" smtClean="0">
                <a:solidFill>
                  <a:schemeClr val="bg1"/>
                </a:solidFill>
              </a:rPr>
              <a:t>Pretest</a:t>
            </a:r>
          </a:p>
          <a:p>
            <a:pPr marL="0" indent="0"/>
            <a:r>
              <a:rPr lang="de-CH" kern="0" dirty="0" smtClean="0">
                <a:solidFill>
                  <a:schemeClr val="bg1"/>
                </a:solidFill>
              </a:rPr>
              <a:t>Roadshows (QL-Shops, QL-Partner)</a:t>
            </a:r>
            <a:endParaRPr lang="de-CH" kern="0" dirty="0">
              <a:solidFill>
                <a:schemeClr val="bg1"/>
              </a:solidFill>
            </a:endParaRPr>
          </a:p>
          <a:p>
            <a:pPr marL="0" indent="0"/>
            <a:r>
              <a:rPr lang="de-CH" kern="0" dirty="0" smtClean="0">
                <a:solidFill>
                  <a:schemeClr val="bg1"/>
                </a:solidFill>
              </a:rPr>
              <a:t>STB-Abgabe Station Fachhändler </a:t>
            </a:r>
          </a:p>
          <a:p>
            <a:pPr marL="0" indent="0"/>
            <a:r>
              <a:rPr lang="de-CH" kern="0" dirty="0" smtClean="0">
                <a:solidFill>
                  <a:schemeClr val="bg1"/>
                </a:solidFill>
              </a:rPr>
              <a:t>Kundendienst: Telefonleitsystem</a:t>
            </a:r>
          </a:p>
          <a:p>
            <a:pPr marL="0" indent="0"/>
            <a:endParaRPr lang="de-CH" kern="0" dirty="0"/>
          </a:p>
        </p:txBody>
      </p:sp>
      <p:sp>
        <p:nvSpPr>
          <p:cNvPr id="15" name="Abgerundetes Rechteck 14"/>
          <p:cNvSpPr/>
          <p:nvPr/>
        </p:nvSpPr>
        <p:spPr>
          <a:xfrm>
            <a:off x="4572000" y="4221088"/>
            <a:ext cx="4032499" cy="36004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CH" dirty="0" smtClean="0">
                <a:solidFill>
                  <a:schemeClr val="tx1"/>
                </a:solidFill>
              </a:rPr>
              <a:t>Events &amp; weiteres</a:t>
            </a:r>
            <a:endParaRPr lang="de-CH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1461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liennummernplatzhalter 6"/>
          <p:cNvSpPr>
            <a:spLocks noGrp="1"/>
          </p:cNvSpPr>
          <p:nvPr>
            <p:ph type="sldNum" sz="quarter" idx="4"/>
          </p:nvPr>
        </p:nvSpPr>
        <p:spPr>
          <a:xfrm>
            <a:off x="3275856" y="6309320"/>
            <a:ext cx="2133600" cy="268287"/>
          </a:xfrm>
        </p:spPr>
        <p:txBody>
          <a:bodyPr/>
          <a:lstStyle/>
          <a:p>
            <a:pPr>
              <a:defRPr/>
            </a:pPr>
            <a:fld id="{F818F034-3ED1-44CB-BAE4-E1467A962864}" type="slidenum">
              <a:rPr lang="de-CH" smtClean="0"/>
              <a:pPr>
                <a:defRPr/>
              </a:pPr>
              <a:t>35</a:t>
            </a:fld>
            <a:endParaRPr lang="de-CH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27"/>
          </p:nvPr>
        </p:nvSpPr>
        <p:spPr>
          <a:xfrm>
            <a:off x="395485" y="2132856"/>
            <a:ext cx="8208964" cy="4536504"/>
          </a:xfrm>
        </p:spPr>
        <p:txBody>
          <a:bodyPr/>
          <a:lstStyle/>
          <a:p>
            <a:r>
              <a:rPr lang="de-CH" dirty="0" smtClean="0"/>
              <a:t> </a:t>
            </a:r>
            <a:endParaRPr lang="de-CH" dirty="0"/>
          </a:p>
        </p:txBody>
      </p:sp>
      <p:sp>
        <p:nvSpPr>
          <p:cNvPr id="150" name="Abgerundetes Rechteck 149"/>
          <p:cNvSpPr/>
          <p:nvPr/>
        </p:nvSpPr>
        <p:spPr bwMode="auto">
          <a:xfrm>
            <a:off x="392809" y="5471858"/>
            <a:ext cx="8055867" cy="576000"/>
          </a:xfrm>
          <a:prstGeom prst="roundRect">
            <a:avLst>
              <a:gd name="adj" fmla="val 5083"/>
            </a:avLst>
          </a:prstGeom>
          <a:solidFill>
            <a:schemeClr val="accent1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" tIns="0" rIns="0" bIns="0" anchor="ctr"/>
          <a:lstStyle/>
          <a:p>
            <a:pPr>
              <a:defRPr/>
            </a:pPr>
            <a:r>
              <a:rPr lang="de-CH" sz="900" b="1" dirty="0" smtClean="0">
                <a:solidFill>
                  <a:schemeClr val="tx1"/>
                </a:solidFill>
                <a:latin typeface="+mj-lt"/>
              </a:rPr>
              <a:t>Schulung</a:t>
            </a:r>
            <a:endParaRPr lang="de-CH" sz="900" dirty="0" smtClean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49" name="Abgerundetes Rechteck 148"/>
          <p:cNvSpPr/>
          <p:nvPr/>
        </p:nvSpPr>
        <p:spPr bwMode="auto">
          <a:xfrm>
            <a:off x="395687" y="5049522"/>
            <a:ext cx="8055867" cy="396000"/>
          </a:xfrm>
          <a:prstGeom prst="roundRect">
            <a:avLst>
              <a:gd name="adj" fmla="val 9091"/>
            </a:avLst>
          </a:prstGeom>
          <a:solidFill>
            <a:schemeClr val="accent1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" tIns="0" rIns="0" bIns="0" anchor="ctr"/>
          <a:lstStyle/>
          <a:p>
            <a:pPr>
              <a:defRPr/>
            </a:pPr>
            <a:r>
              <a:rPr lang="de-CH" sz="900" b="1" dirty="0" smtClean="0">
                <a:solidFill>
                  <a:schemeClr val="tx1"/>
                </a:solidFill>
                <a:latin typeface="+mj-lt"/>
              </a:rPr>
              <a:t>Events</a:t>
            </a:r>
            <a:endParaRPr lang="de-CH" sz="900" dirty="0" smtClean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48" name="Abgerundetes Rechteck 147"/>
          <p:cNvSpPr/>
          <p:nvPr/>
        </p:nvSpPr>
        <p:spPr bwMode="auto">
          <a:xfrm>
            <a:off x="392810" y="3699276"/>
            <a:ext cx="8055867" cy="1326717"/>
          </a:xfrm>
          <a:prstGeom prst="roundRect">
            <a:avLst>
              <a:gd name="adj" fmla="val 3638"/>
            </a:avLst>
          </a:prstGeom>
          <a:solidFill>
            <a:schemeClr val="accent1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" tIns="0" rIns="0" bIns="0" anchor="ctr"/>
          <a:lstStyle/>
          <a:p>
            <a:pPr>
              <a:defRPr/>
            </a:pPr>
            <a:r>
              <a:rPr lang="de-CH" sz="900" b="1" dirty="0" smtClean="0">
                <a:solidFill>
                  <a:schemeClr val="tx1"/>
                </a:solidFill>
                <a:latin typeface="+mj-lt"/>
              </a:rPr>
              <a:t>Multimedia</a:t>
            </a:r>
            <a:endParaRPr lang="de-CH" sz="900" dirty="0" smtClean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47" name="Abgerundetes Rechteck 146"/>
          <p:cNvSpPr/>
          <p:nvPr/>
        </p:nvSpPr>
        <p:spPr bwMode="auto">
          <a:xfrm>
            <a:off x="395536" y="3096578"/>
            <a:ext cx="8055867" cy="576000"/>
          </a:xfrm>
          <a:prstGeom prst="roundRect">
            <a:avLst>
              <a:gd name="adj" fmla="val 7252"/>
            </a:avLst>
          </a:prstGeom>
          <a:solidFill>
            <a:schemeClr val="accent1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" tIns="0" rIns="0" bIns="0" anchor="ctr"/>
          <a:lstStyle/>
          <a:p>
            <a:pPr>
              <a:defRPr/>
            </a:pPr>
            <a:r>
              <a:rPr lang="de-CH" sz="900" b="1" dirty="0" smtClean="0">
                <a:solidFill>
                  <a:schemeClr val="tx1"/>
                </a:solidFill>
                <a:latin typeface="+mj-lt"/>
              </a:rPr>
              <a:t>PR</a:t>
            </a:r>
            <a:endParaRPr lang="de-CH" sz="900" dirty="0" smtClean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46" name="Abgerundetes Rechteck 145"/>
          <p:cNvSpPr/>
          <p:nvPr/>
        </p:nvSpPr>
        <p:spPr bwMode="auto">
          <a:xfrm>
            <a:off x="395536" y="2500228"/>
            <a:ext cx="8055867" cy="572460"/>
          </a:xfrm>
          <a:prstGeom prst="roundRect">
            <a:avLst>
              <a:gd name="adj" fmla="val 8858"/>
            </a:avLst>
          </a:prstGeom>
          <a:solidFill>
            <a:schemeClr val="accent1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" tIns="0" rIns="0" bIns="0" anchor="ctr"/>
          <a:lstStyle/>
          <a:p>
            <a:pPr>
              <a:defRPr/>
            </a:pPr>
            <a:r>
              <a:rPr lang="de-CH" sz="900" b="1" dirty="0" smtClean="0">
                <a:solidFill>
                  <a:schemeClr val="tx1"/>
                </a:solidFill>
                <a:latin typeface="+mj-lt"/>
              </a:rPr>
              <a:t>Werbung</a:t>
            </a:r>
            <a:endParaRPr lang="de-CH" sz="900" dirty="0" smtClean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45" name="Abgerundetes Rechteck 144"/>
          <p:cNvSpPr/>
          <p:nvPr/>
        </p:nvSpPr>
        <p:spPr bwMode="auto">
          <a:xfrm>
            <a:off x="404564" y="2090353"/>
            <a:ext cx="8055867" cy="387382"/>
          </a:xfrm>
          <a:prstGeom prst="roundRect">
            <a:avLst>
              <a:gd name="adj" fmla="val 13675"/>
            </a:avLst>
          </a:prstGeom>
          <a:solidFill>
            <a:schemeClr val="accent1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" tIns="0" rIns="0" bIns="0" anchor="ctr"/>
          <a:lstStyle/>
          <a:p>
            <a:pPr>
              <a:defRPr/>
            </a:pPr>
            <a:r>
              <a:rPr lang="de-CH" sz="900" b="1" dirty="0" smtClean="0">
                <a:solidFill>
                  <a:schemeClr val="tx1"/>
                </a:solidFill>
                <a:latin typeface="+mj-lt"/>
              </a:rPr>
              <a:t>DM</a:t>
            </a:r>
            <a:endParaRPr lang="de-CH" sz="900" dirty="0" smtClean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26"/>
          </p:nvPr>
        </p:nvSpPr>
        <p:spPr>
          <a:xfrm>
            <a:off x="292037" y="6309320"/>
            <a:ext cx="8280920" cy="288032"/>
          </a:xfrm>
        </p:spPr>
        <p:txBody>
          <a:bodyPr anchor="ctr"/>
          <a:lstStyle/>
          <a:p>
            <a:r>
              <a:rPr lang="de-CH" sz="1200" dirty="0"/>
              <a:t>Die Kommunikation wird mit der ganzen DCG-Gruppe koordiniert und möglichst </a:t>
            </a:r>
            <a:r>
              <a:rPr lang="de-CH" sz="1200" dirty="0" smtClean="0"/>
              <a:t>vereinheitlicht </a:t>
            </a:r>
            <a:endParaRPr lang="de-CH" sz="1200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lang="de-CH" dirty="0" smtClean="0"/>
              <a:t>Aktionsplan</a:t>
            </a:r>
            <a:endParaRPr lang="de-CH" dirty="0"/>
          </a:p>
        </p:txBody>
      </p:sp>
      <p:cxnSp>
        <p:nvCxnSpPr>
          <p:cNvPr id="20" name="Gerade Verbindung 38"/>
          <p:cNvCxnSpPr/>
          <p:nvPr/>
        </p:nvCxnSpPr>
        <p:spPr bwMode="auto">
          <a:xfrm>
            <a:off x="4068104" y="2146797"/>
            <a:ext cx="0" cy="3960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1" name="Textfeld 30"/>
          <p:cNvSpPr txBox="1">
            <a:spLocks noChangeArrowheads="1"/>
          </p:cNvSpPr>
          <p:nvPr/>
        </p:nvSpPr>
        <p:spPr bwMode="auto">
          <a:xfrm>
            <a:off x="3771295" y="6053969"/>
            <a:ext cx="593568" cy="25717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101370" tIns="50685" rIns="101370" bIns="50685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defRPr/>
            </a:pPr>
            <a:r>
              <a:rPr lang="de-CH" sz="1000" b="1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28.02.</a:t>
            </a:r>
            <a:endParaRPr lang="de-CH" sz="1000" b="1" i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cxnSp>
        <p:nvCxnSpPr>
          <p:cNvPr id="24" name="Gerade Verbindung 44"/>
          <p:cNvCxnSpPr/>
          <p:nvPr/>
        </p:nvCxnSpPr>
        <p:spPr bwMode="auto">
          <a:xfrm>
            <a:off x="7362896" y="2060848"/>
            <a:ext cx="0" cy="403200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5" name="Textfeld 30"/>
          <p:cNvSpPr txBox="1">
            <a:spLocks noChangeArrowheads="1"/>
          </p:cNvSpPr>
          <p:nvPr/>
        </p:nvSpPr>
        <p:spPr bwMode="auto">
          <a:xfrm>
            <a:off x="7083301" y="6053969"/>
            <a:ext cx="576216" cy="25717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101370" tIns="50685" rIns="101370" bIns="50685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defRPr/>
            </a:pPr>
            <a:r>
              <a:rPr lang="de-CH" sz="1000" b="1" i="1" dirty="0" smtClean="0">
                <a:solidFill>
                  <a:srgbClr val="FF0000"/>
                </a:solidFill>
                <a:latin typeface="+mj-lt"/>
              </a:rPr>
              <a:t>06.05.</a:t>
            </a:r>
            <a:endParaRPr lang="de-CH" sz="1000" b="1" i="1" dirty="0">
              <a:solidFill>
                <a:srgbClr val="FF0000"/>
              </a:solidFill>
              <a:latin typeface="+mj-lt"/>
            </a:endParaRPr>
          </a:p>
        </p:txBody>
      </p:sp>
      <p:cxnSp>
        <p:nvCxnSpPr>
          <p:cNvPr id="26" name="Gerade Verbindung 69"/>
          <p:cNvCxnSpPr/>
          <p:nvPr/>
        </p:nvCxnSpPr>
        <p:spPr bwMode="auto">
          <a:xfrm>
            <a:off x="5499378" y="2146797"/>
            <a:ext cx="0" cy="3960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7" name="Textfeld 30"/>
          <p:cNvSpPr txBox="1">
            <a:spLocks noChangeArrowheads="1"/>
          </p:cNvSpPr>
          <p:nvPr/>
        </p:nvSpPr>
        <p:spPr bwMode="auto">
          <a:xfrm>
            <a:off x="5202570" y="6053969"/>
            <a:ext cx="593566" cy="25717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101370" tIns="50685" rIns="101370" bIns="50685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defRPr/>
            </a:pPr>
            <a:r>
              <a:rPr lang="de-CH" sz="1000" b="1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31.03.</a:t>
            </a:r>
            <a:endParaRPr lang="de-CH" sz="1000" b="1" i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cxnSp>
        <p:nvCxnSpPr>
          <p:cNvPr id="29" name="Gerade Verbindung 72"/>
          <p:cNvCxnSpPr/>
          <p:nvPr/>
        </p:nvCxnSpPr>
        <p:spPr bwMode="auto">
          <a:xfrm>
            <a:off x="6948264" y="2146797"/>
            <a:ext cx="0" cy="3960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0" name="Textfeld 30"/>
          <p:cNvSpPr txBox="1">
            <a:spLocks noChangeArrowheads="1"/>
          </p:cNvSpPr>
          <p:nvPr/>
        </p:nvSpPr>
        <p:spPr bwMode="auto">
          <a:xfrm>
            <a:off x="6660282" y="6053969"/>
            <a:ext cx="576014" cy="25717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101370" tIns="50685" rIns="101370" bIns="50685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defRPr/>
            </a:pPr>
            <a:r>
              <a:rPr lang="de-CH" sz="1000" b="1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30.04.</a:t>
            </a:r>
            <a:endParaRPr lang="de-CH" sz="1000" b="1" i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sp>
        <p:nvSpPr>
          <p:cNvPr id="31" name="Gleichschenkliges Dreieck 30"/>
          <p:cNvSpPr/>
          <p:nvPr/>
        </p:nvSpPr>
        <p:spPr bwMode="auto">
          <a:xfrm>
            <a:off x="7227152" y="3201202"/>
            <a:ext cx="274557" cy="216024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7985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3" name="Textfeld 32"/>
          <p:cNvSpPr txBox="1"/>
          <p:nvPr/>
        </p:nvSpPr>
        <p:spPr>
          <a:xfrm>
            <a:off x="7498437" y="3113350"/>
            <a:ext cx="814647" cy="338554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de-CH" sz="800" dirty="0" smtClean="0">
                <a:solidFill>
                  <a:srgbClr val="FF0000"/>
                </a:solidFill>
                <a:latin typeface="+mj-lt"/>
              </a:rPr>
              <a:t>Umschaltung </a:t>
            </a:r>
          </a:p>
          <a:p>
            <a:pPr algn="l">
              <a:defRPr/>
            </a:pPr>
            <a:r>
              <a:rPr lang="de-CH" sz="800" dirty="0" smtClean="0">
                <a:solidFill>
                  <a:srgbClr val="FF0000"/>
                </a:solidFill>
                <a:latin typeface="+mj-lt"/>
              </a:rPr>
              <a:t>6. Mai 2014</a:t>
            </a:r>
            <a:endParaRPr lang="de-CH" sz="800" dirty="0">
              <a:solidFill>
                <a:srgbClr val="FF0000"/>
              </a:solidFill>
              <a:latin typeface="+mj-lt"/>
            </a:endParaRPr>
          </a:p>
        </p:txBody>
      </p:sp>
      <p:cxnSp>
        <p:nvCxnSpPr>
          <p:cNvPr id="46" name="Gerade Verbindung 72"/>
          <p:cNvCxnSpPr/>
          <p:nvPr/>
        </p:nvCxnSpPr>
        <p:spPr bwMode="auto">
          <a:xfrm>
            <a:off x="8379496" y="2141734"/>
            <a:ext cx="0" cy="3960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7" name="Textfeld 30"/>
          <p:cNvSpPr txBox="1">
            <a:spLocks noChangeArrowheads="1"/>
          </p:cNvSpPr>
          <p:nvPr/>
        </p:nvSpPr>
        <p:spPr bwMode="auto">
          <a:xfrm>
            <a:off x="8100392" y="6048906"/>
            <a:ext cx="576014" cy="25717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101370" tIns="50685" rIns="101370" bIns="50685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defRPr/>
            </a:pPr>
            <a:r>
              <a:rPr lang="de-CH" sz="1000" b="1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31.05.</a:t>
            </a:r>
            <a:endParaRPr lang="de-CH" sz="1000" b="1" i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cxnSp>
        <p:nvCxnSpPr>
          <p:cNvPr id="16" name="Gerade Verbindung 34"/>
          <p:cNvCxnSpPr/>
          <p:nvPr/>
        </p:nvCxnSpPr>
        <p:spPr bwMode="auto">
          <a:xfrm>
            <a:off x="2627944" y="2146797"/>
            <a:ext cx="0" cy="3960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7" name="Textfeld 30"/>
          <p:cNvSpPr txBox="1">
            <a:spLocks noChangeArrowheads="1"/>
          </p:cNvSpPr>
          <p:nvPr/>
        </p:nvSpPr>
        <p:spPr bwMode="auto">
          <a:xfrm>
            <a:off x="2348790" y="6053969"/>
            <a:ext cx="575914" cy="25717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101370" tIns="50685" rIns="101370" bIns="50685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defRPr/>
            </a:pPr>
            <a:r>
              <a:rPr lang="de-CH" sz="1000" b="1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31.01.</a:t>
            </a:r>
            <a:endParaRPr lang="de-CH" sz="1000" b="1" i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cxnSp>
        <p:nvCxnSpPr>
          <p:cNvPr id="57" name="Gerade Verbindung 34"/>
          <p:cNvCxnSpPr/>
          <p:nvPr/>
        </p:nvCxnSpPr>
        <p:spPr bwMode="auto">
          <a:xfrm>
            <a:off x="1187784" y="2132856"/>
            <a:ext cx="0" cy="3960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8" name="Textfeld 30"/>
          <p:cNvSpPr txBox="1">
            <a:spLocks noChangeArrowheads="1"/>
          </p:cNvSpPr>
          <p:nvPr/>
        </p:nvSpPr>
        <p:spPr bwMode="auto">
          <a:xfrm>
            <a:off x="908630" y="6040028"/>
            <a:ext cx="575914" cy="25717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101370" tIns="50685" rIns="101370" bIns="50685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defRPr/>
            </a:pPr>
            <a:r>
              <a:rPr lang="de-CH" sz="1000" b="1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01.01.</a:t>
            </a:r>
            <a:endParaRPr lang="de-CH" sz="1000" b="1" i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sp>
        <p:nvSpPr>
          <p:cNvPr id="101" name="Abgerundetes Rechteck 100"/>
          <p:cNvSpPr/>
          <p:nvPr/>
        </p:nvSpPr>
        <p:spPr bwMode="auto">
          <a:xfrm>
            <a:off x="5712248" y="3128385"/>
            <a:ext cx="1227428" cy="162000"/>
          </a:xfrm>
          <a:prstGeom prst="roundRect">
            <a:avLst>
              <a:gd name="adj" fmla="val 13675"/>
            </a:avLst>
          </a:prstGeom>
          <a:solidFill>
            <a:srgbClr val="FFDB69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" tIns="0" rIns="0" bIns="0" anchor="ctr"/>
          <a:lstStyle/>
          <a:p>
            <a:pPr>
              <a:defRPr/>
            </a:pPr>
            <a:r>
              <a:rPr lang="de-CH" sz="800" b="1" dirty="0" smtClean="0">
                <a:solidFill>
                  <a:schemeClr val="tx1"/>
                </a:solidFill>
                <a:latin typeface="+mj-lt"/>
              </a:rPr>
              <a:t>Medienmitteilung</a:t>
            </a:r>
          </a:p>
        </p:txBody>
      </p:sp>
      <p:sp>
        <p:nvSpPr>
          <p:cNvPr id="67" name="Abgerundetes Rechteck 66"/>
          <p:cNvSpPr/>
          <p:nvPr/>
        </p:nvSpPr>
        <p:spPr bwMode="auto">
          <a:xfrm>
            <a:off x="6795675" y="3142903"/>
            <a:ext cx="144000" cy="324000"/>
          </a:xfrm>
          <a:prstGeom prst="roundRect">
            <a:avLst/>
          </a:prstGeom>
          <a:solidFill>
            <a:srgbClr val="FFC000"/>
          </a:solidFill>
          <a:ln w="31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lIns="18000" tIns="0" rIns="0" bIns="0" anchor="ctr"/>
          <a:lstStyle/>
          <a:p>
            <a:pPr algn="ctr">
              <a:defRPr/>
            </a:pPr>
            <a:r>
              <a:rPr lang="de-CH" sz="800" dirty="0" smtClean="0">
                <a:solidFill>
                  <a:schemeClr val="tx1"/>
                </a:solidFill>
                <a:latin typeface="+mj-lt"/>
              </a:rPr>
              <a:t>30.04.</a:t>
            </a:r>
          </a:p>
        </p:txBody>
      </p:sp>
      <p:sp>
        <p:nvSpPr>
          <p:cNvPr id="102" name="Abgerundetes Rechteck 101"/>
          <p:cNvSpPr/>
          <p:nvPr/>
        </p:nvSpPr>
        <p:spPr bwMode="auto">
          <a:xfrm>
            <a:off x="6147603" y="4281420"/>
            <a:ext cx="2096804" cy="179756"/>
          </a:xfrm>
          <a:prstGeom prst="roundRect">
            <a:avLst>
              <a:gd name="adj" fmla="val 13675"/>
            </a:avLst>
          </a:prstGeom>
          <a:solidFill>
            <a:srgbClr val="FFDB69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" tIns="0" rIns="0" bIns="0" anchor="ctr"/>
          <a:lstStyle/>
          <a:p>
            <a:pPr marL="182563">
              <a:defRPr/>
            </a:pPr>
            <a:r>
              <a:rPr lang="de-CH" sz="800" b="1" dirty="0" smtClean="0">
                <a:solidFill>
                  <a:schemeClr val="tx1"/>
                </a:solidFill>
                <a:latin typeface="+mj-lt"/>
              </a:rPr>
              <a:t>Newsletter</a:t>
            </a:r>
            <a:endParaRPr lang="de-CH" sz="800" dirty="0" smtClean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73" name="Abgerundetes Rechteck 72"/>
          <p:cNvSpPr/>
          <p:nvPr/>
        </p:nvSpPr>
        <p:spPr bwMode="auto">
          <a:xfrm>
            <a:off x="6144195" y="4275714"/>
            <a:ext cx="144000" cy="324000"/>
          </a:xfrm>
          <a:prstGeom prst="roundRect">
            <a:avLst/>
          </a:prstGeom>
          <a:solidFill>
            <a:srgbClr val="FFC000"/>
          </a:solidFill>
          <a:ln w="31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lIns="18000" tIns="0" rIns="0" bIns="0" anchor="ctr"/>
          <a:lstStyle/>
          <a:p>
            <a:pPr algn="ctr">
              <a:defRPr/>
            </a:pPr>
            <a:r>
              <a:rPr lang="de-CH" sz="800" dirty="0" smtClean="0">
                <a:solidFill>
                  <a:schemeClr val="tx1"/>
                </a:solidFill>
                <a:latin typeface="+mj-lt"/>
              </a:rPr>
              <a:t>10.4.</a:t>
            </a:r>
          </a:p>
        </p:txBody>
      </p:sp>
      <p:sp>
        <p:nvSpPr>
          <p:cNvPr id="74" name="Rechteck 73"/>
          <p:cNvSpPr/>
          <p:nvPr/>
        </p:nvSpPr>
        <p:spPr>
          <a:xfrm>
            <a:off x="5848878" y="4281420"/>
            <a:ext cx="324000" cy="158406"/>
          </a:xfrm>
          <a:prstGeom prst="rect">
            <a:avLst/>
          </a:prstGeom>
        </p:spPr>
        <p:txBody>
          <a:bodyPr wrap="none" anchor="ctr">
            <a:noAutofit/>
          </a:bodyPr>
          <a:lstStyle/>
          <a:p>
            <a:pPr algn="r"/>
            <a:r>
              <a:rPr lang="de-CH" sz="800" dirty="0" smtClean="0"/>
              <a:t>Nr. 1</a:t>
            </a:r>
            <a:endParaRPr lang="de-CH" sz="800" dirty="0"/>
          </a:p>
        </p:txBody>
      </p:sp>
      <p:sp>
        <p:nvSpPr>
          <p:cNvPr id="75" name="Abgerundetes Rechteck 74"/>
          <p:cNvSpPr/>
          <p:nvPr/>
        </p:nvSpPr>
        <p:spPr bwMode="auto">
          <a:xfrm>
            <a:off x="7584355" y="4280926"/>
            <a:ext cx="144000" cy="324000"/>
          </a:xfrm>
          <a:prstGeom prst="roundRect">
            <a:avLst/>
          </a:prstGeom>
          <a:solidFill>
            <a:srgbClr val="FFC000"/>
          </a:solidFill>
          <a:ln w="31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lIns="18000" tIns="0" rIns="0" bIns="0" anchor="ctr"/>
          <a:lstStyle/>
          <a:p>
            <a:pPr algn="ctr">
              <a:defRPr/>
            </a:pPr>
            <a:r>
              <a:rPr lang="de-CH" sz="800" dirty="0" smtClean="0">
                <a:solidFill>
                  <a:schemeClr val="tx1"/>
                </a:solidFill>
                <a:latin typeface="+mj-lt"/>
              </a:rPr>
              <a:t>5.5.</a:t>
            </a:r>
          </a:p>
        </p:txBody>
      </p:sp>
      <p:sp>
        <p:nvSpPr>
          <p:cNvPr id="76" name="Rechteck 75"/>
          <p:cNvSpPr/>
          <p:nvPr/>
        </p:nvSpPr>
        <p:spPr>
          <a:xfrm>
            <a:off x="7712960" y="4295738"/>
            <a:ext cx="360000" cy="158406"/>
          </a:xfrm>
          <a:prstGeom prst="rect">
            <a:avLst/>
          </a:prstGeom>
        </p:spPr>
        <p:txBody>
          <a:bodyPr wrap="none" anchor="ctr">
            <a:noAutofit/>
          </a:bodyPr>
          <a:lstStyle/>
          <a:p>
            <a:pPr algn="r"/>
            <a:r>
              <a:rPr lang="de-CH" sz="800" dirty="0" smtClean="0"/>
              <a:t>Nr. 2</a:t>
            </a:r>
            <a:endParaRPr lang="de-CH" sz="800" dirty="0"/>
          </a:p>
        </p:txBody>
      </p:sp>
      <p:sp>
        <p:nvSpPr>
          <p:cNvPr id="103" name="Abgerundetes Rechteck 102"/>
          <p:cNvSpPr/>
          <p:nvPr/>
        </p:nvSpPr>
        <p:spPr bwMode="auto">
          <a:xfrm>
            <a:off x="4068079" y="2528408"/>
            <a:ext cx="3663684" cy="171140"/>
          </a:xfrm>
          <a:prstGeom prst="roundRect">
            <a:avLst>
              <a:gd name="adj" fmla="val 13675"/>
            </a:avLst>
          </a:prstGeom>
          <a:solidFill>
            <a:schemeClr val="accent1">
              <a:lumMod val="60000"/>
              <a:lumOff val="40000"/>
            </a:schemeClr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" tIns="0" rIns="0" bIns="0" anchor="ctr"/>
          <a:lstStyle/>
          <a:p>
            <a:pPr>
              <a:defRPr/>
            </a:pPr>
            <a:r>
              <a:rPr lang="de-CH" sz="800" b="1" dirty="0" err="1" smtClean="0">
                <a:solidFill>
                  <a:schemeClr val="tx1"/>
                </a:solidFill>
                <a:latin typeface="+mj-lt"/>
              </a:rPr>
              <a:t>Rg</a:t>
            </a:r>
            <a:r>
              <a:rPr lang="de-CH" sz="800" b="1" dirty="0" smtClean="0">
                <a:solidFill>
                  <a:schemeClr val="tx1"/>
                </a:solidFill>
                <a:latin typeface="+mj-lt"/>
              </a:rPr>
              <a:t>.-Beilage</a:t>
            </a:r>
            <a:endParaRPr lang="de-CH" sz="800" dirty="0" smtClean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06" name="Abgerundetes Rechteck 105"/>
          <p:cNvSpPr/>
          <p:nvPr/>
        </p:nvSpPr>
        <p:spPr bwMode="auto">
          <a:xfrm>
            <a:off x="4689709" y="2537548"/>
            <a:ext cx="144000" cy="324000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 w="31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lIns="18000" tIns="0" rIns="0" bIns="0" anchor="ctr"/>
          <a:lstStyle/>
          <a:p>
            <a:pPr algn="ctr">
              <a:defRPr/>
            </a:pPr>
            <a:r>
              <a:rPr lang="de-CH" sz="800" dirty="0" smtClean="0">
                <a:solidFill>
                  <a:schemeClr val="bg1"/>
                </a:solidFill>
                <a:latin typeface="+mj-lt"/>
              </a:rPr>
              <a:t>…</a:t>
            </a:r>
          </a:p>
        </p:txBody>
      </p:sp>
      <p:sp>
        <p:nvSpPr>
          <p:cNvPr id="107" name="Rechteck 106"/>
          <p:cNvSpPr/>
          <p:nvPr/>
        </p:nvSpPr>
        <p:spPr>
          <a:xfrm>
            <a:off x="4355976" y="2492896"/>
            <a:ext cx="851515" cy="155769"/>
          </a:xfrm>
          <a:prstGeom prst="rect">
            <a:avLst/>
          </a:prstGeom>
        </p:spPr>
        <p:txBody>
          <a:bodyPr wrap="none" anchor="ctr">
            <a:noAutofit/>
          </a:bodyPr>
          <a:lstStyle/>
          <a:p>
            <a:pPr algn="r"/>
            <a:r>
              <a:rPr lang="de-CH" sz="800" dirty="0" smtClean="0"/>
              <a:t>Nr. 1</a:t>
            </a:r>
            <a:endParaRPr lang="de-CH" sz="800" dirty="0"/>
          </a:p>
        </p:txBody>
      </p:sp>
      <p:sp>
        <p:nvSpPr>
          <p:cNvPr id="108" name="Abgerundetes Rechteck 107"/>
          <p:cNvSpPr/>
          <p:nvPr/>
        </p:nvSpPr>
        <p:spPr bwMode="auto">
          <a:xfrm>
            <a:off x="6147602" y="2537548"/>
            <a:ext cx="144000" cy="324000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 w="31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lIns="18000" tIns="0" rIns="0" bIns="0" anchor="ctr"/>
          <a:lstStyle/>
          <a:p>
            <a:pPr algn="ctr">
              <a:defRPr/>
            </a:pPr>
            <a:r>
              <a:rPr lang="de-CH" sz="800" dirty="0" smtClean="0">
                <a:solidFill>
                  <a:schemeClr val="bg1"/>
                </a:solidFill>
                <a:latin typeface="+mj-lt"/>
              </a:rPr>
              <a:t>…</a:t>
            </a:r>
          </a:p>
        </p:txBody>
      </p:sp>
      <p:sp>
        <p:nvSpPr>
          <p:cNvPr id="109" name="Rechteck 108"/>
          <p:cNvSpPr/>
          <p:nvPr/>
        </p:nvSpPr>
        <p:spPr>
          <a:xfrm>
            <a:off x="5808717" y="2492896"/>
            <a:ext cx="851515" cy="155769"/>
          </a:xfrm>
          <a:prstGeom prst="rect">
            <a:avLst/>
          </a:prstGeom>
        </p:spPr>
        <p:txBody>
          <a:bodyPr wrap="none" anchor="ctr">
            <a:noAutofit/>
          </a:bodyPr>
          <a:lstStyle/>
          <a:p>
            <a:pPr algn="r"/>
            <a:r>
              <a:rPr lang="de-CH" sz="800" dirty="0" smtClean="0"/>
              <a:t>Nr. 2</a:t>
            </a:r>
            <a:endParaRPr lang="de-CH" sz="800" dirty="0"/>
          </a:p>
        </p:txBody>
      </p:sp>
      <p:sp>
        <p:nvSpPr>
          <p:cNvPr id="110" name="Abgerundetes Rechteck 109"/>
          <p:cNvSpPr/>
          <p:nvPr/>
        </p:nvSpPr>
        <p:spPr bwMode="auto">
          <a:xfrm>
            <a:off x="7587762" y="2542760"/>
            <a:ext cx="144000" cy="324000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 w="31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lIns="18000" tIns="0" rIns="0" bIns="0" anchor="ctr"/>
          <a:lstStyle/>
          <a:p>
            <a:pPr algn="ctr">
              <a:defRPr/>
            </a:pPr>
            <a:r>
              <a:rPr lang="de-CH" sz="800" dirty="0" smtClean="0">
                <a:solidFill>
                  <a:schemeClr val="bg1"/>
                </a:solidFill>
                <a:latin typeface="+mj-lt"/>
              </a:rPr>
              <a:t>…</a:t>
            </a:r>
          </a:p>
        </p:txBody>
      </p:sp>
      <p:sp>
        <p:nvSpPr>
          <p:cNvPr id="111" name="Rechteck 110"/>
          <p:cNvSpPr/>
          <p:nvPr/>
        </p:nvSpPr>
        <p:spPr>
          <a:xfrm>
            <a:off x="6808210" y="2492896"/>
            <a:ext cx="851515" cy="155769"/>
          </a:xfrm>
          <a:prstGeom prst="rect">
            <a:avLst/>
          </a:prstGeom>
        </p:spPr>
        <p:txBody>
          <a:bodyPr wrap="none" anchor="ctr">
            <a:noAutofit/>
          </a:bodyPr>
          <a:lstStyle/>
          <a:p>
            <a:pPr algn="r"/>
            <a:r>
              <a:rPr lang="de-CH" sz="800" dirty="0" smtClean="0"/>
              <a:t>Nr. 3</a:t>
            </a:r>
            <a:endParaRPr lang="de-CH" sz="800" dirty="0"/>
          </a:p>
        </p:txBody>
      </p:sp>
      <p:sp>
        <p:nvSpPr>
          <p:cNvPr id="112" name="Abgerundetes Rechteck 111"/>
          <p:cNvSpPr/>
          <p:nvPr/>
        </p:nvSpPr>
        <p:spPr bwMode="auto">
          <a:xfrm>
            <a:off x="1539075" y="2115140"/>
            <a:ext cx="5544616" cy="162000"/>
          </a:xfrm>
          <a:prstGeom prst="roundRect">
            <a:avLst>
              <a:gd name="adj" fmla="val 13675"/>
            </a:avLst>
          </a:prstGeom>
          <a:solidFill>
            <a:schemeClr val="accent1">
              <a:lumMod val="60000"/>
              <a:lumOff val="40000"/>
            </a:schemeClr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" tIns="0" rIns="0" bIns="0" anchor="ctr"/>
          <a:lstStyle/>
          <a:p>
            <a:pPr>
              <a:defRPr/>
            </a:pPr>
            <a:r>
              <a:rPr lang="de-CH" sz="800" b="1" dirty="0" smtClean="0">
                <a:solidFill>
                  <a:schemeClr val="tx1"/>
                </a:solidFill>
                <a:latin typeface="+mj-lt"/>
              </a:rPr>
              <a:t>Mailing</a:t>
            </a:r>
            <a:endParaRPr lang="de-CH" sz="800" dirty="0" smtClean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85" name="Abgerundetes Rechteck 84"/>
          <p:cNvSpPr/>
          <p:nvPr/>
        </p:nvSpPr>
        <p:spPr bwMode="auto">
          <a:xfrm>
            <a:off x="2483944" y="2128079"/>
            <a:ext cx="144000" cy="324000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 w="31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lIns="18000" tIns="0" rIns="0" bIns="0" anchor="ctr"/>
          <a:lstStyle/>
          <a:p>
            <a:pPr algn="ctr">
              <a:defRPr/>
            </a:pPr>
            <a:r>
              <a:rPr lang="de-CH" sz="800" dirty="0" smtClean="0">
                <a:solidFill>
                  <a:schemeClr val="bg1"/>
                </a:solidFill>
                <a:latin typeface="+mj-lt"/>
              </a:rPr>
              <a:t>31.01.</a:t>
            </a:r>
          </a:p>
        </p:txBody>
      </p:sp>
      <p:sp>
        <p:nvSpPr>
          <p:cNvPr id="86" name="Rechteck 85"/>
          <p:cNvSpPr/>
          <p:nvPr/>
        </p:nvSpPr>
        <p:spPr>
          <a:xfrm>
            <a:off x="2520987" y="2123957"/>
            <a:ext cx="851515" cy="158313"/>
          </a:xfrm>
          <a:prstGeom prst="rect">
            <a:avLst/>
          </a:prstGeom>
        </p:spPr>
        <p:txBody>
          <a:bodyPr wrap="none" anchor="ctr">
            <a:noAutofit/>
          </a:bodyPr>
          <a:lstStyle/>
          <a:p>
            <a:pPr algn="r"/>
            <a:r>
              <a:rPr lang="de-CH" sz="800" dirty="0" smtClean="0"/>
              <a:t>Grosskunden</a:t>
            </a:r>
            <a:endParaRPr lang="de-CH" sz="800" dirty="0"/>
          </a:p>
        </p:txBody>
      </p:sp>
      <p:sp>
        <p:nvSpPr>
          <p:cNvPr id="87" name="Abgerundetes Rechteck 86"/>
          <p:cNvSpPr/>
          <p:nvPr/>
        </p:nvSpPr>
        <p:spPr bwMode="auto">
          <a:xfrm>
            <a:off x="4920059" y="2128079"/>
            <a:ext cx="144000" cy="324000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 w="31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lIns="18000" tIns="0" rIns="0" bIns="0" anchor="ctr"/>
          <a:lstStyle/>
          <a:p>
            <a:pPr algn="ctr">
              <a:defRPr/>
            </a:pPr>
            <a:r>
              <a:rPr lang="de-CH" sz="800" dirty="0" smtClean="0">
                <a:solidFill>
                  <a:schemeClr val="bg1"/>
                </a:solidFill>
                <a:latin typeface="+mj-lt"/>
              </a:rPr>
              <a:t>20.03.</a:t>
            </a:r>
          </a:p>
        </p:txBody>
      </p:sp>
      <p:sp>
        <p:nvSpPr>
          <p:cNvPr id="88" name="Rechteck 87"/>
          <p:cNvSpPr/>
          <p:nvPr/>
        </p:nvSpPr>
        <p:spPr>
          <a:xfrm>
            <a:off x="4148507" y="2122339"/>
            <a:ext cx="851515" cy="158313"/>
          </a:xfrm>
          <a:prstGeom prst="rect">
            <a:avLst/>
          </a:prstGeom>
        </p:spPr>
        <p:txBody>
          <a:bodyPr wrap="none" anchor="ctr">
            <a:noAutofit/>
          </a:bodyPr>
          <a:lstStyle/>
          <a:p>
            <a:pPr algn="r"/>
            <a:r>
              <a:rPr lang="de-CH" sz="800" dirty="0" smtClean="0"/>
              <a:t>Vorankündigung</a:t>
            </a:r>
            <a:endParaRPr lang="de-CH" sz="800" dirty="0"/>
          </a:p>
        </p:txBody>
      </p:sp>
      <p:sp>
        <p:nvSpPr>
          <p:cNvPr id="89" name="Abgerundetes Rechteck 88"/>
          <p:cNvSpPr/>
          <p:nvPr/>
        </p:nvSpPr>
        <p:spPr bwMode="auto">
          <a:xfrm>
            <a:off x="6147603" y="2127971"/>
            <a:ext cx="144000" cy="324000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 w="31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lIns="18000" tIns="0" rIns="0" bIns="0" anchor="ctr"/>
          <a:lstStyle/>
          <a:p>
            <a:pPr algn="ctr">
              <a:defRPr/>
            </a:pPr>
            <a:r>
              <a:rPr lang="de-CH" sz="800" dirty="0" smtClean="0">
                <a:solidFill>
                  <a:schemeClr val="bg1"/>
                </a:solidFill>
                <a:latin typeface="+mj-lt"/>
              </a:rPr>
              <a:t>15.04.</a:t>
            </a:r>
          </a:p>
        </p:txBody>
      </p:sp>
      <p:sp>
        <p:nvSpPr>
          <p:cNvPr id="90" name="Rechteck 89"/>
          <p:cNvSpPr/>
          <p:nvPr/>
        </p:nvSpPr>
        <p:spPr>
          <a:xfrm>
            <a:off x="5368080" y="2122231"/>
            <a:ext cx="851515" cy="158313"/>
          </a:xfrm>
          <a:prstGeom prst="rect">
            <a:avLst/>
          </a:prstGeom>
        </p:spPr>
        <p:txBody>
          <a:bodyPr wrap="none" anchor="ctr">
            <a:noAutofit/>
          </a:bodyPr>
          <a:lstStyle/>
          <a:p>
            <a:pPr algn="r"/>
            <a:r>
              <a:rPr lang="de-CH" sz="800" dirty="0" smtClean="0"/>
              <a:t>Reminder</a:t>
            </a:r>
            <a:endParaRPr lang="de-CH" sz="800" dirty="0"/>
          </a:p>
        </p:txBody>
      </p:sp>
      <p:sp>
        <p:nvSpPr>
          <p:cNvPr id="113" name="Abgerundetes Rechteck 112"/>
          <p:cNvSpPr/>
          <p:nvPr/>
        </p:nvSpPr>
        <p:spPr bwMode="auto">
          <a:xfrm>
            <a:off x="6300192" y="4631826"/>
            <a:ext cx="2052000" cy="162000"/>
          </a:xfrm>
          <a:prstGeom prst="roundRect">
            <a:avLst>
              <a:gd name="adj" fmla="val 13675"/>
            </a:avLst>
          </a:prstGeom>
          <a:solidFill>
            <a:schemeClr val="accent1">
              <a:lumMod val="60000"/>
              <a:lumOff val="40000"/>
            </a:schemeClr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" tIns="0" rIns="0" bIns="0" anchor="ctr"/>
          <a:lstStyle/>
          <a:p>
            <a:pPr marL="182563">
              <a:defRPr/>
            </a:pPr>
            <a:r>
              <a:rPr lang="de-CH" sz="800" b="1" dirty="0" smtClean="0">
                <a:solidFill>
                  <a:schemeClr val="tx1"/>
                </a:solidFill>
                <a:latin typeface="+mj-lt"/>
              </a:rPr>
              <a:t>Video-Anleitungen</a:t>
            </a:r>
            <a:endParaRPr lang="de-CH" sz="800" dirty="0" smtClean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92" name="Rechteck 91"/>
          <p:cNvSpPr/>
          <p:nvPr/>
        </p:nvSpPr>
        <p:spPr>
          <a:xfrm>
            <a:off x="7571291" y="4635513"/>
            <a:ext cx="851515" cy="147095"/>
          </a:xfrm>
          <a:prstGeom prst="rect">
            <a:avLst/>
          </a:prstGeom>
        </p:spPr>
        <p:txBody>
          <a:bodyPr wrap="none" anchor="ctr">
            <a:noAutofit/>
          </a:bodyPr>
          <a:lstStyle/>
          <a:p>
            <a:pPr algn="r"/>
            <a:r>
              <a:rPr lang="de-CH" sz="800" dirty="0" smtClean="0"/>
              <a:t>6 </a:t>
            </a:r>
            <a:r>
              <a:rPr lang="de-CH" sz="800" dirty="0" err="1" smtClean="0"/>
              <a:t>Stk</a:t>
            </a:r>
            <a:r>
              <a:rPr lang="de-CH" sz="800" dirty="0" smtClean="0"/>
              <a:t>.</a:t>
            </a:r>
            <a:endParaRPr lang="de-CH" sz="800" dirty="0"/>
          </a:p>
        </p:txBody>
      </p:sp>
      <p:sp>
        <p:nvSpPr>
          <p:cNvPr id="115" name="Abgerundetes Rechteck 114"/>
          <p:cNvSpPr/>
          <p:nvPr/>
        </p:nvSpPr>
        <p:spPr bwMode="auto">
          <a:xfrm>
            <a:off x="4068104" y="4829865"/>
            <a:ext cx="4284809" cy="193319"/>
          </a:xfrm>
          <a:prstGeom prst="roundRect">
            <a:avLst>
              <a:gd name="adj" fmla="val 13675"/>
            </a:avLst>
          </a:prstGeom>
          <a:solidFill>
            <a:srgbClr val="FFDB69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" tIns="0" rIns="0" bIns="0" anchor="ctr"/>
          <a:lstStyle/>
          <a:p>
            <a:pPr>
              <a:defRPr/>
            </a:pPr>
            <a:r>
              <a:rPr lang="de-CH" sz="800" b="1" dirty="0" smtClean="0">
                <a:solidFill>
                  <a:schemeClr val="tx1"/>
                </a:solidFill>
                <a:latin typeface="+mj-lt"/>
              </a:rPr>
              <a:t>QL-Website / Facebook / </a:t>
            </a:r>
            <a:r>
              <a:rPr lang="de-CH" sz="800" b="1" dirty="0" err="1" smtClean="0">
                <a:solidFill>
                  <a:schemeClr val="tx1"/>
                </a:solidFill>
                <a:latin typeface="+mj-lt"/>
              </a:rPr>
              <a:t>GoogleAdwords</a:t>
            </a:r>
            <a:endParaRPr lang="de-CH" sz="800" dirty="0" smtClean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17" name="Abgerundetes Rechteck 116"/>
          <p:cNvSpPr/>
          <p:nvPr/>
        </p:nvSpPr>
        <p:spPr bwMode="auto">
          <a:xfrm>
            <a:off x="1872800" y="5498492"/>
            <a:ext cx="5472000" cy="162000"/>
          </a:xfrm>
          <a:prstGeom prst="roundRect">
            <a:avLst>
              <a:gd name="adj" fmla="val 13675"/>
            </a:avLst>
          </a:prstGeom>
          <a:solidFill>
            <a:srgbClr val="FFDB69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" tIns="0" rIns="0" bIns="0" anchor="ctr"/>
          <a:lstStyle/>
          <a:p>
            <a:pPr marL="177800">
              <a:defRPr/>
            </a:pPr>
            <a:r>
              <a:rPr lang="de-CH" sz="800" b="1" dirty="0" smtClean="0">
                <a:solidFill>
                  <a:schemeClr val="tx1"/>
                </a:solidFill>
                <a:latin typeface="+mj-lt"/>
              </a:rPr>
              <a:t>QL-Verbund / Kundendienst</a:t>
            </a:r>
            <a:endParaRPr lang="de-CH" sz="800" dirty="0" smtClean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18" name="Abgerundetes Rechteck 117"/>
          <p:cNvSpPr/>
          <p:nvPr/>
        </p:nvSpPr>
        <p:spPr bwMode="auto">
          <a:xfrm>
            <a:off x="6016418" y="2889432"/>
            <a:ext cx="1338160" cy="161483"/>
          </a:xfrm>
          <a:prstGeom prst="roundRect">
            <a:avLst>
              <a:gd name="adj" fmla="val 13675"/>
            </a:avLst>
          </a:prstGeom>
          <a:solidFill>
            <a:srgbClr val="FFDB69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" tIns="0" rIns="0" bIns="0" anchor="ctr"/>
          <a:lstStyle/>
          <a:p>
            <a:pPr>
              <a:defRPr/>
            </a:pPr>
            <a:r>
              <a:rPr lang="de-CH" sz="800" b="1" dirty="0" err="1" smtClean="0">
                <a:solidFill>
                  <a:schemeClr val="tx1"/>
                </a:solidFill>
                <a:latin typeface="+mj-lt"/>
              </a:rPr>
              <a:t>Plak</a:t>
            </a:r>
            <a:r>
              <a:rPr lang="de-CH" sz="800" b="1" dirty="0" smtClean="0">
                <a:solidFill>
                  <a:schemeClr val="tx1"/>
                </a:solidFill>
                <a:latin typeface="+mj-lt"/>
              </a:rPr>
              <a:t> / Ins / Radio</a:t>
            </a:r>
            <a:endParaRPr lang="de-CH" sz="800" dirty="0" smtClean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25" name="Abgerundetes Rechteck 124"/>
          <p:cNvSpPr/>
          <p:nvPr/>
        </p:nvSpPr>
        <p:spPr bwMode="auto">
          <a:xfrm>
            <a:off x="7074865" y="2708920"/>
            <a:ext cx="278813" cy="324000"/>
          </a:xfrm>
          <a:prstGeom prst="roundRect">
            <a:avLst>
              <a:gd name="adj" fmla="val 13483"/>
            </a:avLst>
          </a:prstGeom>
          <a:solidFill>
            <a:srgbClr val="FFC000"/>
          </a:solidFill>
          <a:ln w="31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lIns="18000" tIns="0" rIns="0" bIns="0" anchor="ctr"/>
          <a:lstStyle/>
          <a:p>
            <a:pPr algn="ctr">
              <a:defRPr/>
            </a:pPr>
            <a:r>
              <a:rPr lang="de-CH" sz="800" dirty="0" smtClean="0">
                <a:solidFill>
                  <a:schemeClr val="tx1"/>
                </a:solidFill>
                <a:latin typeface="+mj-lt"/>
              </a:rPr>
              <a:t>…</a:t>
            </a:r>
          </a:p>
        </p:txBody>
      </p:sp>
      <p:sp>
        <p:nvSpPr>
          <p:cNvPr id="54" name="Abgerundetes Rechteck 53"/>
          <p:cNvSpPr/>
          <p:nvPr/>
        </p:nvSpPr>
        <p:spPr bwMode="auto">
          <a:xfrm>
            <a:off x="3897640" y="4083380"/>
            <a:ext cx="4464000" cy="160963"/>
          </a:xfrm>
          <a:prstGeom prst="roundRect">
            <a:avLst>
              <a:gd name="adj" fmla="val 13675"/>
            </a:avLst>
          </a:prstGeom>
          <a:solidFill>
            <a:schemeClr val="accent1">
              <a:lumMod val="60000"/>
              <a:lumOff val="40000"/>
            </a:schemeClr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" tIns="0" rIns="0" bIns="0" anchor="ctr"/>
          <a:lstStyle/>
          <a:p>
            <a:pPr marL="182563">
              <a:defRPr/>
            </a:pPr>
            <a:r>
              <a:rPr lang="de-CH" sz="800" b="1" dirty="0" err="1" smtClean="0">
                <a:solidFill>
                  <a:schemeClr val="tx1"/>
                </a:solidFill>
                <a:latin typeface="+mj-lt"/>
              </a:rPr>
              <a:t>Landingpage</a:t>
            </a:r>
            <a:endParaRPr lang="de-CH" sz="800" dirty="0" smtClean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37" name="Abgerundetes Rechteck 36"/>
          <p:cNvSpPr/>
          <p:nvPr/>
        </p:nvSpPr>
        <p:spPr bwMode="auto">
          <a:xfrm>
            <a:off x="3915355" y="3903396"/>
            <a:ext cx="144000" cy="324000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 w="31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lIns="18000" tIns="0" rIns="0" bIns="0" anchor="ctr"/>
          <a:lstStyle/>
          <a:p>
            <a:pPr algn="ctr">
              <a:defRPr/>
            </a:pPr>
            <a:r>
              <a:rPr lang="de-CH" sz="800" dirty="0" smtClean="0">
                <a:solidFill>
                  <a:schemeClr val="bg1"/>
                </a:solidFill>
                <a:latin typeface="+mj-lt"/>
              </a:rPr>
              <a:t>28.02.</a:t>
            </a:r>
          </a:p>
        </p:txBody>
      </p:sp>
      <p:sp>
        <p:nvSpPr>
          <p:cNvPr id="63" name="Abgerundetes Rechteck 62"/>
          <p:cNvSpPr/>
          <p:nvPr/>
        </p:nvSpPr>
        <p:spPr bwMode="auto">
          <a:xfrm>
            <a:off x="5346926" y="3903396"/>
            <a:ext cx="144000" cy="324000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 w="31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lIns="18000" tIns="0" rIns="0" bIns="0" anchor="ctr"/>
          <a:lstStyle/>
          <a:p>
            <a:pPr algn="ctr">
              <a:defRPr/>
            </a:pPr>
            <a:r>
              <a:rPr lang="de-CH" sz="800" dirty="0" smtClean="0">
                <a:solidFill>
                  <a:schemeClr val="bg1"/>
                </a:solidFill>
                <a:latin typeface="+mj-lt"/>
              </a:rPr>
              <a:t>31.03.</a:t>
            </a:r>
          </a:p>
        </p:txBody>
      </p:sp>
      <p:sp>
        <p:nvSpPr>
          <p:cNvPr id="64" name="Rechteck 63"/>
          <p:cNvSpPr/>
          <p:nvPr/>
        </p:nvSpPr>
        <p:spPr>
          <a:xfrm>
            <a:off x="5247504" y="4093811"/>
            <a:ext cx="851515" cy="150165"/>
          </a:xfrm>
          <a:prstGeom prst="rect">
            <a:avLst/>
          </a:prstGeom>
        </p:spPr>
        <p:txBody>
          <a:bodyPr wrap="none" anchor="ctr">
            <a:noAutofit/>
          </a:bodyPr>
          <a:lstStyle/>
          <a:p>
            <a:pPr algn="r"/>
            <a:r>
              <a:rPr lang="de-CH" sz="800" dirty="0" smtClean="0"/>
              <a:t>2. Release</a:t>
            </a:r>
            <a:endParaRPr lang="de-CH" sz="800" dirty="0"/>
          </a:p>
        </p:txBody>
      </p:sp>
      <p:sp>
        <p:nvSpPr>
          <p:cNvPr id="65" name="Abgerundetes Rechteck 64"/>
          <p:cNvSpPr/>
          <p:nvPr/>
        </p:nvSpPr>
        <p:spPr bwMode="auto">
          <a:xfrm>
            <a:off x="6795675" y="3903396"/>
            <a:ext cx="144000" cy="324000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 w="31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lIns="18000" tIns="0" rIns="0" bIns="0" anchor="ctr"/>
          <a:lstStyle/>
          <a:p>
            <a:pPr algn="ctr">
              <a:defRPr/>
            </a:pPr>
            <a:r>
              <a:rPr lang="de-CH" sz="800" dirty="0" smtClean="0">
                <a:solidFill>
                  <a:schemeClr val="bg1"/>
                </a:solidFill>
                <a:latin typeface="+mj-lt"/>
              </a:rPr>
              <a:t>30.04.</a:t>
            </a:r>
          </a:p>
        </p:txBody>
      </p:sp>
      <p:sp>
        <p:nvSpPr>
          <p:cNvPr id="66" name="Rechteck 65"/>
          <p:cNvSpPr/>
          <p:nvPr/>
        </p:nvSpPr>
        <p:spPr>
          <a:xfrm>
            <a:off x="6696253" y="4093811"/>
            <a:ext cx="851515" cy="150165"/>
          </a:xfrm>
          <a:prstGeom prst="rect">
            <a:avLst/>
          </a:prstGeom>
        </p:spPr>
        <p:txBody>
          <a:bodyPr wrap="none" anchor="ctr">
            <a:noAutofit/>
          </a:bodyPr>
          <a:lstStyle/>
          <a:p>
            <a:pPr algn="r"/>
            <a:r>
              <a:rPr lang="de-CH" sz="800" dirty="0" smtClean="0"/>
              <a:t>3. Release</a:t>
            </a:r>
            <a:endParaRPr lang="de-CH" sz="800" dirty="0"/>
          </a:p>
        </p:txBody>
      </p:sp>
      <p:sp>
        <p:nvSpPr>
          <p:cNvPr id="127" name="Abgerundetes Rechteck 126"/>
          <p:cNvSpPr/>
          <p:nvPr/>
        </p:nvSpPr>
        <p:spPr bwMode="auto">
          <a:xfrm>
            <a:off x="5850388" y="3723340"/>
            <a:ext cx="1512000" cy="162000"/>
          </a:xfrm>
          <a:prstGeom prst="roundRect">
            <a:avLst>
              <a:gd name="adj" fmla="val 13675"/>
            </a:avLst>
          </a:prstGeom>
          <a:solidFill>
            <a:srgbClr val="FFDB69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" tIns="0" rIns="0" bIns="0" anchor="ctr"/>
          <a:lstStyle/>
          <a:p>
            <a:pPr marL="182563">
              <a:defRPr/>
            </a:pPr>
            <a:r>
              <a:rPr lang="de-CH" sz="800" b="1" dirty="0" smtClean="0">
                <a:solidFill>
                  <a:schemeClr val="tx1"/>
                </a:solidFill>
                <a:latin typeface="+mj-lt"/>
              </a:rPr>
              <a:t>TV-Laufschrift</a:t>
            </a:r>
            <a:endParaRPr lang="de-CH" sz="800" dirty="0" smtClean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28" name="Abgerundetes Rechteck 127"/>
          <p:cNvSpPr/>
          <p:nvPr/>
        </p:nvSpPr>
        <p:spPr bwMode="auto">
          <a:xfrm>
            <a:off x="5868160" y="3741628"/>
            <a:ext cx="144000" cy="324000"/>
          </a:xfrm>
          <a:prstGeom prst="roundRect">
            <a:avLst/>
          </a:prstGeom>
          <a:solidFill>
            <a:srgbClr val="FFC000"/>
          </a:solidFill>
          <a:ln w="31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lIns="18000" tIns="0" rIns="0" bIns="0" anchor="ctr"/>
          <a:lstStyle/>
          <a:p>
            <a:pPr algn="ctr">
              <a:defRPr/>
            </a:pPr>
            <a:r>
              <a:rPr lang="de-CH" sz="800" dirty="0" smtClean="0">
                <a:solidFill>
                  <a:schemeClr val="tx1"/>
                </a:solidFill>
                <a:latin typeface="+mj-lt"/>
              </a:rPr>
              <a:t>…</a:t>
            </a:r>
          </a:p>
        </p:txBody>
      </p:sp>
      <p:sp>
        <p:nvSpPr>
          <p:cNvPr id="129" name="Abgerundetes Rechteck 128"/>
          <p:cNvSpPr/>
          <p:nvPr/>
        </p:nvSpPr>
        <p:spPr bwMode="auto">
          <a:xfrm>
            <a:off x="5508296" y="5079813"/>
            <a:ext cx="1440000" cy="162000"/>
          </a:xfrm>
          <a:prstGeom prst="roundRect">
            <a:avLst>
              <a:gd name="adj" fmla="val 13675"/>
            </a:avLst>
          </a:prstGeom>
          <a:solidFill>
            <a:srgbClr val="FFDB69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" tIns="0" rIns="0" bIns="0" anchor="ctr"/>
          <a:lstStyle/>
          <a:p>
            <a:pPr marL="177800">
              <a:defRPr/>
            </a:pPr>
            <a:r>
              <a:rPr lang="de-CH" sz="800" b="1" dirty="0" smtClean="0">
                <a:solidFill>
                  <a:schemeClr val="tx1"/>
                </a:solidFill>
                <a:latin typeface="+mj-lt"/>
              </a:rPr>
              <a:t>Roadshows</a:t>
            </a:r>
            <a:endParaRPr lang="de-CH" sz="700" dirty="0" smtClean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30" name="Abgerundetes Rechteck 129"/>
          <p:cNvSpPr/>
          <p:nvPr/>
        </p:nvSpPr>
        <p:spPr bwMode="auto">
          <a:xfrm>
            <a:off x="5525860" y="5094165"/>
            <a:ext cx="143051" cy="324000"/>
          </a:xfrm>
          <a:prstGeom prst="roundRect">
            <a:avLst/>
          </a:prstGeom>
          <a:solidFill>
            <a:srgbClr val="FFC000"/>
          </a:solidFill>
          <a:ln w="31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lIns="18000" tIns="0" rIns="0" bIns="0" anchor="ctr"/>
          <a:lstStyle/>
          <a:p>
            <a:pPr algn="ctr">
              <a:defRPr/>
            </a:pPr>
            <a:r>
              <a:rPr lang="de-CH" sz="800" dirty="0" smtClean="0">
                <a:solidFill>
                  <a:schemeClr val="tx1"/>
                </a:solidFill>
                <a:latin typeface="+mj-lt"/>
              </a:rPr>
              <a:t>…</a:t>
            </a:r>
          </a:p>
        </p:txBody>
      </p:sp>
      <p:sp>
        <p:nvSpPr>
          <p:cNvPr id="137" name="Abgerundetes Rechteck 136"/>
          <p:cNvSpPr/>
          <p:nvPr/>
        </p:nvSpPr>
        <p:spPr bwMode="auto">
          <a:xfrm>
            <a:off x="2456336" y="3122228"/>
            <a:ext cx="1129691" cy="162000"/>
          </a:xfrm>
          <a:prstGeom prst="roundRect">
            <a:avLst>
              <a:gd name="adj" fmla="val 13675"/>
            </a:avLst>
          </a:prstGeom>
          <a:solidFill>
            <a:srgbClr val="FFDB69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" tIns="0" rIns="0" bIns="0" anchor="ctr"/>
          <a:lstStyle/>
          <a:p>
            <a:pPr marL="182563">
              <a:defRPr/>
            </a:pPr>
            <a:r>
              <a:rPr lang="de-CH" sz="800" b="1" dirty="0" smtClean="0">
                <a:solidFill>
                  <a:schemeClr val="tx1"/>
                </a:solidFill>
                <a:latin typeface="+mj-lt"/>
              </a:rPr>
              <a:t>Sprachregelung</a:t>
            </a:r>
            <a:endParaRPr lang="de-CH" sz="800" dirty="0" smtClean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38" name="Abgerundetes Rechteck 137"/>
          <p:cNvSpPr/>
          <p:nvPr/>
        </p:nvSpPr>
        <p:spPr bwMode="auto">
          <a:xfrm>
            <a:off x="2478197" y="3136746"/>
            <a:ext cx="144000" cy="324000"/>
          </a:xfrm>
          <a:prstGeom prst="roundRect">
            <a:avLst/>
          </a:prstGeom>
          <a:solidFill>
            <a:srgbClr val="FFC000"/>
          </a:solidFill>
          <a:ln w="31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lIns="18000" tIns="0" rIns="0" bIns="0" anchor="ctr"/>
          <a:lstStyle/>
          <a:p>
            <a:pPr algn="ctr">
              <a:defRPr/>
            </a:pPr>
            <a:r>
              <a:rPr lang="de-CH" sz="800" dirty="0" smtClean="0">
                <a:solidFill>
                  <a:schemeClr val="tx1"/>
                </a:solidFill>
                <a:latin typeface="+mj-lt"/>
              </a:rPr>
              <a:t>31.01.</a:t>
            </a:r>
          </a:p>
        </p:txBody>
      </p:sp>
      <p:sp>
        <p:nvSpPr>
          <p:cNvPr id="139" name="Abgerundetes Rechteck 138"/>
          <p:cNvSpPr/>
          <p:nvPr/>
        </p:nvSpPr>
        <p:spPr bwMode="auto">
          <a:xfrm>
            <a:off x="6363056" y="3483024"/>
            <a:ext cx="588045" cy="162000"/>
          </a:xfrm>
          <a:prstGeom prst="roundRect">
            <a:avLst>
              <a:gd name="adj" fmla="val 13675"/>
            </a:avLst>
          </a:prstGeom>
          <a:solidFill>
            <a:srgbClr val="FFDB69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" tIns="0" rIns="0" bIns="0" anchor="ctr"/>
          <a:lstStyle/>
          <a:p>
            <a:pPr marL="182563">
              <a:defRPr/>
            </a:pPr>
            <a:r>
              <a:rPr lang="de-CH" sz="800" b="1" dirty="0" smtClean="0">
                <a:solidFill>
                  <a:schemeClr val="tx1"/>
                </a:solidFill>
                <a:latin typeface="+mj-lt"/>
              </a:rPr>
              <a:t>PR</a:t>
            </a:r>
          </a:p>
        </p:txBody>
      </p:sp>
      <p:sp>
        <p:nvSpPr>
          <p:cNvPr id="140" name="Abgerundetes Rechteck 139"/>
          <p:cNvSpPr/>
          <p:nvPr/>
        </p:nvSpPr>
        <p:spPr bwMode="auto">
          <a:xfrm>
            <a:off x="6384197" y="3308380"/>
            <a:ext cx="144000" cy="324000"/>
          </a:xfrm>
          <a:prstGeom prst="roundRect">
            <a:avLst/>
          </a:prstGeom>
          <a:solidFill>
            <a:srgbClr val="FFC000"/>
          </a:solidFill>
          <a:ln w="31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lIns="18000" tIns="0" rIns="0" bIns="0" anchor="ctr"/>
          <a:lstStyle/>
          <a:p>
            <a:pPr algn="ctr">
              <a:defRPr/>
            </a:pPr>
            <a:r>
              <a:rPr lang="de-CH" sz="800" dirty="0" smtClean="0">
                <a:solidFill>
                  <a:schemeClr val="tx1"/>
                </a:solidFill>
                <a:latin typeface="+mj-lt"/>
              </a:rPr>
              <a:t>…</a:t>
            </a:r>
          </a:p>
        </p:txBody>
      </p:sp>
      <p:sp>
        <p:nvSpPr>
          <p:cNvPr id="141" name="Abgerundetes Rechteck 140"/>
          <p:cNvSpPr/>
          <p:nvPr/>
        </p:nvSpPr>
        <p:spPr bwMode="auto">
          <a:xfrm>
            <a:off x="5544680" y="3495368"/>
            <a:ext cx="839517" cy="177210"/>
          </a:xfrm>
          <a:prstGeom prst="roundRect">
            <a:avLst>
              <a:gd name="adj" fmla="val 13675"/>
            </a:avLst>
          </a:prstGeom>
          <a:solidFill>
            <a:srgbClr val="FFDB69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" tIns="0" rIns="0" bIns="0" anchor="ctr"/>
          <a:lstStyle/>
          <a:p>
            <a:pPr marL="182563">
              <a:defRPr/>
            </a:pPr>
            <a:r>
              <a:rPr lang="de-CH" sz="800" b="1" dirty="0" err="1" smtClean="0">
                <a:solidFill>
                  <a:schemeClr val="tx1"/>
                </a:solidFill>
                <a:latin typeface="+mj-lt"/>
              </a:rPr>
              <a:t>Kundenztg</a:t>
            </a:r>
            <a:r>
              <a:rPr lang="de-CH" sz="800" b="1" dirty="0" smtClean="0">
                <a:solidFill>
                  <a:schemeClr val="tx1"/>
                </a:solidFill>
                <a:latin typeface="+mj-lt"/>
              </a:rPr>
              <a:t>.</a:t>
            </a:r>
          </a:p>
        </p:txBody>
      </p:sp>
      <p:sp>
        <p:nvSpPr>
          <p:cNvPr id="142" name="Abgerundetes Rechteck 141"/>
          <p:cNvSpPr/>
          <p:nvPr/>
        </p:nvSpPr>
        <p:spPr bwMode="auto">
          <a:xfrm>
            <a:off x="5580128" y="3311618"/>
            <a:ext cx="144000" cy="324000"/>
          </a:xfrm>
          <a:prstGeom prst="roundRect">
            <a:avLst/>
          </a:prstGeom>
          <a:solidFill>
            <a:srgbClr val="FFC000"/>
          </a:solidFill>
          <a:ln w="31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lIns="18000" tIns="0" rIns="0" bIns="0" anchor="ctr"/>
          <a:lstStyle/>
          <a:p>
            <a:pPr algn="ctr">
              <a:defRPr/>
            </a:pPr>
            <a:r>
              <a:rPr lang="de-CH" sz="800" dirty="0" smtClean="0">
                <a:solidFill>
                  <a:schemeClr val="tx1"/>
                </a:solidFill>
                <a:latin typeface="+mj-lt"/>
              </a:rPr>
              <a:t>…</a:t>
            </a:r>
          </a:p>
        </p:txBody>
      </p:sp>
      <p:sp>
        <p:nvSpPr>
          <p:cNvPr id="91" name="Abgerundetes Rechteck 90"/>
          <p:cNvSpPr/>
          <p:nvPr/>
        </p:nvSpPr>
        <p:spPr bwMode="auto">
          <a:xfrm>
            <a:off x="6318948" y="4461176"/>
            <a:ext cx="144000" cy="324000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 w="31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lIns="18000" tIns="0" rIns="0" bIns="0" anchor="ctr"/>
          <a:lstStyle/>
          <a:p>
            <a:pPr algn="ctr">
              <a:defRPr/>
            </a:pPr>
            <a:r>
              <a:rPr lang="de-CH" sz="800" dirty="0" smtClean="0">
                <a:solidFill>
                  <a:schemeClr val="bg1"/>
                </a:solidFill>
                <a:latin typeface="+mj-lt"/>
              </a:rPr>
              <a:t>18.04.</a:t>
            </a:r>
          </a:p>
        </p:txBody>
      </p:sp>
      <p:sp>
        <p:nvSpPr>
          <p:cNvPr id="144" name="Abgerundetes Rechteck 143"/>
          <p:cNvSpPr/>
          <p:nvPr/>
        </p:nvSpPr>
        <p:spPr bwMode="auto">
          <a:xfrm>
            <a:off x="4716016" y="5856433"/>
            <a:ext cx="1512000" cy="162000"/>
          </a:xfrm>
          <a:prstGeom prst="roundRect">
            <a:avLst>
              <a:gd name="adj" fmla="val 13675"/>
            </a:avLst>
          </a:prstGeom>
          <a:solidFill>
            <a:srgbClr val="FFDB69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" tIns="0" rIns="0" bIns="0" anchor="ctr"/>
          <a:lstStyle/>
          <a:p>
            <a:pPr marL="177800">
              <a:defRPr/>
            </a:pPr>
            <a:r>
              <a:rPr lang="de-CH" sz="800" b="1" dirty="0" smtClean="0">
                <a:solidFill>
                  <a:schemeClr val="tx1"/>
                </a:solidFill>
                <a:latin typeface="+mj-lt"/>
              </a:rPr>
              <a:t>Vertriebspartner</a:t>
            </a:r>
            <a:endParaRPr lang="de-CH" sz="800" dirty="0" smtClean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97" name="Abgerundetes Rechteck 96"/>
          <p:cNvSpPr/>
          <p:nvPr/>
        </p:nvSpPr>
        <p:spPr bwMode="auto">
          <a:xfrm>
            <a:off x="1907704" y="5511635"/>
            <a:ext cx="144000" cy="504000"/>
          </a:xfrm>
          <a:prstGeom prst="roundRect">
            <a:avLst/>
          </a:prstGeom>
          <a:solidFill>
            <a:srgbClr val="FFC000"/>
          </a:solidFill>
          <a:ln w="31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lIns="18000" tIns="0" rIns="0" bIns="0" anchor="ctr"/>
          <a:lstStyle/>
          <a:p>
            <a:pPr algn="ctr">
              <a:defRPr/>
            </a:pPr>
            <a:r>
              <a:rPr lang="de-CH" sz="800" dirty="0" smtClean="0">
                <a:solidFill>
                  <a:schemeClr val="tx1"/>
                </a:solidFill>
                <a:latin typeface="+mj-lt"/>
              </a:rPr>
              <a:t>laufend</a:t>
            </a:r>
          </a:p>
        </p:txBody>
      </p:sp>
      <p:sp>
        <p:nvSpPr>
          <p:cNvPr id="151" name="Abgerundetes Rechteck 150"/>
          <p:cNvSpPr/>
          <p:nvPr/>
        </p:nvSpPr>
        <p:spPr bwMode="auto">
          <a:xfrm>
            <a:off x="404009" y="2083449"/>
            <a:ext cx="711463" cy="387382"/>
          </a:xfrm>
          <a:prstGeom prst="roundRect">
            <a:avLst>
              <a:gd name="adj" fmla="val 13675"/>
            </a:avLst>
          </a:prstGeom>
          <a:solidFill>
            <a:srgbClr val="7030A0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" tIns="0" rIns="0" bIns="0" anchor="ctr"/>
          <a:lstStyle/>
          <a:p>
            <a:pPr>
              <a:defRPr/>
            </a:pPr>
            <a:r>
              <a:rPr lang="de-CH" sz="900" b="1" dirty="0" smtClean="0">
                <a:solidFill>
                  <a:schemeClr val="bg1"/>
                </a:solidFill>
                <a:latin typeface="+mj-lt"/>
              </a:rPr>
              <a:t>DM</a:t>
            </a:r>
            <a:endParaRPr lang="de-CH" sz="900" dirty="0" smtClean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52" name="Abgerundetes Rechteck 151"/>
          <p:cNvSpPr/>
          <p:nvPr/>
        </p:nvSpPr>
        <p:spPr bwMode="auto">
          <a:xfrm>
            <a:off x="399665" y="5058140"/>
            <a:ext cx="711463" cy="387382"/>
          </a:xfrm>
          <a:prstGeom prst="roundRect">
            <a:avLst>
              <a:gd name="adj" fmla="val 13675"/>
            </a:avLst>
          </a:prstGeom>
          <a:solidFill>
            <a:srgbClr val="7030A0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" tIns="0" rIns="0" bIns="0" anchor="ctr"/>
          <a:lstStyle/>
          <a:p>
            <a:pPr>
              <a:defRPr/>
            </a:pPr>
            <a:r>
              <a:rPr lang="de-CH" sz="900" b="1" dirty="0" smtClean="0">
                <a:solidFill>
                  <a:schemeClr val="bg1"/>
                </a:solidFill>
                <a:latin typeface="+mj-lt"/>
              </a:rPr>
              <a:t>Events</a:t>
            </a:r>
            <a:endParaRPr lang="de-CH" sz="900" dirty="0" smtClean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53" name="Abgerundetes Rechteck 152"/>
          <p:cNvSpPr/>
          <p:nvPr/>
        </p:nvSpPr>
        <p:spPr bwMode="auto">
          <a:xfrm>
            <a:off x="391137" y="5473495"/>
            <a:ext cx="711463" cy="584879"/>
          </a:xfrm>
          <a:prstGeom prst="roundRect">
            <a:avLst>
              <a:gd name="adj" fmla="val 9121"/>
            </a:avLst>
          </a:prstGeom>
          <a:solidFill>
            <a:srgbClr val="7030A0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" tIns="0" rIns="0" bIns="0" anchor="ctr"/>
          <a:lstStyle/>
          <a:p>
            <a:pPr>
              <a:defRPr/>
            </a:pPr>
            <a:r>
              <a:rPr lang="de-CH" sz="900" b="1" dirty="0" smtClean="0">
                <a:solidFill>
                  <a:schemeClr val="bg1"/>
                </a:solidFill>
                <a:latin typeface="+mj-lt"/>
              </a:rPr>
              <a:t>Schulung</a:t>
            </a:r>
            <a:endParaRPr lang="de-CH" sz="900" dirty="0" smtClean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54" name="Abgerundetes Rechteck 153"/>
          <p:cNvSpPr/>
          <p:nvPr/>
        </p:nvSpPr>
        <p:spPr bwMode="auto">
          <a:xfrm>
            <a:off x="397633" y="2504071"/>
            <a:ext cx="711463" cy="568616"/>
          </a:xfrm>
          <a:prstGeom prst="roundRect">
            <a:avLst>
              <a:gd name="adj" fmla="val 12114"/>
            </a:avLst>
          </a:prstGeom>
          <a:solidFill>
            <a:srgbClr val="7030A0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" tIns="0" rIns="0" bIns="0" anchor="ctr"/>
          <a:lstStyle/>
          <a:p>
            <a:pPr>
              <a:defRPr/>
            </a:pPr>
            <a:r>
              <a:rPr lang="de-CH" sz="900" b="1" dirty="0" smtClean="0">
                <a:solidFill>
                  <a:schemeClr val="bg1"/>
                </a:solidFill>
                <a:latin typeface="+mj-lt"/>
              </a:rPr>
              <a:t>Werbung</a:t>
            </a:r>
            <a:endParaRPr lang="de-CH" sz="900" dirty="0" smtClean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55" name="Abgerundetes Rechteck 154"/>
          <p:cNvSpPr/>
          <p:nvPr/>
        </p:nvSpPr>
        <p:spPr bwMode="auto">
          <a:xfrm>
            <a:off x="397632" y="3097419"/>
            <a:ext cx="711463" cy="578328"/>
          </a:xfrm>
          <a:prstGeom prst="roundRect">
            <a:avLst>
              <a:gd name="adj" fmla="val 10653"/>
            </a:avLst>
          </a:prstGeom>
          <a:solidFill>
            <a:srgbClr val="7030A0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" tIns="0" rIns="0" bIns="0" anchor="ctr"/>
          <a:lstStyle/>
          <a:p>
            <a:pPr>
              <a:defRPr/>
            </a:pPr>
            <a:r>
              <a:rPr lang="de-CH" sz="900" b="1" dirty="0" smtClean="0">
                <a:solidFill>
                  <a:schemeClr val="bg1"/>
                </a:solidFill>
                <a:latin typeface="+mj-lt"/>
              </a:rPr>
              <a:t>PR</a:t>
            </a:r>
            <a:endParaRPr lang="de-CH" sz="900" dirty="0" smtClean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56" name="Abgerundetes Rechteck 155"/>
          <p:cNvSpPr/>
          <p:nvPr/>
        </p:nvSpPr>
        <p:spPr bwMode="auto">
          <a:xfrm>
            <a:off x="395687" y="3703720"/>
            <a:ext cx="711463" cy="1319465"/>
          </a:xfrm>
          <a:prstGeom prst="roundRect">
            <a:avLst>
              <a:gd name="adj" fmla="val 6189"/>
            </a:avLst>
          </a:prstGeom>
          <a:solidFill>
            <a:srgbClr val="7030A0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" tIns="0" rIns="0" bIns="0" anchor="ctr"/>
          <a:lstStyle/>
          <a:p>
            <a:pPr>
              <a:defRPr/>
            </a:pPr>
            <a:r>
              <a:rPr lang="de-CH" sz="900" b="1" dirty="0" smtClean="0">
                <a:solidFill>
                  <a:schemeClr val="bg1"/>
                </a:solidFill>
                <a:latin typeface="+mj-lt"/>
              </a:rPr>
              <a:t>Multimedia</a:t>
            </a:r>
            <a:endParaRPr lang="de-CH" sz="900" dirty="0" smtClean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94" name="Abgerundetes Rechteck 93"/>
          <p:cNvSpPr/>
          <p:nvPr/>
        </p:nvSpPr>
        <p:spPr bwMode="auto">
          <a:xfrm>
            <a:off x="7360718" y="5267254"/>
            <a:ext cx="864000" cy="162000"/>
          </a:xfrm>
          <a:prstGeom prst="roundRect">
            <a:avLst>
              <a:gd name="adj" fmla="val 13675"/>
            </a:avLst>
          </a:prstGeom>
          <a:solidFill>
            <a:srgbClr val="FFDB69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" tIns="0" rIns="0" bIns="0" anchor="ctr"/>
          <a:lstStyle/>
          <a:p>
            <a:pPr marL="177800">
              <a:defRPr/>
            </a:pPr>
            <a:r>
              <a:rPr lang="de-CH" sz="800" b="1" dirty="0" smtClean="0">
                <a:solidFill>
                  <a:schemeClr val="tx1"/>
                </a:solidFill>
                <a:latin typeface="+mj-lt"/>
              </a:rPr>
              <a:t>Tel.-Umfrage</a:t>
            </a:r>
            <a:endParaRPr lang="de-CH" sz="800" dirty="0" smtClean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95" name="Abgerundetes Rechteck 94"/>
          <p:cNvSpPr/>
          <p:nvPr/>
        </p:nvSpPr>
        <p:spPr bwMode="auto">
          <a:xfrm>
            <a:off x="7378788" y="5078620"/>
            <a:ext cx="149462" cy="324000"/>
          </a:xfrm>
          <a:prstGeom prst="roundRect">
            <a:avLst/>
          </a:prstGeom>
          <a:solidFill>
            <a:srgbClr val="FFC000"/>
          </a:solidFill>
          <a:ln w="31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lIns="18000" tIns="0" rIns="0" bIns="0" anchor="ctr"/>
          <a:lstStyle/>
          <a:p>
            <a:pPr algn="ctr">
              <a:defRPr/>
            </a:pPr>
            <a:r>
              <a:rPr lang="de-CH" sz="800" dirty="0" smtClean="0">
                <a:solidFill>
                  <a:schemeClr val="tx1"/>
                </a:solidFill>
                <a:latin typeface="+mj-lt"/>
              </a:rPr>
              <a:t>…</a:t>
            </a:r>
          </a:p>
        </p:txBody>
      </p:sp>
      <p:sp>
        <p:nvSpPr>
          <p:cNvPr id="99" name="Abgerundetes Rechteck 98"/>
          <p:cNvSpPr/>
          <p:nvPr/>
        </p:nvSpPr>
        <p:spPr bwMode="auto">
          <a:xfrm>
            <a:off x="4719686" y="5673886"/>
            <a:ext cx="149462" cy="324000"/>
          </a:xfrm>
          <a:prstGeom prst="roundRect">
            <a:avLst/>
          </a:prstGeom>
          <a:solidFill>
            <a:srgbClr val="FFC000"/>
          </a:solidFill>
          <a:ln w="31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lIns="18000" tIns="0" rIns="0" bIns="0" anchor="ctr"/>
          <a:lstStyle/>
          <a:p>
            <a:pPr algn="ctr">
              <a:defRPr/>
            </a:pPr>
            <a:r>
              <a:rPr lang="de-CH" sz="800" dirty="0" smtClean="0">
                <a:solidFill>
                  <a:schemeClr val="tx1"/>
                </a:solidFill>
                <a:latin typeface="+mj-lt"/>
              </a:rPr>
              <a:t>…</a:t>
            </a:r>
          </a:p>
        </p:txBody>
      </p:sp>
      <p:sp>
        <p:nvSpPr>
          <p:cNvPr id="114" name="Abgerundetes Rechteck 113"/>
          <p:cNvSpPr/>
          <p:nvPr/>
        </p:nvSpPr>
        <p:spPr bwMode="auto">
          <a:xfrm>
            <a:off x="4428056" y="5283224"/>
            <a:ext cx="648000" cy="162000"/>
          </a:xfrm>
          <a:prstGeom prst="roundRect">
            <a:avLst>
              <a:gd name="adj" fmla="val 13675"/>
            </a:avLst>
          </a:prstGeom>
          <a:solidFill>
            <a:srgbClr val="FFDB69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" tIns="0" rIns="0" bIns="0" anchor="ctr"/>
          <a:lstStyle/>
          <a:p>
            <a:pPr marL="177800">
              <a:defRPr/>
            </a:pPr>
            <a:r>
              <a:rPr lang="de-CH" sz="800" b="1" dirty="0" smtClean="0">
                <a:solidFill>
                  <a:schemeClr val="tx1"/>
                </a:solidFill>
                <a:latin typeface="+mj-lt"/>
              </a:rPr>
              <a:t>Pretest</a:t>
            </a:r>
            <a:endParaRPr lang="de-CH" sz="800" dirty="0" smtClean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93" name="Abgerundetes Rechteck 92"/>
          <p:cNvSpPr/>
          <p:nvPr/>
        </p:nvSpPr>
        <p:spPr bwMode="auto">
          <a:xfrm>
            <a:off x="4446125" y="5094590"/>
            <a:ext cx="149462" cy="324000"/>
          </a:xfrm>
          <a:prstGeom prst="roundRect">
            <a:avLst/>
          </a:prstGeom>
          <a:solidFill>
            <a:schemeClr val="accent2"/>
          </a:solidFill>
          <a:ln w="31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lIns="18000" tIns="0" rIns="0" bIns="0" anchor="ctr"/>
          <a:lstStyle/>
          <a:p>
            <a:pPr algn="ctr">
              <a:defRPr/>
            </a:pPr>
            <a:r>
              <a:rPr lang="de-CH" sz="800" dirty="0" smtClean="0">
                <a:solidFill>
                  <a:schemeClr val="tx1"/>
                </a:solidFill>
                <a:latin typeface="+mj-lt"/>
              </a:rPr>
              <a:t>…</a:t>
            </a:r>
          </a:p>
        </p:txBody>
      </p:sp>
      <p:sp>
        <p:nvSpPr>
          <p:cNvPr id="104" name="Textplatzhalter 3"/>
          <p:cNvSpPr txBox="1">
            <a:spLocks/>
          </p:cNvSpPr>
          <p:nvPr/>
        </p:nvSpPr>
        <p:spPr bwMode="auto">
          <a:xfrm>
            <a:off x="323528" y="1052736"/>
            <a:ext cx="8280920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400" b="1">
                <a:solidFill>
                  <a:srgbClr val="E30613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de-CH" kern="0" dirty="0" smtClean="0"/>
              <a:t>Aktionsplan Kommunikation</a:t>
            </a:r>
            <a:endParaRPr lang="de-CH" kern="0" dirty="0"/>
          </a:p>
        </p:txBody>
      </p:sp>
      <p:sp>
        <p:nvSpPr>
          <p:cNvPr id="105" name="Textplatzhalter 1"/>
          <p:cNvSpPr txBox="1">
            <a:spLocks/>
          </p:cNvSpPr>
          <p:nvPr/>
        </p:nvSpPr>
        <p:spPr bwMode="auto">
          <a:xfrm>
            <a:off x="3923928" y="44624"/>
            <a:ext cx="4787875" cy="40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 b="1">
                <a:solidFill>
                  <a:srgbClr val="E30613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de-CH" kern="0" smtClean="0"/>
              <a:t>Grosse Senderumstellung</a:t>
            </a:r>
            <a:endParaRPr lang="de-CH" kern="0" dirty="0"/>
          </a:p>
        </p:txBody>
      </p:sp>
      <p:sp>
        <p:nvSpPr>
          <p:cNvPr id="11" name="Textplatzhalter 10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CH" dirty="0" smtClean="0"/>
              <a:t>Kommunikation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851497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/>
          <p:cNvSpPr/>
          <p:nvPr/>
        </p:nvSpPr>
        <p:spPr>
          <a:xfrm>
            <a:off x="467544" y="2070668"/>
            <a:ext cx="8136904" cy="44546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lang="de-CH" dirty="0" smtClean="0"/>
              <a:t>Grosse Senderumstellung</a:t>
            </a:r>
            <a:endParaRPr lang="de-CH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CH" dirty="0" smtClean="0"/>
              <a:t>Kommunikation</a:t>
            </a:r>
            <a:endParaRPr lang="de-CH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lang="de-CH" dirty="0" smtClean="0"/>
              <a:t>Key Visual</a:t>
            </a:r>
            <a:endParaRPr lang="de-CH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28"/>
          </p:nvPr>
        </p:nvSpPr>
        <p:spPr>
          <a:xfrm>
            <a:off x="395485" y="1700808"/>
            <a:ext cx="7416875" cy="432048"/>
          </a:xfrm>
        </p:spPr>
        <p:txBody>
          <a:bodyPr/>
          <a:lstStyle/>
          <a:p>
            <a:r>
              <a:rPr lang="de-CH" dirty="0" smtClean="0"/>
              <a:t>«</a:t>
            </a:r>
            <a:r>
              <a:rPr lang="de-CH" dirty="0" err="1" smtClean="0"/>
              <a:t>Pepino</a:t>
            </a:r>
            <a:r>
              <a:rPr lang="de-CH" dirty="0" smtClean="0"/>
              <a:t>»</a:t>
            </a:r>
            <a:endParaRPr lang="de-CH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F818F034-3ED1-44CB-BAE4-E1467A962864}" type="slidenum">
              <a:rPr lang="de-CH" smtClean="0"/>
              <a:pPr>
                <a:defRPr/>
              </a:pPr>
              <a:t>36</a:t>
            </a:fld>
            <a:endParaRPr lang="de-CH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699" t="26300" r="53040" b="16436"/>
          <a:stretch/>
        </p:blipFill>
        <p:spPr bwMode="auto">
          <a:xfrm>
            <a:off x="467544" y="2143282"/>
            <a:ext cx="2063520" cy="43534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feld 4"/>
          <p:cNvSpPr txBox="1"/>
          <p:nvPr/>
        </p:nvSpPr>
        <p:spPr>
          <a:xfrm>
            <a:off x="2771800" y="2132856"/>
            <a:ext cx="583264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600" dirty="0"/>
              <a:t>Mit der Komikfigur «</a:t>
            </a:r>
            <a:r>
              <a:rPr lang="de-CH" sz="1600" dirty="0" err="1"/>
              <a:t>Pepino</a:t>
            </a:r>
            <a:r>
              <a:rPr lang="de-CH" sz="1600" dirty="0"/>
              <a:t>» (Paprikaschote) und dem Claim </a:t>
            </a:r>
            <a:r>
              <a:rPr lang="de-CH" sz="1600" dirty="0" smtClean="0"/>
              <a:t>„Senderumstellung </a:t>
            </a:r>
            <a:r>
              <a:rPr lang="de-CH" sz="1600" dirty="0"/>
              <a:t>am 6. Mai </a:t>
            </a:r>
            <a:r>
              <a:rPr lang="de-CH" sz="1600" dirty="0" smtClean="0"/>
              <a:t>2014 – mehr HD-Sender für eine noch schärfere Fernsehwelt!“ </a:t>
            </a:r>
            <a:r>
              <a:rPr lang="de-CH" sz="1600" dirty="0"/>
              <a:t>wird ein individueller und sympathischer Charakter für die gesamte Kommunikationskampagne geschaffen. «</a:t>
            </a:r>
            <a:r>
              <a:rPr lang="de-CH" sz="1600" dirty="0" err="1"/>
              <a:t>Pepino</a:t>
            </a:r>
            <a:r>
              <a:rPr lang="de-CH" sz="1600" dirty="0"/>
              <a:t>» steht für Echtheit, Eigenart und Identifikation. Die Aufmerksamkeit soll durch einen Mix zwischen der realen Welt und «</a:t>
            </a:r>
            <a:r>
              <a:rPr lang="de-CH" sz="1600" dirty="0" err="1"/>
              <a:t>Pepino</a:t>
            </a:r>
            <a:r>
              <a:rPr lang="de-CH" sz="1600" dirty="0"/>
              <a:t>» erfolgen, wobei die Figur im Onlinebereich als Avatar genutzt wird.</a:t>
            </a:r>
          </a:p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128516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hteck 11"/>
          <p:cNvSpPr/>
          <p:nvPr/>
        </p:nvSpPr>
        <p:spPr>
          <a:xfrm>
            <a:off x="467544" y="2070668"/>
            <a:ext cx="8136904" cy="41666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lang="de-CH" dirty="0" smtClean="0"/>
              <a:t>Grosse Senderumstellung</a:t>
            </a:r>
            <a:endParaRPr lang="de-CH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CH" dirty="0" smtClean="0"/>
              <a:t>Kommunikation</a:t>
            </a:r>
            <a:endParaRPr lang="de-CH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lang="de-CH" dirty="0" smtClean="0"/>
              <a:t>Instrumente</a:t>
            </a:r>
            <a:endParaRPr lang="de-CH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28"/>
          </p:nvPr>
        </p:nvSpPr>
        <p:spPr>
          <a:ln>
            <a:noFill/>
          </a:ln>
          <a:effectLst/>
        </p:spPr>
        <p:txBody>
          <a:bodyPr/>
          <a:lstStyle/>
          <a:p>
            <a:r>
              <a:rPr lang="de-CH" dirty="0" smtClean="0"/>
              <a:t>Inserate + Plakate</a:t>
            </a:r>
            <a:endParaRPr lang="de-CH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F818F034-3ED1-44CB-BAE4-E1467A962864}" type="slidenum">
              <a:rPr lang="de-CH" smtClean="0"/>
              <a:pPr>
                <a:defRPr/>
              </a:pPr>
              <a:t>37</a:t>
            </a:fld>
            <a:endParaRPr lang="de-CH" dirty="0"/>
          </a:p>
        </p:txBody>
      </p:sp>
      <p:sp>
        <p:nvSpPr>
          <p:cNvPr id="10" name="Textfeld 9"/>
          <p:cNvSpPr txBox="1"/>
          <p:nvPr/>
        </p:nvSpPr>
        <p:spPr>
          <a:xfrm>
            <a:off x="3491880" y="4149080"/>
            <a:ext cx="5256584" cy="2016224"/>
          </a:xfrm>
          <a:prstGeom prst="rect">
            <a:avLst/>
          </a:prstGeom>
          <a:solidFill>
            <a:schemeClr val="bg1"/>
          </a:solidFill>
          <a:effectLst/>
        </p:spPr>
        <p:txBody>
          <a:bodyPr wrap="square" rtlCol="0">
            <a:noAutofit/>
          </a:bodyPr>
          <a:lstStyle/>
          <a:p>
            <a:r>
              <a:rPr lang="de-CH" dirty="0"/>
              <a:t>Im April wird mit einer </a:t>
            </a:r>
            <a:r>
              <a:rPr lang="de-CH" dirty="0" smtClean="0"/>
              <a:t>Plakatkampagne</a:t>
            </a:r>
            <a:r>
              <a:rPr lang="de-CH" dirty="0"/>
              <a:t> </a:t>
            </a:r>
            <a:r>
              <a:rPr lang="de-CH" dirty="0" smtClean="0"/>
              <a:t>sowie </a:t>
            </a:r>
            <a:r>
              <a:rPr lang="de-CH" dirty="0"/>
              <a:t>mit Inseraten </a:t>
            </a:r>
            <a:r>
              <a:rPr lang="de-CH" dirty="0" smtClean="0"/>
              <a:t>auf die bevorstehende Umstellung aufmerksam </a:t>
            </a:r>
            <a:r>
              <a:rPr lang="de-CH" dirty="0"/>
              <a:t>gemacht. </a:t>
            </a:r>
            <a:endParaRPr lang="de-CH" dirty="0" smtClean="0"/>
          </a:p>
          <a:p>
            <a:endParaRPr lang="de-CH" dirty="0" smtClean="0"/>
          </a:p>
          <a:p>
            <a:r>
              <a:rPr lang="de-CH" dirty="0" smtClean="0"/>
              <a:t>Zudem blenden wir im Vorfeld der Umstellung TV-Laufschriften ein.  </a:t>
            </a:r>
            <a:endParaRPr lang="de-CH" dirty="0"/>
          </a:p>
          <a:p>
            <a:endParaRPr lang="de-CH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051" r="30636"/>
          <a:stretch/>
        </p:blipFill>
        <p:spPr bwMode="auto">
          <a:xfrm>
            <a:off x="467544" y="2204864"/>
            <a:ext cx="2750360" cy="39668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34" b="7667"/>
          <a:stretch/>
        </p:blipFill>
        <p:spPr bwMode="auto">
          <a:xfrm>
            <a:off x="3563888" y="2224181"/>
            <a:ext cx="3672408" cy="17446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86652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hteck 11"/>
          <p:cNvSpPr/>
          <p:nvPr/>
        </p:nvSpPr>
        <p:spPr>
          <a:xfrm>
            <a:off x="467544" y="2070668"/>
            <a:ext cx="8136904" cy="41666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lang="de-CH" dirty="0" smtClean="0"/>
              <a:t>Grosse Senderumstellung</a:t>
            </a:r>
            <a:endParaRPr lang="de-CH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CH" dirty="0" smtClean="0"/>
              <a:t>Kommunikation</a:t>
            </a:r>
            <a:endParaRPr lang="de-CH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lang="de-CH" dirty="0" smtClean="0"/>
              <a:t>Instrumente</a:t>
            </a:r>
            <a:endParaRPr lang="de-CH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28"/>
          </p:nvPr>
        </p:nvSpPr>
        <p:spPr>
          <a:ln>
            <a:noFill/>
          </a:ln>
          <a:effectLst/>
        </p:spPr>
        <p:txBody>
          <a:bodyPr/>
          <a:lstStyle/>
          <a:p>
            <a:r>
              <a:rPr lang="de-CH" dirty="0" err="1" smtClean="0"/>
              <a:t>Publireportage</a:t>
            </a:r>
            <a:endParaRPr lang="de-CH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F818F034-3ED1-44CB-BAE4-E1467A962864}" type="slidenum">
              <a:rPr lang="de-CH" smtClean="0"/>
              <a:pPr>
                <a:defRPr/>
              </a:pPr>
              <a:t>38</a:t>
            </a:fld>
            <a:endParaRPr lang="de-CH" dirty="0"/>
          </a:p>
        </p:txBody>
      </p:sp>
      <p:sp>
        <p:nvSpPr>
          <p:cNvPr id="10" name="Textfeld 9"/>
          <p:cNvSpPr txBox="1"/>
          <p:nvPr/>
        </p:nvSpPr>
        <p:spPr>
          <a:xfrm>
            <a:off x="5580112" y="2274174"/>
            <a:ext cx="3024336" cy="3891130"/>
          </a:xfrm>
          <a:prstGeom prst="rect">
            <a:avLst/>
          </a:prstGeom>
          <a:solidFill>
            <a:schemeClr val="bg1"/>
          </a:solidFill>
          <a:effectLst/>
        </p:spPr>
        <p:txBody>
          <a:bodyPr wrap="square" rtlCol="0">
            <a:noAutofit/>
          </a:bodyPr>
          <a:lstStyle/>
          <a:p>
            <a:r>
              <a:rPr lang="de-CH" dirty="0" smtClean="0"/>
              <a:t>Weiter wird im April eine </a:t>
            </a:r>
            <a:r>
              <a:rPr lang="de-CH" dirty="0" err="1" smtClean="0"/>
              <a:t>Publireportage</a:t>
            </a:r>
            <a:r>
              <a:rPr lang="de-CH" dirty="0" smtClean="0"/>
              <a:t> in verschiedenen Zeitungen / Zeitschriften veröffentlicht</a:t>
            </a:r>
            <a:r>
              <a:rPr lang="de-CH" dirty="0"/>
              <a:t>.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13" r="15529" b="3045"/>
          <a:stretch/>
        </p:blipFill>
        <p:spPr bwMode="auto">
          <a:xfrm>
            <a:off x="502944" y="2274174"/>
            <a:ext cx="4898388" cy="374711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5" name="Grafik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30231" y="3768629"/>
            <a:ext cx="1705197" cy="2584649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930380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eck 10"/>
          <p:cNvSpPr/>
          <p:nvPr/>
        </p:nvSpPr>
        <p:spPr>
          <a:xfrm>
            <a:off x="467544" y="2070668"/>
            <a:ext cx="8136904" cy="41666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lang="de-CH" dirty="0" smtClean="0"/>
              <a:t>Grosse Senderumstellung</a:t>
            </a:r>
            <a:endParaRPr lang="de-CH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CH" dirty="0" smtClean="0"/>
              <a:t>Kommunikation</a:t>
            </a:r>
            <a:endParaRPr lang="de-CH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27"/>
          </p:nvPr>
        </p:nvSpPr>
        <p:spPr>
          <a:xfrm>
            <a:off x="611560" y="2132856"/>
            <a:ext cx="7992888" cy="2304256"/>
          </a:xfrm>
          <a:effectLst/>
        </p:spPr>
        <p:txBody>
          <a:bodyPr/>
          <a:lstStyle/>
          <a:p>
            <a:r>
              <a:rPr lang="de-CH" dirty="0" smtClean="0"/>
              <a:t>Ein Flyer mit dem Key Visual und den wichtigsten Informationen zur grossen</a:t>
            </a:r>
          </a:p>
          <a:p>
            <a:r>
              <a:rPr lang="de-CH" dirty="0" smtClean="0"/>
              <a:t>Senderumstellung dient als Beilage zu verschiedenen Sendungen, z.B. zu </a:t>
            </a:r>
          </a:p>
          <a:p>
            <a:r>
              <a:rPr lang="de-CH" dirty="0"/>
              <a:t>d</a:t>
            </a:r>
            <a:r>
              <a:rPr lang="de-CH" dirty="0" smtClean="0"/>
              <a:t>en Info-Mailings an die Endkunden oder als Rechnungsbeilage. </a:t>
            </a:r>
            <a:endParaRPr lang="de-CH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28"/>
          </p:nvPr>
        </p:nvSpPr>
        <p:spPr>
          <a:ln>
            <a:noFill/>
          </a:ln>
        </p:spPr>
        <p:txBody>
          <a:bodyPr/>
          <a:lstStyle/>
          <a:p>
            <a:r>
              <a:rPr lang="de-CH" dirty="0" smtClean="0"/>
              <a:t>Flyer</a:t>
            </a:r>
            <a:endParaRPr lang="de-CH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F818F034-3ED1-44CB-BAE4-E1467A962864}" type="slidenum">
              <a:rPr lang="de-CH" smtClean="0"/>
              <a:pPr>
                <a:defRPr/>
              </a:pPr>
              <a:t>39</a:t>
            </a:fld>
            <a:endParaRPr lang="de-CH" dirty="0"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lang="de-CH" dirty="0" smtClean="0"/>
              <a:t>Instrumente</a:t>
            </a:r>
            <a:endParaRPr lang="de-CH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179" t="11334" r="16135" b="6250"/>
          <a:stretch/>
        </p:blipFill>
        <p:spPr bwMode="auto">
          <a:xfrm>
            <a:off x="467544" y="3351667"/>
            <a:ext cx="4068452" cy="28699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feld 3"/>
          <p:cNvSpPr txBox="1"/>
          <p:nvPr/>
        </p:nvSpPr>
        <p:spPr>
          <a:xfrm>
            <a:off x="611560" y="4232121"/>
            <a:ext cx="165618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100" dirty="0" smtClean="0">
                <a:solidFill>
                  <a:schemeClr val="bg1"/>
                </a:solidFill>
              </a:rPr>
              <a:t>((Logo / Infos KNU))</a:t>
            </a:r>
            <a:endParaRPr lang="de-CH" sz="1100" dirty="0">
              <a:solidFill>
                <a:schemeClr val="bg1"/>
              </a:solidFill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66" r="10699"/>
          <a:stretch/>
        </p:blipFill>
        <p:spPr bwMode="auto">
          <a:xfrm>
            <a:off x="4563027" y="3351667"/>
            <a:ext cx="4015463" cy="28856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94279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platzhalter 1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lang="de-CH" dirty="0" smtClean="0"/>
              <a:t>Grosse Senderumstellung</a:t>
            </a:r>
            <a:endParaRPr lang="de-CH" dirty="0"/>
          </a:p>
        </p:txBody>
      </p:sp>
      <p:sp>
        <p:nvSpPr>
          <p:cNvPr id="11" name="Textplatzhalter 2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CH" dirty="0" smtClean="0"/>
              <a:t>Übersicht</a:t>
            </a:r>
            <a:endParaRPr lang="de-CH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lang="de-CH" dirty="0" smtClean="0"/>
              <a:t>«Komplett-Überarbeitung TV-Senderangebot»</a:t>
            </a:r>
            <a:endParaRPr lang="de-CH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pPr>
              <a:spcAft>
                <a:spcPts val="600"/>
              </a:spcAft>
              <a:buFont typeface="+mj-lt"/>
              <a:buAutoNum type="arabicPeriod"/>
            </a:pPr>
            <a:r>
              <a:rPr lang="de-CH" b="1" dirty="0"/>
              <a:t>Neue nutzerorientierte Sendersortierung:</a:t>
            </a:r>
            <a:r>
              <a:rPr lang="de-CH" dirty="0"/>
              <a:t> In Anlehnung an </a:t>
            </a:r>
            <a:r>
              <a:rPr lang="de-CH" dirty="0" err="1"/>
              <a:t>upc</a:t>
            </a:r>
            <a:r>
              <a:rPr lang="de-CH" dirty="0"/>
              <a:t> </a:t>
            </a:r>
            <a:r>
              <a:rPr lang="de-CH" dirty="0" err="1"/>
              <a:t>cablecom</a:t>
            </a:r>
            <a:r>
              <a:rPr lang="de-CH" dirty="0"/>
              <a:t> (Reihenfolge nach Beliebtheit und Gliederung nach Themen)</a:t>
            </a:r>
          </a:p>
          <a:p>
            <a:pPr>
              <a:spcAft>
                <a:spcPts val="600"/>
              </a:spcAft>
              <a:buFont typeface="+mj-lt"/>
              <a:buAutoNum type="arabicPeriod"/>
            </a:pPr>
            <a:r>
              <a:rPr lang="de-CH" b="1" dirty="0"/>
              <a:t>Verzicht auf SD-/HD-</a:t>
            </a:r>
            <a:r>
              <a:rPr lang="de-CH" b="1" dirty="0" err="1"/>
              <a:t>Simulcast</a:t>
            </a:r>
            <a:r>
              <a:rPr lang="de-CH" b="1" dirty="0"/>
              <a:t>: </a:t>
            </a:r>
            <a:r>
              <a:rPr lang="de-CH" dirty="0"/>
              <a:t>Sofern Sender in HD verfügbar, werden diese nur noch in HD ausgestrahlt</a:t>
            </a:r>
          </a:p>
          <a:p>
            <a:pPr>
              <a:spcAft>
                <a:spcPts val="600"/>
              </a:spcAft>
              <a:buFont typeface="+mj-lt"/>
              <a:buAutoNum type="arabicPeriod"/>
            </a:pPr>
            <a:r>
              <a:rPr lang="de-CH" b="1" dirty="0"/>
              <a:t>MPEG-4 </a:t>
            </a:r>
            <a:r>
              <a:rPr lang="de-CH" b="1" dirty="0" err="1"/>
              <a:t>Transcoding</a:t>
            </a:r>
            <a:r>
              <a:rPr lang="de-CH" b="1" dirty="0"/>
              <a:t>: </a:t>
            </a:r>
            <a:r>
              <a:rPr lang="de-CH" dirty="0"/>
              <a:t>SD-Sender werden nur noch im MPEG-4 Format ausgestrahlt</a:t>
            </a:r>
          </a:p>
          <a:p>
            <a:pPr>
              <a:spcAft>
                <a:spcPts val="600"/>
              </a:spcAft>
              <a:buFont typeface="+mj-lt"/>
              <a:buAutoNum type="arabicPeriod"/>
            </a:pPr>
            <a:r>
              <a:rPr lang="de-CH" b="1" dirty="0"/>
              <a:t>Neue Pay-TV-Struktur: </a:t>
            </a:r>
            <a:r>
              <a:rPr lang="de-CH" dirty="0"/>
              <a:t>Die alten Themenpakete werden eingefroren, es gibt ein neues, attraktiveres Angebot</a:t>
            </a:r>
          </a:p>
          <a:p>
            <a:pPr>
              <a:spcAft>
                <a:spcPts val="600"/>
              </a:spcAft>
              <a:buFont typeface="+mj-lt"/>
              <a:buAutoNum type="arabicPeriod"/>
            </a:pPr>
            <a:r>
              <a:rPr lang="de-CH" b="1" dirty="0"/>
              <a:t>Neue Sender: </a:t>
            </a:r>
            <a:r>
              <a:rPr lang="de-CH" dirty="0" err="1"/>
              <a:t>Attraktivierung</a:t>
            </a:r>
            <a:r>
              <a:rPr lang="de-CH" dirty="0"/>
              <a:t> des Angebots durch neue Sender, wenn möglich in HD und sämtliche </a:t>
            </a:r>
            <a:r>
              <a:rPr lang="de-CH" dirty="0" err="1"/>
              <a:t>konzessionerte</a:t>
            </a:r>
            <a:r>
              <a:rPr lang="de-CH" dirty="0"/>
              <a:t> Regionalsender</a:t>
            </a:r>
            <a:endParaRPr lang="de-CH" b="1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lang="de-CH" dirty="0" smtClean="0"/>
              <a:t>Das geschieht am 6.5.2014</a:t>
            </a:r>
            <a:endParaRPr lang="de-CH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4</a:t>
            </a:fld>
            <a:endParaRPr lang="de-CH" dirty="0">
              <a:solidFill>
                <a:srgbClr val="000000"/>
              </a:solidFill>
            </a:endParaRPr>
          </a:p>
        </p:txBody>
      </p:sp>
      <p:sp>
        <p:nvSpPr>
          <p:cNvPr id="8" name="Rechteck 7"/>
          <p:cNvSpPr/>
          <p:nvPr/>
        </p:nvSpPr>
        <p:spPr>
          <a:xfrm>
            <a:off x="512688" y="6093296"/>
            <a:ext cx="6435576" cy="36004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CH" dirty="0" smtClean="0">
                <a:solidFill>
                  <a:srgbClr val="FFFFFF"/>
                </a:solidFill>
              </a:rPr>
              <a:t>Manueller Suchlauf zwingend erforderlich!</a:t>
            </a:r>
            <a:endParaRPr lang="de-CH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9562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lang="de-CH" dirty="0" smtClean="0"/>
              <a:t>Grosse Senderumstellung</a:t>
            </a:r>
            <a:endParaRPr lang="de-CH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CH" dirty="0" smtClean="0"/>
              <a:t>Kommunikation</a:t>
            </a:r>
            <a:endParaRPr lang="de-CH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lang="de-CH" dirty="0" smtClean="0"/>
              <a:t>Instrumente</a:t>
            </a:r>
            <a:endParaRPr lang="de-CH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27"/>
          </p:nvPr>
        </p:nvSpPr>
        <p:spPr>
          <a:xfrm>
            <a:off x="395485" y="2132856"/>
            <a:ext cx="8208963" cy="3960440"/>
          </a:xfrm>
        </p:spPr>
        <p:txBody>
          <a:bodyPr/>
          <a:lstStyle/>
          <a:p>
            <a:r>
              <a:rPr lang="de-CH" dirty="0" smtClean="0"/>
              <a:t>Die Endkunden werden in zwei Schritten direkt angeschrieben. </a:t>
            </a:r>
          </a:p>
          <a:p>
            <a:r>
              <a:rPr lang="de-CH" dirty="0" smtClean="0"/>
              <a:t>Das erste Schreiben (Mitte März) ist eine Vorinformation zur Umstellung und</a:t>
            </a:r>
          </a:p>
          <a:p>
            <a:r>
              <a:rPr lang="de-CH" dirty="0" smtClean="0"/>
              <a:t>enthält als Beilagen eine Checkliste (Geräte-Check) und den Flyer. </a:t>
            </a:r>
            <a:endParaRPr lang="de-CH" dirty="0"/>
          </a:p>
          <a:p>
            <a:endParaRPr lang="de-CH" dirty="0" smtClean="0"/>
          </a:p>
          <a:p>
            <a:r>
              <a:rPr lang="de-CH" dirty="0" smtClean="0"/>
              <a:t>Das zweite Kundenmailing (Mitte April) dient als</a:t>
            </a:r>
            <a:r>
              <a:rPr lang="de-CH" dirty="0"/>
              <a:t> </a:t>
            </a:r>
            <a:r>
              <a:rPr lang="de-CH" dirty="0" smtClean="0"/>
              <a:t>Reminder, dem die neue</a:t>
            </a:r>
          </a:p>
          <a:p>
            <a:r>
              <a:rPr lang="de-CH" dirty="0" smtClean="0"/>
              <a:t>Senderliste</a:t>
            </a:r>
            <a:r>
              <a:rPr lang="de-CH" dirty="0"/>
              <a:t> </a:t>
            </a:r>
            <a:r>
              <a:rPr lang="de-CH" dirty="0" smtClean="0"/>
              <a:t>beigelegt wird.</a:t>
            </a:r>
          </a:p>
          <a:p>
            <a:endParaRPr lang="de-CH" dirty="0"/>
          </a:p>
          <a:p>
            <a:r>
              <a:rPr lang="de-CH" dirty="0" smtClean="0"/>
              <a:t>Die fertigen Texte der Begleitschreiben und alle Beilagen werden den KNUs </a:t>
            </a:r>
          </a:p>
          <a:p>
            <a:r>
              <a:rPr lang="de-CH" dirty="0" smtClean="0"/>
              <a:t>zur Verfügung gestellt und ihnen rechtzeitig übergeben. </a:t>
            </a:r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lang="de-CH" dirty="0" smtClean="0"/>
              <a:t>Mailings an Endkunden</a:t>
            </a:r>
            <a:endParaRPr lang="de-CH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F818F034-3ED1-44CB-BAE4-E1467A962864}" type="slidenum">
              <a:rPr lang="de-CH" smtClean="0"/>
              <a:pPr>
                <a:defRPr/>
              </a:pPr>
              <a:t>40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69398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platzhalter 4"/>
          <p:cNvSpPr txBox="1">
            <a:spLocks/>
          </p:cNvSpPr>
          <p:nvPr/>
        </p:nvSpPr>
        <p:spPr bwMode="auto">
          <a:xfrm>
            <a:off x="399700" y="2060849"/>
            <a:ext cx="8204748" cy="381642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0000" tIns="45720" rIns="90000" bIns="45720" numCol="1" anchor="t" anchorCtr="0" compatLnSpc="1">
            <a:prstTxWarp prst="textNoShape">
              <a:avLst/>
            </a:prstTxWarp>
            <a:noAutofit/>
          </a:bodyPr>
          <a:lstStyle>
            <a:lvl1pPr marL="457200" indent="-457200" algn="l" rtl="0" eaLnBrk="1" fontAlgn="base" hangingPunct="1">
              <a:spcBef>
                <a:spcPct val="20000"/>
              </a:spcBef>
              <a:spcAft>
                <a:spcPct val="0"/>
              </a:spcAft>
              <a:buFont typeface="+mj-lt"/>
              <a:buNone/>
              <a:defRPr sz="18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endParaRPr lang="de-CH" kern="0" dirty="0"/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lang="de-CH" dirty="0" smtClean="0"/>
              <a:t>Grosse Senderumstellung</a:t>
            </a:r>
            <a:endParaRPr lang="de-CH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CH" dirty="0" smtClean="0"/>
              <a:t>Kommunikation</a:t>
            </a:r>
            <a:endParaRPr lang="de-CH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lang="de-CH" dirty="0" smtClean="0"/>
              <a:t>Instrumente</a:t>
            </a:r>
            <a:endParaRPr lang="de-CH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27"/>
          </p:nvPr>
        </p:nvSpPr>
        <p:spPr>
          <a:xfrm>
            <a:off x="434708" y="2189763"/>
            <a:ext cx="8169741" cy="3975541"/>
          </a:xfrm>
        </p:spPr>
        <p:txBody>
          <a:bodyPr wrap="square" lIns="90000" rIns="90000" anchor="t">
            <a:noAutofit/>
          </a:bodyPr>
          <a:lstStyle/>
          <a:p>
            <a:pPr marL="0" indent="0"/>
            <a:r>
              <a:rPr lang="de-CH" dirty="0" smtClean="0"/>
              <a:t>Auf www.go4hd.ch werden den Kunden Informationen zur Senderumstellung, ein Geräte-Check und ein FAQ-Tool gestellt. Später erfolgt dann noch die Ergänzung durch ein Help-Center mit Videoanleitungen, Störungs-Checklisten und einem PLZ-Abfragetool zur Ermittlung der KNU-spezifischen Parameter, Senderliste und Kontakte. </a:t>
            </a:r>
            <a:endParaRPr lang="de-CH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lang="de-CH" dirty="0" smtClean="0"/>
              <a:t>Website: www.go4hd.ch </a:t>
            </a:r>
            <a:endParaRPr lang="de-CH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F818F034-3ED1-44CB-BAE4-E1467A962864}" type="slidenum">
              <a:rPr lang="de-CH" smtClean="0"/>
              <a:pPr>
                <a:defRPr/>
              </a:pPr>
              <a:t>41</a:t>
            </a:fld>
            <a:endParaRPr lang="de-CH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501" r="1143" b="16166"/>
          <a:stretch/>
        </p:blipFill>
        <p:spPr bwMode="auto">
          <a:xfrm>
            <a:off x="539552" y="3585795"/>
            <a:ext cx="6480720" cy="2555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26885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platzhalter 4"/>
          <p:cNvSpPr txBox="1">
            <a:spLocks/>
          </p:cNvSpPr>
          <p:nvPr/>
        </p:nvSpPr>
        <p:spPr bwMode="auto">
          <a:xfrm>
            <a:off x="467545" y="2102954"/>
            <a:ext cx="8136904" cy="459405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57200" indent="-457200" algn="l" rtl="0" eaLnBrk="1" fontAlgn="base" hangingPunct="1">
              <a:spcBef>
                <a:spcPct val="20000"/>
              </a:spcBef>
              <a:spcAft>
                <a:spcPct val="0"/>
              </a:spcAft>
              <a:buFont typeface="+mj-lt"/>
              <a:buNone/>
              <a:defRPr sz="18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endParaRPr lang="de-CH" kern="0" dirty="0"/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lang="de-CH" dirty="0" smtClean="0"/>
              <a:t>Grosse Senderumstellung</a:t>
            </a:r>
            <a:endParaRPr lang="de-CH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CH" dirty="0" smtClean="0"/>
              <a:t>Kommunikation</a:t>
            </a:r>
            <a:endParaRPr lang="de-CH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lang="de-CH" dirty="0" smtClean="0"/>
              <a:t>Instrumente</a:t>
            </a:r>
            <a:endParaRPr lang="de-CH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27"/>
          </p:nvPr>
        </p:nvSpPr>
        <p:spPr>
          <a:xfrm>
            <a:off x="395485" y="2132855"/>
            <a:ext cx="3960491" cy="4564151"/>
          </a:xfrm>
        </p:spPr>
        <p:txBody>
          <a:bodyPr/>
          <a:lstStyle/>
          <a:p>
            <a:r>
              <a:rPr lang="de-CH" dirty="0" smtClean="0"/>
              <a:t>Mit dem Geräte-Check können die</a:t>
            </a:r>
            <a:endParaRPr lang="de-CH" dirty="0"/>
          </a:p>
          <a:p>
            <a:r>
              <a:rPr lang="de-CH" dirty="0" smtClean="0"/>
              <a:t>Kunden prüfen, ob sie mit Ihren </a:t>
            </a:r>
          </a:p>
          <a:p>
            <a:r>
              <a:rPr lang="de-CH" dirty="0" smtClean="0"/>
              <a:t>derzeitigen Geräten schon für die </a:t>
            </a:r>
          </a:p>
          <a:p>
            <a:r>
              <a:rPr lang="de-CH" dirty="0" smtClean="0"/>
              <a:t>Senderumstellung gerüstet sind und </a:t>
            </a:r>
          </a:p>
          <a:p>
            <a:r>
              <a:rPr lang="de-CH" dirty="0" smtClean="0"/>
              <a:t>wie sie sich darauf vorbereiten </a:t>
            </a:r>
          </a:p>
          <a:p>
            <a:r>
              <a:rPr lang="de-CH" dirty="0" smtClean="0"/>
              <a:t>müssen. Für den Check wurde ein </a:t>
            </a:r>
          </a:p>
          <a:p>
            <a:r>
              <a:rPr lang="de-CH" dirty="0" smtClean="0"/>
              <a:t>Frage-Raster entworfen, das alle </a:t>
            </a:r>
          </a:p>
          <a:p>
            <a:r>
              <a:rPr lang="de-CH" dirty="0" smtClean="0"/>
              <a:t>möglichen Gerätesituationen </a:t>
            </a:r>
          </a:p>
          <a:p>
            <a:r>
              <a:rPr lang="de-CH" dirty="0" smtClean="0"/>
              <a:t>umfasst. Der Check kann online auf </a:t>
            </a:r>
          </a:p>
          <a:p>
            <a:r>
              <a:rPr lang="de-CH" dirty="0" smtClean="0"/>
              <a:t>www.go4hd.ch durchgeführt werden.</a:t>
            </a:r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lang="de-CH" dirty="0" smtClean="0"/>
              <a:t>Geräte-Check (online)</a:t>
            </a:r>
            <a:endParaRPr lang="de-CH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F818F034-3ED1-44CB-BAE4-E1467A962864}" type="slidenum">
              <a:rPr lang="de-CH" smtClean="0"/>
              <a:pPr>
                <a:defRPr/>
              </a:pPr>
              <a:t>42</a:t>
            </a:fld>
            <a:endParaRPr lang="de-CH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34" t="27501" r="5924" b="6249"/>
          <a:stretch/>
        </p:blipFill>
        <p:spPr bwMode="auto">
          <a:xfrm>
            <a:off x="4572000" y="2102955"/>
            <a:ext cx="3551055" cy="13980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9" t="27167" r="7390" b="6250"/>
          <a:stretch/>
        </p:blipFill>
        <p:spPr bwMode="auto">
          <a:xfrm>
            <a:off x="4611759" y="3511868"/>
            <a:ext cx="3525427" cy="15049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80" t="27833" r="7298" b="6249"/>
          <a:stretch/>
        </p:blipFill>
        <p:spPr bwMode="auto">
          <a:xfrm>
            <a:off x="4611760" y="5031172"/>
            <a:ext cx="3525428" cy="15661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27749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platzhalter 4"/>
          <p:cNvSpPr txBox="1">
            <a:spLocks/>
          </p:cNvSpPr>
          <p:nvPr/>
        </p:nvSpPr>
        <p:spPr bwMode="auto">
          <a:xfrm>
            <a:off x="467545" y="2102954"/>
            <a:ext cx="8136904" cy="459405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57200" indent="-457200" algn="l" rtl="0" eaLnBrk="1" fontAlgn="base" hangingPunct="1">
              <a:spcBef>
                <a:spcPct val="20000"/>
              </a:spcBef>
              <a:spcAft>
                <a:spcPct val="0"/>
              </a:spcAft>
              <a:buFont typeface="+mj-lt"/>
              <a:buNone/>
              <a:defRPr sz="18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endParaRPr lang="de-CH" kern="0" dirty="0"/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lang="de-CH" dirty="0" smtClean="0"/>
              <a:t>Grosse Senderumstellung</a:t>
            </a:r>
            <a:endParaRPr lang="de-CH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CH" dirty="0" smtClean="0"/>
              <a:t>Kommunikation</a:t>
            </a:r>
            <a:endParaRPr lang="de-CH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lang="de-CH" dirty="0" smtClean="0"/>
              <a:t>Instrumente</a:t>
            </a:r>
            <a:endParaRPr lang="de-CH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27"/>
          </p:nvPr>
        </p:nvSpPr>
        <p:spPr>
          <a:xfrm>
            <a:off x="395485" y="2132855"/>
            <a:ext cx="8208964" cy="4594624"/>
          </a:xfrm>
        </p:spPr>
        <p:txBody>
          <a:bodyPr/>
          <a:lstStyle/>
          <a:p>
            <a:r>
              <a:rPr lang="de-CH" dirty="0" smtClean="0"/>
              <a:t>Der Geräte-Check wird den Endkunden im ersten Info-Mailing auch als </a:t>
            </a:r>
          </a:p>
          <a:p>
            <a:r>
              <a:rPr lang="de-CH" dirty="0" smtClean="0"/>
              <a:t>Printversion zugesendet.</a:t>
            </a:r>
            <a:endParaRPr lang="de-CH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lang="de-CH" dirty="0" smtClean="0"/>
              <a:t>Geräte-Check (Print)</a:t>
            </a:r>
            <a:endParaRPr lang="de-CH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F818F034-3ED1-44CB-BAE4-E1467A962864}" type="slidenum">
              <a:rPr lang="de-CH" smtClean="0"/>
              <a:pPr>
                <a:defRPr/>
              </a:pPr>
              <a:t>43</a:t>
            </a:fld>
            <a:endParaRPr lang="de-CH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454" r="30565"/>
          <a:stretch/>
        </p:blipFill>
        <p:spPr bwMode="auto">
          <a:xfrm>
            <a:off x="467545" y="2798900"/>
            <a:ext cx="2723814" cy="3928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229" r="30228"/>
          <a:stretch/>
        </p:blipFill>
        <p:spPr bwMode="auto">
          <a:xfrm>
            <a:off x="3410504" y="2798899"/>
            <a:ext cx="2763100" cy="3928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12099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4"/>
          <p:cNvSpPr txBox="1">
            <a:spLocks/>
          </p:cNvSpPr>
          <p:nvPr/>
        </p:nvSpPr>
        <p:spPr bwMode="auto">
          <a:xfrm>
            <a:off x="395536" y="2132856"/>
            <a:ext cx="8208912" cy="445877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57200" indent="-457200" algn="l" rtl="0" eaLnBrk="1" fontAlgn="base" hangingPunct="1">
              <a:spcBef>
                <a:spcPct val="20000"/>
              </a:spcBef>
              <a:spcAft>
                <a:spcPct val="0"/>
              </a:spcAft>
              <a:buFont typeface="+mj-lt"/>
              <a:buNone/>
              <a:defRPr sz="18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endParaRPr lang="de-CH" kern="0" dirty="0" smtClean="0"/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lang="de-CH" dirty="0" smtClean="0"/>
              <a:t>Grosse Senderumstellung</a:t>
            </a:r>
            <a:endParaRPr lang="de-CH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CH" dirty="0" smtClean="0"/>
              <a:t>Kommunikation</a:t>
            </a:r>
            <a:endParaRPr lang="de-CH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lang="de-CH" dirty="0" smtClean="0"/>
              <a:t>Instrumente</a:t>
            </a:r>
            <a:endParaRPr lang="de-CH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27"/>
          </p:nvPr>
        </p:nvSpPr>
        <p:spPr>
          <a:xfrm>
            <a:off x="395536" y="2132856"/>
            <a:ext cx="8208912" cy="3672408"/>
          </a:xfrm>
          <a:effectLst/>
        </p:spPr>
        <p:txBody>
          <a:bodyPr/>
          <a:lstStyle/>
          <a:p>
            <a:r>
              <a:rPr lang="de-CH" dirty="0" err="1" smtClean="0"/>
              <a:t>Pepino</a:t>
            </a:r>
            <a:r>
              <a:rPr lang="de-CH" dirty="0" smtClean="0"/>
              <a:t> wird 3D-animiert und erklärt in einfachen Videoanleitungen die </a:t>
            </a:r>
          </a:p>
          <a:p>
            <a:r>
              <a:rPr lang="de-CH" dirty="0" smtClean="0"/>
              <a:t>Durchführung des Sendersuchlaufs auf verschiedenen Geräten (Sony, </a:t>
            </a:r>
          </a:p>
          <a:p>
            <a:r>
              <a:rPr lang="de-CH" dirty="0" smtClean="0"/>
              <a:t>Samsung, Philips, Panasonic, LG) wie auch die Erstellung der Favoritenliste.</a:t>
            </a:r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lang="de-CH" dirty="0" smtClean="0"/>
              <a:t>Video-Anleitungen auf www.go4hd.ch </a:t>
            </a:r>
            <a:endParaRPr lang="de-CH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F818F034-3ED1-44CB-BAE4-E1467A962864}" type="slidenum">
              <a:rPr lang="de-CH" smtClean="0"/>
              <a:pPr>
                <a:defRPr/>
              </a:pPr>
              <a:t>44</a:t>
            </a:fld>
            <a:endParaRPr lang="de-CH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74" t="14167" r="1610" b="27678"/>
          <a:stretch/>
        </p:blipFill>
        <p:spPr bwMode="auto">
          <a:xfrm>
            <a:off x="988684" y="3403639"/>
            <a:ext cx="7022616" cy="2329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55960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4"/>
          <p:cNvSpPr txBox="1">
            <a:spLocks/>
          </p:cNvSpPr>
          <p:nvPr/>
        </p:nvSpPr>
        <p:spPr bwMode="auto">
          <a:xfrm>
            <a:off x="399700" y="2060849"/>
            <a:ext cx="8204748" cy="434130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0000" tIns="45720" rIns="90000" bIns="45720" numCol="1" anchor="t" anchorCtr="0" compatLnSpc="1">
            <a:prstTxWarp prst="textNoShape">
              <a:avLst/>
            </a:prstTxWarp>
            <a:noAutofit/>
          </a:bodyPr>
          <a:lstStyle>
            <a:lvl1pPr marL="457200" indent="-457200" algn="l" rtl="0" eaLnBrk="1" fontAlgn="base" hangingPunct="1">
              <a:spcBef>
                <a:spcPct val="20000"/>
              </a:spcBef>
              <a:spcAft>
                <a:spcPct val="0"/>
              </a:spcAft>
              <a:buFont typeface="+mj-lt"/>
              <a:buNone/>
              <a:defRPr sz="18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endParaRPr lang="de-CH" kern="0" dirty="0"/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lang="de-CH" dirty="0" smtClean="0"/>
              <a:t>Grosse Senderumstellung</a:t>
            </a:r>
            <a:endParaRPr lang="de-CH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CH" dirty="0" smtClean="0"/>
              <a:t>Kommunikation</a:t>
            </a:r>
            <a:endParaRPr lang="de-CH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lang="de-CH" dirty="0" smtClean="0"/>
              <a:t>Instrumente</a:t>
            </a:r>
            <a:endParaRPr lang="de-CH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27"/>
          </p:nvPr>
        </p:nvSpPr>
        <p:spPr>
          <a:xfrm>
            <a:off x="399700" y="2132856"/>
            <a:ext cx="8204748" cy="3672408"/>
          </a:xfrm>
          <a:effectLst/>
        </p:spPr>
        <p:txBody>
          <a:bodyPr/>
          <a:lstStyle/>
          <a:p>
            <a:r>
              <a:rPr lang="de-CH" dirty="0" smtClean="0"/>
              <a:t>Auf www.go4hd.ch</a:t>
            </a:r>
            <a:r>
              <a:rPr lang="de-CH" dirty="0"/>
              <a:t> </a:t>
            </a:r>
            <a:r>
              <a:rPr lang="de-CH" dirty="0" smtClean="0"/>
              <a:t>ist ein FAQ-Tool aufgeschaltet. Es enthält eine</a:t>
            </a:r>
          </a:p>
          <a:p>
            <a:r>
              <a:rPr lang="de-CH" dirty="0" smtClean="0"/>
              <a:t>Suchfunktion und die Möglichkeit, eigene Fragen einzusenden. Die Fragen und </a:t>
            </a:r>
          </a:p>
          <a:p>
            <a:r>
              <a:rPr lang="de-CH" dirty="0" smtClean="0"/>
              <a:t>Antworten werden laufend überprüft und wenn sinnvoll ergänzt.</a:t>
            </a:r>
            <a:endParaRPr lang="de-CH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lang="de-CH" dirty="0" smtClean="0"/>
              <a:t>FAQs</a:t>
            </a:r>
            <a:endParaRPr lang="de-CH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F818F034-3ED1-44CB-BAE4-E1467A962864}" type="slidenum">
              <a:rPr lang="de-CH" smtClean="0"/>
              <a:pPr>
                <a:defRPr/>
              </a:pPr>
              <a:t>45</a:t>
            </a:fld>
            <a:endParaRPr lang="de-CH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667" b="6250"/>
          <a:stretch/>
        </p:blipFill>
        <p:spPr bwMode="auto">
          <a:xfrm>
            <a:off x="1062130" y="3343174"/>
            <a:ext cx="6879887" cy="30589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17128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lang="de-CH" dirty="0" smtClean="0"/>
              <a:t>Grosse Senderumstellung</a:t>
            </a:r>
            <a:endParaRPr lang="de-CH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CH" dirty="0" smtClean="0"/>
              <a:t>Kommunikation</a:t>
            </a:r>
            <a:endParaRPr lang="de-CH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lang="de-CH" dirty="0" smtClean="0"/>
              <a:t>Instrumente</a:t>
            </a:r>
            <a:endParaRPr lang="de-CH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r>
              <a:rPr lang="de-CH" dirty="0" smtClean="0"/>
              <a:t>Im April ist die Durchführung von Roadshows für die Endkunden in den QL-</a:t>
            </a:r>
          </a:p>
          <a:p>
            <a:r>
              <a:rPr lang="de-CH" dirty="0" smtClean="0"/>
              <a:t>Shops und bei einzelnen KNUs vorgesehen.</a:t>
            </a:r>
          </a:p>
          <a:p>
            <a:r>
              <a:rPr lang="de-CH" dirty="0" smtClean="0"/>
              <a:t>Ziel ist die Anleitung/Einführung für eine reibungslose Umstellung und den </a:t>
            </a:r>
          </a:p>
          <a:p>
            <a:r>
              <a:rPr lang="de-CH" dirty="0" smtClean="0"/>
              <a:t>optimalen Umgang mit unseren Produkten.</a:t>
            </a:r>
            <a:endParaRPr lang="de-CH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lang="de-CH" dirty="0" smtClean="0"/>
              <a:t>Road-Shows</a:t>
            </a:r>
            <a:endParaRPr lang="de-CH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F818F034-3ED1-44CB-BAE4-E1467A962864}" type="slidenum">
              <a:rPr lang="de-CH" smtClean="0"/>
              <a:pPr>
                <a:defRPr/>
              </a:pPr>
              <a:t>46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894027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CH" dirty="0" smtClean="0"/>
              <a:t>Vertrieb und Kundendienst</a:t>
            </a:r>
            <a:endParaRPr lang="de-CH" dirty="0"/>
          </a:p>
        </p:txBody>
      </p:sp>
      <p:grpSp>
        <p:nvGrpSpPr>
          <p:cNvPr id="13" name="Gruppieren 12"/>
          <p:cNvGrpSpPr/>
          <p:nvPr/>
        </p:nvGrpSpPr>
        <p:grpSpPr>
          <a:xfrm>
            <a:off x="318990" y="1700808"/>
            <a:ext cx="8717506" cy="3672407"/>
            <a:chOff x="323850" y="992517"/>
            <a:chExt cx="8717506" cy="4956566"/>
          </a:xfrm>
        </p:grpSpPr>
        <p:grpSp>
          <p:nvGrpSpPr>
            <p:cNvPr id="14" name="Gruppieren 13"/>
            <p:cNvGrpSpPr/>
            <p:nvPr/>
          </p:nvGrpSpPr>
          <p:grpSpPr>
            <a:xfrm>
              <a:off x="323850" y="992517"/>
              <a:ext cx="8717506" cy="4956566"/>
              <a:chOff x="323850" y="992517"/>
              <a:chExt cx="8717506" cy="4956566"/>
            </a:xfrm>
          </p:grpSpPr>
          <p:sp>
            <p:nvSpPr>
              <p:cNvPr id="28" name="Rechteck 27"/>
              <p:cNvSpPr/>
              <p:nvPr/>
            </p:nvSpPr>
            <p:spPr>
              <a:xfrm>
                <a:off x="1763713" y="1269082"/>
                <a:ext cx="1440135" cy="4680000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CH">
                  <a:solidFill>
                    <a:srgbClr val="FFFFFF"/>
                  </a:solidFill>
                </a:endParaRPr>
              </a:p>
            </p:txBody>
          </p:sp>
          <p:sp>
            <p:nvSpPr>
              <p:cNvPr id="30" name="Rechteck 29"/>
              <p:cNvSpPr/>
              <p:nvPr/>
            </p:nvSpPr>
            <p:spPr>
              <a:xfrm>
                <a:off x="3203848" y="1269082"/>
                <a:ext cx="1440383" cy="4680001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CH">
                  <a:solidFill>
                    <a:srgbClr val="FFFFFF"/>
                  </a:solidFill>
                </a:endParaRPr>
              </a:p>
            </p:txBody>
          </p:sp>
          <p:sp>
            <p:nvSpPr>
              <p:cNvPr id="32" name="Rechteck 31"/>
              <p:cNvSpPr/>
              <p:nvPr/>
            </p:nvSpPr>
            <p:spPr>
              <a:xfrm>
                <a:off x="4643711" y="1269082"/>
                <a:ext cx="1441177" cy="4680000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CH">
                  <a:solidFill>
                    <a:srgbClr val="FFFFFF"/>
                  </a:solidFill>
                </a:endParaRPr>
              </a:p>
            </p:txBody>
          </p:sp>
          <p:sp>
            <p:nvSpPr>
              <p:cNvPr id="34" name="Rechteck 33"/>
              <p:cNvSpPr/>
              <p:nvPr/>
            </p:nvSpPr>
            <p:spPr>
              <a:xfrm>
                <a:off x="6084888" y="2962829"/>
                <a:ext cx="1439761" cy="2986252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CH">
                  <a:solidFill>
                    <a:srgbClr val="FFFFFF"/>
                  </a:solidFill>
                </a:endParaRPr>
              </a:p>
            </p:txBody>
          </p:sp>
          <p:sp>
            <p:nvSpPr>
              <p:cNvPr id="36" name="Rechteck 35"/>
              <p:cNvSpPr/>
              <p:nvPr/>
            </p:nvSpPr>
            <p:spPr>
              <a:xfrm>
                <a:off x="7524649" y="1269082"/>
                <a:ext cx="1516707" cy="4680000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CH">
                  <a:solidFill>
                    <a:srgbClr val="FFFFFF"/>
                  </a:solidFill>
                </a:endParaRPr>
              </a:p>
            </p:txBody>
          </p:sp>
          <p:sp>
            <p:nvSpPr>
              <p:cNvPr id="38" name="Rechteck 37"/>
              <p:cNvSpPr/>
              <p:nvPr/>
            </p:nvSpPr>
            <p:spPr>
              <a:xfrm>
                <a:off x="323850" y="1269082"/>
                <a:ext cx="1439863" cy="4680000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CH">
                  <a:solidFill>
                    <a:srgbClr val="FFFFFF"/>
                  </a:solidFill>
                </a:endParaRPr>
              </a:p>
            </p:txBody>
          </p:sp>
          <p:sp>
            <p:nvSpPr>
              <p:cNvPr id="39" name="Rechteck 17"/>
              <p:cNvSpPr>
                <a:spLocks noChangeArrowheads="1"/>
              </p:cNvSpPr>
              <p:nvPr/>
            </p:nvSpPr>
            <p:spPr bwMode="auto">
              <a:xfrm>
                <a:off x="323850" y="992517"/>
                <a:ext cx="8640763" cy="397017"/>
              </a:xfrm>
              <a:prstGeom prst="rect">
                <a:avLst/>
              </a:prstGeom>
              <a:solidFill>
                <a:schemeClr val="accent1"/>
              </a:solidFill>
              <a:ln w="9525" algn="ctr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15" name="Textfeld 18"/>
            <p:cNvSpPr txBox="1">
              <a:spLocks noChangeArrowheads="1"/>
            </p:cNvSpPr>
            <p:nvPr/>
          </p:nvSpPr>
          <p:spPr bwMode="auto">
            <a:xfrm>
              <a:off x="832444" y="1081435"/>
              <a:ext cx="504825" cy="2271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de-CH" sz="1100" dirty="0" smtClean="0">
                  <a:solidFill>
                    <a:srgbClr val="FFFFFF"/>
                  </a:solidFill>
                </a:rPr>
                <a:t>DEZ</a:t>
              </a:r>
              <a:endParaRPr lang="de-CH" sz="1100" dirty="0">
                <a:solidFill>
                  <a:srgbClr val="FFFFFF"/>
                </a:solidFill>
              </a:endParaRPr>
            </a:p>
          </p:txBody>
        </p:sp>
        <p:sp>
          <p:nvSpPr>
            <p:cNvPr id="17" name="Textfeld 20"/>
            <p:cNvSpPr txBox="1">
              <a:spLocks noChangeArrowheads="1"/>
            </p:cNvSpPr>
            <p:nvPr/>
          </p:nvSpPr>
          <p:spPr bwMode="auto">
            <a:xfrm>
              <a:off x="2127992" y="1081435"/>
              <a:ext cx="504825" cy="2271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de-CH" sz="1100" dirty="0" smtClean="0">
                  <a:solidFill>
                    <a:srgbClr val="FFFFFF"/>
                  </a:solidFill>
                </a:rPr>
                <a:t>JAN</a:t>
              </a:r>
              <a:endParaRPr lang="de-CH" sz="1100" dirty="0">
                <a:solidFill>
                  <a:srgbClr val="FFFFFF"/>
                </a:solidFill>
              </a:endParaRPr>
            </a:p>
          </p:txBody>
        </p:sp>
        <p:sp>
          <p:nvSpPr>
            <p:cNvPr id="19" name="Textfeld 22"/>
            <p:cNvSpPr txBox="1">
              <a:spLocks noChangeArrowheads="1"/>
            </p:cNvSpPr>
            <p:nvPr/>
          </p:nvSpPr>
          <p:spPr bwMode="auto">
            <a:xfrm>
              <a:off x="3640879" y="1081435"/>
              <a:ext cx="503238" cy="2271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de-CH" sz="1100" dirty="0" smtClean="0">
                  <a:solidFill>
                    <a:srgbClr val="FFFFFF"/>
                  </a:solidFill>
                </a:rPr>
                <a:t>FEB</a:t>
              </a:r>
              <a:endParaRPr lang="de-CH" sz="1100" dirty="0">
                <a:solidFill>
                  <a:srgbClr val="FFFFFF"/>
                </a:solidFill>
              </a:endParaRPr>
            </a:p>
          </p:txBody>
        </p:sp>
        <p:sp>
          <p:nvSpPr>
            <p:cNvPr id="21" name="Textfeld 24"/>
            <p:cNvSpPr txBox="1">
              <a:spLocks noChangeArrowheads="1"/>
            </p:cNvSpPr>
            <p:nvPr/>
          </p:nvSpPr>
          <p:spPr bwMode="auto">
            <a:xfrm>
              <a:off x="5080742" y="1081435"/>
              <a:ext cx="503237" cy="2271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de-CH" sz="1100" dirty="0" smtClean="0">
                  <a:solidFill>
                    <a:srgbClr val="FFFFFF"/>
                  </a:solidFill>
                </a:rPr>
                <a:t>MRZ</a:t>
              </a:r>
              <a:endParaRPr lang="de-CH" sz="1100" dirty="0">
                <a:solidFill>
                  <a:srgbClr val="FFFFFF"/>
                </a:solidFill>
              </a:endParaRPr>
            </a:p>
          </p:txBody>
        </p:sp>
        <p:sp>
          <p:nvSpPr>
            <p:cNvPr id="23" name="Textfeld 26"/>
            <p:cNvSpPr txBox="1">
              <a:spLocks noChangeArrowheads="1"/>
            </p:cNvSpPr>
            <p:nvPr/>
          </p:nvSpPr>
          <p:spPr bwMode="auto">
            <a:xfrm>
              <a:off x="6449167" y="1081435"/>
              <a:ext cx="503237" cy="2271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de-CH" sz="1100" dirty="0" smtClean="0">
                  <a:solidFill>
                    <a:srgbClr val="FFFFFF"/>
                  </a:solidFill>
                </a:rPr>
                <a:t>APR</a:t>
              </a:r>
              <a:endParaRPr lang="de-CH" sz="1100" dirty="0">
                <a:solidFill>
                  <a:srgbClr val="FFFFFF"/>
                </a:solidFill>
              </a:endParaRPr>
            </a:p>
          </p:txBody>
        </p:sp>
        <p:sp>
          <p:nvSpPr>
            <p:cNvPr id="25" name="Textfeld 28"/>
            <p:cNvSpPr txBox="1">
              <a:spLocks noChangeArrowheads="1"/>
            </p:cNvSpPr>
            <p:nvPr/>
          </p:nvSpPr>
          <p:spPr bwMode="auto">
            <a:xfrm>
              <a:off x="7960467" y="1081435"/>
              <a:ext cx="504825" cy="2271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de-CH" sz="1100" dirty="0" smtClean="0">
                  <a:solidFill>
                    <a:srgbClr val="FFFFFF"/>
                  </a:solidFill>
                </a:rPr>
                <a:t>MAI</a:t>
              </a:r>
              <a:endParaRPr lang="de-CH" sz="1100" dirty="0">
                <a:solidFill>
                  <a:srgbClr val="FFFFFF"/>
                </a:solidFill>
              </a:endParaRPr>
            </a:p>
          </p:txBody>
        </p:sp>
      </p:grpSp>
      <p:sp>
        <p:nvSpPr>
          <p:cNvPr id="122" name="Richtungspfeil 121"/>
          <p:cNvSpPr/>
          <p:nvPr/>
        </p:nvSpPr>
        <p:spPr>
          <a:xfrm>
            <a:off x="318990" y="3645022"/>
            <a:ext cx="8717505" cy="1728193"/>
          </a:xfrm>
          <a:prstGeom prst="homePlate">
            <a:avLst>
              <a:gd name="adj" fmla="val 16931"/>
            </a:avLst>
          </a:prstGeom>
          <a:noFill/>
          <a:ln w="317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124" name="Richtungspfeil 123"/>
          <p:cNvSpPr/>
          <p:nvPr/>
        </p:nvSpPr>
        <p:spPr>
          <a:xfrm>
            <a:off x="323528" y="3645022"/>
            <a:ext cx="649078" cy="1728194"/>
          </a:xfrm>
          <a:prstGeom prst="homePlate">
            <a:avLst>
              <a:gd name="adj" fmla="val 16931"/>
            </a:avLst>
          </a:prstGeom>
          <a:solidFill>
            <a:schemeClr val="bg1">
              <a:lumMod val="7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36000" rtlCol="0" anchor="ctr"/>
          <a:lstStyle/>
          <a:p>
            <a:endParaRPr lang="de-CH">
              <a:solidFill>
                <a:srgbClr val="FFFFFF"/>
              </a:solidFill>
            </a:endParaRPr>
          </a:p>
        </p:txBody>
      </p:sp>
      <p:pic>
        <p:nvPicPr>
          <p:cNvPr id="128" name="Picture 2" descr="O:\Marketing_Kommunikation\Graphic Design\QuickLine\Logos_Quickline\ICONS\4farbig\icon_info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92000" cy="7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7" name="Richtungspfeil 56"/>
          <p:cNvSpPr/>
          <p:nvPr/>
        </p:nvSpPr>
        <p:spPr>
          <a:xfrm>
            <a:off x="318990" y="2060846"/>
            <a:ext cx="8717505" cy="1584177"/>
          </a:xfrm>
          <a:prstGeom prst="homePlate">
            <a:avLst>
              <a:gd name="adj" fmla="val 16931"/>
            </a:avLst>
          </a:prstGeom>
          <a:noFill/>
          <a:ln w="317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60" name="Textfeld 59"/>
          <p:cNvSpPr txBox="1"/>
          <p:nvPr/>
        </p:nvSpPr>
        <p:spPr>
          <a:xfrm>
            <a:off x="361756" y="4005063"/>
            <a:ext cx="753860" cy="257369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lang="de-CH" sz="1200" b="1" dirty="0" err="1" smtClean="0">
                <a:solidFill>
                  <a:schemeClr val="accent2"/>
                </a:solidFill>
              </a:rPr>
              <a:t>KuDi</a:t>
            </a:r>
            <a:endParaRPr lang="de-CH" sz="1200" dirty="0">
              <a:solidFill>
                <a:schemeClr val="accent2"/>
              </a:solidFill>
            </a:endParaRPr>
          </a:p>
        </p:txBody>
      </p:sp>
      <p:sp>
        <p:nvSpPr>
          <p:cNvPr id="68" name="Richtungspfeil 67"/>
          <p:cNvSpPr/>
          <p:nvPr/>
        </p:nvSpPr>
        <p:spPr>
          <a:xfrm>
            <a:off x="323528" y="2060846"/>
            <a:ext cx="720000" cy="1584177"/>
          </a:xfrm>
          <a:prstGeom prst="homePlate">
            <a:avLst>
              <a:gd name="adj" fmla="val 16931"/>
            </a:avLst>
          </a:prstGeom>
          <a:solidFill>
            <a:schemeClr val="bg1">
              <a:lumMod val="7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36000" rtlCol="0" anchor="ctr"/>
          <a:lstStyle/>
          <a:p>
            <a:endParaRPr lang="de-CH">
              <a:solidFill>
                <a:srgbClr val="FFFFFF"/>
              </a:solidFill>
            </a:endParaRPr>
          </a:p>
        </p:txBody>
      </p:sp>
      <p:sp>
        <p:nvSpPr>
          <p:cNvPr id="109" name="Rectangle 116"/>
          <p:cNvSpPr>
            <a:spLocks noChangeArrowheads="1"/>
          </p:cNvSpPr>
          <p:nvPr/>
        </p:nvSpPr>
        <p:spPr bwMode="auto">
          <a:xfrm>
            <a:off x="306916" y="2492895"/>
            <a:ext cx="736692" cy="432048"/>
          </a:xfrm>
          <a:prstGeom prst="rect">
            <a:avLst/>
          </a:prstGeom>
          <a:solidFill>
            <a:schemeClr val="accent6"/>
          </a:solidFill>
          <a:ln w="12700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de-CH" sz="900" b="1" dirty="0" smtClean="0">
                <a:solidFill>
                  <a:srgbClr val="000000"/>
                </a:solidFill>
              </a:rPr>
              <a:t>Fokusgruppe</a:t>
            </a:r>
          </a:p>
          <a:p>
            <a:pPr algn="ctr">
              <a:defRPr/>
            </a:pPr>
            <a:r>
              <a:rPr lang="de-CH" sz="900" b="1" dirty="0" smtClean="0">
                <a:solidFill>
                  <a:srgbClr val="000000"/>
                </a:solidFill>
              </a:rPr>
              <a:t>Fachhandel</a:t>
            </a:r>
            <a:endParaRPr lang="de-DE" sz="900" b="1" dirty="0">
              <a:solidFill>
                <a:srgbClr val="000000"/>
              </a:solidFill>
            </a:endParaRPr>
          </a:p>
        </p:txBody>
      </p:sp>
      <p:sp>
        <p:nvSpPr>
          <p:cNvPr id="66" name="Textfeld 65"/>
          <p:cNvSpPr txBox="1"/>
          <p:nvPr/>
        </p:nvSpPr>
        <p:spPr>
          <a:xfrm>
            <a:off x="289748" y="2125763"/>
            <a:ext cx="753860" cy="365091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lang="de-CH" sz="1200" b="1" dirty="0" smtClean="0">
                <a:solidFill>
                  <a:schemeClr val="accent2"/>
                </a:solidFill>
              </a:rPr>
              <a:t>Vertrieb</a:t>
            </a:r>
            <a:r>
              <a:rPr lang="de-CH" sz="1000" b="1" dirty="0" smtClean="0">
                <a:solidFill>
                  <a:srgbClr val="000000">
                    <a:lumMod val="50000"/>
                    <a:lumOff val="50000"/>
                  </a:srgbClr>
                </a:solidFill>
              </a:rPr>
              <a:t/>
            </a:r>
            <a:br>
              <a:rPr lang="de-CH" sz="1000" b="1" dirty="0" smtClean="0">
                <a:solidFill>
                  <a:srgbClr val="000000">
                    <a:lumMod val="50000"/>
                    <a:lumOff val="50000"/>
                  </a:srgbClr>
                </a:solidFill>
              </a:rPr>
            </a:br>
            <a:endParaRPr lang="de-CH" sz="700" dirty="0">
              <a:solidFill>
                <a:srgbClr val="000000">
                  <a:lumMod val="50000"/>
                  <a:lumOff val="50000"/>
                </a:srgbClr>
              </a:solidFill>
            </a:endParaRPr>
          </a:p>
        </p:txBody>
      </p:sp>
      <p:sp>
        <p:nvSpPr>
          <p:cNvPr id="81" name="Sechseck 80"/>
          <p:cNvSpPr/>
          <p:nvPr/>
        </p:nvSpPr>
        <p:spPr>
          <a:xfrm>
            <a:off x="5508104" y="2217521"/>
            <a:ext cx="2086309" cy="479578"/>
          </a:xfrm>
          <a:prstGeom prst="hexagon">
            <a:avLst/>
          </a:prstGeom>
          <a:solidFill>
            <a:schemeClr val="accent6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1200" dirty="0" smtClean="0">
                <a:solidFill>
                  <a:srgbClr val="FFFFFF"/>
                </a:solidFill>
              </a:rPr>
              <a:t>ROADSHOWS</a:t>
            </a:r>
          </a:p>
          <a:p>
            <a:pPr algn="ctr"/>
            <a:r>
              <a:rPr lang="de-CH" sz="1200" dirty="0" smtClean="0">
                <a:solidFill>
                  <a:srgbClr val="FFFFFF"/>
                </a:solidFill>
              </a:rPr>
              <a:t>in QL Shops</a:t>
            </a:r>
            <a:endParaRPr lang="de-CH" sz="1200" dirty="0">
              <a:solidFill>
                <a:srgbClr val="FFFFFF"/>
              </a:solidFill>
            </a:endParaRPr>
          </a:p>
        </p:txBody>
      </p:sp>
      <p:sp>
        <p:nvSpPr>
          <p:cNvPr id="82" name="Sechseck 81"/>
          <p:cNvSpPr/>
          <p:nvPr/>
        </p:nvSpPr>
        <p:spPr>
          <a:xfrm>
            <a:off x="2123132" y="2211898"/>
            <a:ext cx="1589011" cy="479578"/>
          </a:xfrm>
          <a:prstGeom prst="hexagon">
            <a:avLst/>
          </a:prstGeom>
          <a:solidFill>
            <a:schemeClr val="accent6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1200" dirty="0" smtClean="0">
                <a:solidFill>
                  <a:srgbClr val="FFFFFF"/>
                </a:solidFill>
              </a:rPr>
              <a:t>5-6 Vertriebs-partner-Events</a:t>
            </a:r>
            <a:endParaRPr lang="de-CH" sz="1200" dirty="0">
              <a:solidFill>
                <a:srgbClr val="FFFFFF"/>
              </a:solidFill>
            </a:endParaRPr>
          </a:p>
        </p:txBody>
      </p:sp>
      <p:sp>
        <p:nvSpPr>
          <p:cNvPr id="83" name="Sechseck 82"/>
          <p:cNvSpPr/>
          <p:nvPr/>
        </p:nvSpPr>
        <p:spPr>
          <a:xfrm>
            <a:off x="3851920" y="2801919"/>
            <a:ext cx="3667869" cy="555071"/>
          </a:xfrm>
          <a:prstGeom prst="hexagon">
            <a:avLst/>
          </a:prstGeom>
          <a:solidFill>
            <a:schemeClr val="accent6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1200" dirty="0" smtClean="0">
                <a:solidFill>
                  <a:srgbClr val="FFFFFF"/>
                </a:solidFill>
              </a:rPr>
              <a:t>INTENSIVE BETREUUNG POS</a:t>
            </a:r>
          </a:p>
          <a:p>
            <a:pPr algn="ctr"/>
            <a:r>
              <a:rPr lang="de-CH" sz="1200" dirty="0" smtClean="0">
                <a:solidFill>
                  <a:srgbClr val="FFFFFF"/>
                </a:solidFill>
              </a:rPr>
              <a:t>(Etablierung STB Abgabestelle, Infomaterial, Prospekte, usw.)</a:t>
            </a:r>
            <a:endParaRPr lang="de-CH" sz="1200" dirty="0">
              <a:solidFill>
                <a:srgbClr val="FFFFFF"/>
              </a:solidFill>
            </a:endParaRPr>
          </a:p>
        </p:txBody>
      </p:sp>
      <p:sp>
        <p:nvSpPr>
          <p:cNvPr id="84" name="Sechseck 83"/>
          <p:cNvSpPr/>
          <p:nvPr/>
        </p:nvSpPr>
        <p:spPr>
          <a:xfrm>
            <a:off x="4591796" y="3893957"/>
            <a:ext cx="2927993" cy="543153"/>
          </a:xfrm>
          <a:prstGeom prst="hexagon">
            <a:avLst/>
          </a:prstGeom>
          <a:solidFill>
            <a:schemeClr val="accent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1200" dirty="0" smtClean="0">
                <a:solidFill>
                  <a:srgbClr val="FFFFFF"/>
                </a:solidFill>
              </a:rPr>
              <a:t>VORBEREITUNGEN (Schulungen, Integration </a:t>
            </a:r>
            <a:r>
              <a:rPr lang="de-CH" sz="1200" dirty="0" err="1" smtClean="0">
                <a:solidFill>
                  <a:srgbClr val="FFFFFF"/>
                </a:solidFill>
              </a:rPr>
              <a:t>Tempobrain</a:t>
            </a:r>
            <a:r>
              <a:rPr lang="de-CH" sz="1200" dirty="0" smtClean="0">
                <a:solidFill>
                  <a:srgbClr val="FFFFFF"/>
                </a:solidFill>
              </a:rPr>
              <a:t>)</a:t>
            </a:r>
            <a:endParaRPr lang="de-CH" sz="1200" dirty="0">
              <a:solidFill>
                <a:srgbClr val="FFFFFF"/>
              </a:solidFill>
            </a:endParaRPr>
          </a:p>
        </p:txBody>
      </p:sp>
      <p:sp>
        <p:nvSpPr>
          <p:cNvPr id="85" name="Sechseck 84"/>
          <p:cNvSpPr/>
          <p:nvPr/>
        </p:nvSpPr>
        <p:spPr>
          <a:xfrm>
            <a:off x="3198988" y="4509120"/>
            <a:ext cx="4320801" cy="360040"/>
          </a:xfrm>
          <a:prstGeom prst="hexagon">
            <a:avLst/>
          </a:prstGeom>
          <a:solidFill>
            <a:schemeClr val="accent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1200" dirty="0" smtClean="0">
                <a:solidFill>
                  <a:srgbClr val="FFFFFF"/>
                </a:solidFill>
              </a:rPr>
              <a:t>EINRICHTUNG TELEFONLEITSYSTEM</a:t>
            </a:r>
            <a:endParaRPr lang="de-CH" sz="1200" dirty="0">
              <a:solidFill>
                <a:srgbClr val="FFFFFF"/>
              </a:solidFill>
            </a:endParaRPr>
          </a:p>
        </p:txBody>
      </p:sp>
      <p:sp>
        <p:nvSpPr>
          <p:cNvPr id="86" name="Sechseck 85"/>
          <p:cNvSpPr/>
          <p:nvPr/>
        </p:nvSpPr>
        <p:spPr>
          <a:xfrm>
            <a:off x="1758854" y="4941167"/>
            <a:ext cx="5788620" cy="360040"/>
          </a:xfrm>
          <a:prstGeom prst="hexagon">
            <a:avLst/>
          </a:prstGeom>
          <a:solidFill>
            <a:schemeClr val="accent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1200" dirty="0" smtClean="0">
                <a:solidFill>
                  <a:srgbClr val="FFFFFF"/>
                </a:solidFill>
              </a:rPr>
              <a:t>AUFBAU PARTNERFIRMEN FÜR SERVICEGÄNGE</a:t>
            </a:r>
            <a:endParaRPr lang="de-CH" sz="1200" dirty="0">
              <a:solidFill>
                <a:srgbClr val="FFFFFF"/>
              </a:solidFill>
            </a:endParaRPr>
          </a:p>
        </p:txBody>
      </p:sp>
      <p:sp>
        <p:nvSpPr>
          <p:cNvPr id="87" name="Sechseck 86"/>
          <p:cNvSpPr/>
          <p:nvPr/>
        </p:nvSpPr>
        <p:spPr>
          <a:xfrm>
            <a:off x="7452320" y="4302925"/>
            <a:ext cx="1645220" cy="710251"/>
          </a:xfrm>
          <a:prstGeom prst="hexagon">
            <a:avLst/>
          </a:prstGeom>
          <a:solidFill>
            <a:schemeClr val="accent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1100" dirty="0" smtClean="0">
                <a:solidFill>
                  <a:srgbClr val="FFFFFF"/>
                </a:solidFill>
              </a:rPr>
              <a:t>ABARBEITUNG CALLS&amp;</a:t>
            </a:r>
          </a:p>
          <a:p>
            <a:pPr algn="ctr"/>
            <a:r>
              <a:rPr lang="de-CH" sz="1100" dirty="0" smtClean="0">
                <a:solidFill>
                  <a:srgbClr val="FFFFFF"/>
                </a:solidFill>
              </a:rPr>
              <a:t>TICKETS</a:t>
            </a:r>
            <a:endParaRPr lang="de-CH" sz="1100" dirty="0">
              <a:solidFill>
                <a:srgbClr val="FFFFFF"/>
              </a:solidFill>
            </a:endParaRPr>
          </a:p>
        </p:txBody>
      </p:sp>
      <p:sp>
        <p:nvSpPr>
          <p:cNvPr id="6" name="Pfeil nach unten 5"/>
          <p:cNvSpPr/>
          <p:nvPr/>
        </p:nvSpPr>
        <p:spPr>
          <a:xfrm>
            <a:off x="7284990" y="2060847"/>
            <a:ext cx="262484" cy="3312368"/>
          </a:xfrm>
          <a:prstGeom prst="down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lang="de-CH" dirty="0" smtClean="0"/>
              <a:t>Grosse Senderumstellung</a:t>
            </a:r>
            <a:endParaRPr lang="de-CH" dirty="0"/>
          </a:p>
        </p:txBody>
      </p:sp>
      <p:sp>
        <p:nvSpPr>
          <p:cNvPr id="50" name="Textplatzhalter 3"/>
          <p:cNvSpPr txBox="1">
            <a:spLocks/>
          </p:cNvSpPr>
          <p:nvPr/>
        </p:nvSpPr>
        <p:spPr bwMode="auto">
          <a:xfrm>
            <a:off x="323528" y="1052736"/>
            <a:ext cx="8280920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400" b="1">
                <a:solidFill>
                  <a:srgbClr val="E30613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de-CH" kern="0" dirty="0" smtClean="0"/>
              <a:t>Aktionsplan Vertrieb und Kundendienst</a:t>
            </a:r>
            <a:endParaRPr lang="de-CH" kern="0" dirty="0"/>
          </a:p>
        </p:txBody>
      </p:sp>
      <p:sp>
        <p:nvSpPr>
          <p:cNvPr id="62" name="Rectangle 116"/>
          <p:cNvSpPr>
            <a:spLocks noChangeArrowheads="1"/>
          </p:cNvSpPr>
          <p:nvPr/>
        </p:nvSpPr>
        <p:spPr bwMode="auto">
          <a:xfrm>
            <a:off x="839497" y="3140967"/>
            <a:ext cx="736692" cy="432048"/>
          </a:xfrm>
          <a:prstGeom prst="rect">
            <a:avLst/>
          </a:prstGeom>
          <a:solidFill>
            <a:schemeClr val="accent6"/>
          </a:solidFill>
          <a:ln w="12700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de-CH" sz="900" b="1" dirty="0" smtClean="0">
                <a:solidFill>
                  <a:srgbClr val="000000"/>
                </a:solidFill>
              </a:rPr>
              <a:t>Infoschreiben</a:t>
            </a:r>
          </a:p>
          <a:p>
            <a:pPr algn="ctr">
              <a:defRPr/>
            </a:pPr>
            <a:r>
              <a:rPr lang="de-CH" sz="900" b="1" dirty="0" smtClean="0">
                <a:solidFill>
                  <a:srgbClr val="000000"/>
                </a:solidFill>
              </a:rPr>
              <a:t>Vertrieb</a:t>
            </a:r>
            <a:endParaRPr lang="de-DE" sz="900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4026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platzhalter 6"/>
          <p:cNvSpPr>
            <a:spLocks noGrp="1"/>
          </p:cNvSpPr>
          <p:nvPr>
            <p:ph type="body" sz="quarter" idx="27"/>
          </p:nvPr>
        </p:nvSpPr>
        <p:spPr>
          <a:xfrm>
            <a:off x="395536" y="2060848"/>
            <a:ext cx="8208963" cy="4608512"/>
          </a:xfrm>
        </p:spPr>
        <p:txBody>
          <a:bodyPr/>
          <a:lstStyle/>
          <a:p>
            <a:r>
              <a:rPr lang="de-CH" dirty="0" smtClean="0"/>
              <a:t> </a:t>
            </a:r>
            <a:endParaRPr lang="de-CH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lang="de-CH" dirty="0" smtClean="0"/>
              <a:t>Vertriebs-Massnahmen Senderumstellung 06. Mai</a:t>
            </a:r>
            <a:endParaRPr lang="de-CH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F818F034-3ED1-44CB-BAE4-E1467A962864}" type="slidenum">
              <a:rPr lang="de-CH" smtClean="0"/>
              <a:pPr>
                <a:defRPr/>
              </a:pPr>
              <a:t>48</a:t>
            </a:fld>
            <a:endParaRPr lang="de-CH" dirty="0"/>
          </a:p>
        </p:txBody>
      </p:sp>
      <p:sp>
        <p:nvSpPr>
          <p:cNvPr id="35" name="Textplatzhalter 1"/>
          <p:cNvSpPr>
            <a:spLocks noGrp="1"/>
          </p:cNvSpPr>
          <p:nvPr>
            <p:ph type="body" sz="quarter" idx="25"/>
          </p:nvPr>
        </p:nvSpPr>
        <p:spPr>
          <a:xfrm>
            <a:off x="3923928" y="44624"/>
            <a:ext cx="4787875" cy="404813"/>
          </a:xfrm>
        </p:spPr>
        <p:txBody>
          <a:bodyPr/>
          <a:lstStyle/>
          <a:p>
            <a:r>
              <a:rPr lang="de-CH" dirty="0" smtClean="0"/>
              <a:t>Grosse Senderumstellung</a:t>
            </a:r>
            <a:endParaRPr lang="de-CH" dirty="0"/>
          </a:p>
        </p:txBody>
      </p:sp>
      <p:sp>
        <p:nvSpPr>
          <p:cNvPr id="36" name="Textplatzhalter 2"/>
          <p:cNvSpPr>
            <a:spLocks noGrp="1"/>
          </p:cNvSpPr>
          <p:nvPr>
            <p:ph type="body" sz="quarter" idx="15"/>
          </p:nvPr>
        </p:nvSpPr>
        <p:spPr>
          <a:xfrm>
            <a:off x="3923928" y="449288"/>
            <a:ext cx="4787875" cy="404813"/>
          </a:xfrm>
        </p:spPr>
        <p:txBody>
          <a:bodyPr/>
          <a:lstStyle/>
          <a:p>
            <a:r>
              <a:rPr lang="de-CH" dirty="0" smtClean="0"/>
              <a:t>Vertrieb und Kundendienst</a:t>
            </a:r>
            <a:endParaRPr lang="de-CH" dirty="0"/>
          </a:p>
        </p:txBody>
      </p:sp>
      <p:graphicFrame>
        <p:nvGraphicFramePr>
          <p:cNvPr id="9" name="Tabel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202995"/>
              </p:ext>
            </p:extLst>
          </p:nvPr>
        </p:nvGraphicFramePr>
        <p:xfrm>
          <a:off x="539552" y="2132857"/>
          <a:ext cx="7992888" cy="42289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248"/>
                <a:gridCol w="1080120"/>
                <a:gridCol w="4680520"/>
              </a:tblGrid>
              <a:tr h="388448">
                <a:tc>
                  <a:txBody>
                    <a:bodyPr/>
                    <a:lstStyle/>
                    <a:p>
                      <a:r>
                        <a:rPr lang="de-CH" sz="1200" dirty="0" smtClean="0"/>
                        <a:t>Massnahme</a:t>
                      </a:r>
                      <a:endParaRPr lang="de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sz="1200" dirty="0" smtClean="0"/>
                        <a:t>Zielgruppe</a:t>
                      </a:r>
                      <a:endParaRPr lang="de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de-CH" sz="1200" dirty="0" smtClean="0"/>
                        <a:t>Details</a:t>
                      </a:r>
                      <a:endParaRPr lang="de-CH" sz="1200" dirty="0"/>
                    </a:p>
                  </a:txBody>
                  <a:tcPr/>
                </a:tc>
              </a:tr>
              <a:tr h="331631">
                <a:tc>
                  <a:txBody>
                    <a:bodyPr/>
                    <a:lstStyle/>
                    <a:p>
                      <a:r>
                        <a:rPr lang="de-CH" sz="1200" b="1" dirty="0" smtClean="0"/>
                        <a:t>Kunden-Events</a:t>
                      </a:r>
                      <a:endParaRPr lang="de-CH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sz="1200" dirty="0" smtClean="0"/>
                        <a:t>Endkunde</a:t>
                      </a:r>
                      <a:endParaRPr lang="de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de-CH" sz="1200" dirty="0" smtClean="0"/>
                        <a:t>Info-Events</a:t>
                      </a:r>
                      <a:r>
                        <a:rPr lang="de-CH" sz="1200" baseline="0" dirty="0" smtClean="0"/>
                        <a:t> mit KNU, Mithilfe der Fachhändler, Unterstützt durch Finecom</a:t>
                      </a:r>
                      <a:endParaRPr lang="de-CH" sz="1200" dirty="0"/>
                    </a:p>
                  </a:txBody>
                  <a:tcPr/>
                </a:tc>
              </a:tr>
              <a:tr h="288032">
                <a:tc>
                  <a:txBody>
                    <a:bodyPr/>
                    <a:lstStyle/>
                    <a:p>
                      <a:r>
                        <a:rPr lang="de-CH" sz="1200" b="1" dirty="0" smtClean="0"/>
                        <a:t>Fachhandel</a:t>
                      </a:r>
                      <a:r>
                        <a:rPr lang="de-CH" sz="1200" b="1" baseline="0" dirty="0" smtClean="0"/>
                        <a:t> – STB Abgabe Station</a:t>
                      </a:r>
                      <a:endParaRPr lang="de-CH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sz="1200" dirty="0" smtClean="0"/>
                        <a:t>Endkunde</a:t>
                      </a:r>
                      <a:endParaRPr lang="de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de-CH" sz="1200" dirty="0" smtClean="0"/>
                        <a:t>Fachhandler erhält vom KNU Konsignationslager</a:t>
                      </a:r>
                      <a:r>
                        <a:rPr lang="de-CH" sz="1200" baseline="0" dirty="0" smtClean="0"/>
                        <a:t> von STB, CI-Module und </a:t>
                      </a:r>
                      <a:r>
                        <a:rPr lang="de-CH" sz="1200" baseline="0" dirty="0" err="1" smtClean="0"/>
                        <a:t>SmartCards</a:t>
                      </a:r>
                      <a:r>
                        <a:rPr lang="de-CH" sz="1200" baseline="0" dirty="0" smtClean="0"/>
                        <a:t>. Fachhändler gibt Hardware zum Aktionspreis ab, Abrechnung mit KNU nach </a:t>
                      </a:r>
                      <a:r>
                        <a:rPr lang="de-CH" sz="1200" baseline="0" dirty="0" err="1" smtClean="0"/>
                        <a:t>BigBang</a:t>
                      </a:r>
                      <a:r>
                        <a:rPr lang="de-CH" sz="1200" baseline="0" dirty="0" smtClean="0"/>
                        <a:t>. </a:t>
                      </a:r>
                      <a:br>
                        <a:rPr lang="de-CH" sz="1200" baseline="0" dirty="0" smtClean="0"/>
                      </a:br>
                      <a:r>
                        <a:rPr lang="de-CH" sz="1200" baseline="0" dirty="0" smtClean="0"/>
                        <a:t>Netto-Marge STB/SC:    CHF 39.00</a:t>
                      </a:r>
                      <a:br>
                        <a:rPr lang="de-CH" sz="1200" baseline="0" dirty="0" smtClean="0"/>
                      </a:br>
                      <a:r>
                        <a:rPr lang="de-CH" sz="1200" baseline="0" dirty="0" smtClean="0"/>
                        <a:t>Netto-Marge Modul/CS: CHF 17.00</a:t>
                      </a:r>
                      <a:endParaRPr lang="de-CH" sz="1200" dirty="0"/>
                    </a:p>
                  </a:txBody>
                  <a:tcPr/>
                </a:tc>
              </a:tr>
              <a:tr h="288700">
                <a:tc>
                  <a:txBody>
                    <a:bodyPr/>
                    <a:lstStyle/>
                    <a:p>
                      <a:r>
                        <a:rPr lang="de-CH" sz="1200" b="1" dirty="0" smtClean="0"/>
                        <a:t>Service Support</a:t>
                      </a:r>
                      <a:endParaRPr lang="de-CH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sz="1200" dirty="0" smtClean="0"/>
                        <a:t>Endkunde</a:t>
                      </a:r>
                      <a:endParaRPr lang="de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de-CH" sz="1200" dirty="0" smtClean="0"/>
                        <a:t>Den Fachhändler wird empfohlen, den Supportservice zu einem Einheitspreis anzubieten.</a:t>
                      </a:r>
                    </a:p>
                    <a:p>
                      <a:endParaRPr lang="de-CH" sz="12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de-CH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Sendersuchlauf ohne Extras: </a:t>
                      </a:r>
                    </a:p>
                    <a:p>
                      <a:pPr lvl="0"/>
                      <a:r>
                        <a:rPr lang="de-CH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CHF 70.- auf 1. Gerät, CHF 35.- pro weiteres Endgerät</a:t>
                      </a:r>
                    </a:p>
                    <a:p>
                      <a:pPr lvl="0"/>
                      <a:r>
                        <a:rPr lang="de-CH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Favoritenlisten, persönliche Senderlisten, Software etc. nach Absprache</a:t>
                      </a:r>
                    </a:p>
                    <a:p>
                      <a:r>
                        <a:rPr lang="de-CH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r>
                        <a:rPr lang="de-CH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Eine Liste mit den teilnehmenden Vertriebspartnern wird auch dem Finecom Helpdesk zur Verfügung gestellt. </a:t>
                      </a:r>
                      <a:endParaRPr lang="de-CH" sz="1200" dirty="0"/>
                    </a:p>
                  </a:txBody>
                  <a:tcPr/>
                </a:tc>
              </a:tr>
              <a:tr h="288700">
                <a:tc>
                  <a:txBody>
                    <a:bodyPr/>
                    <a:lstStyle/>
                    <a:p>
                      <a:r>
                        <a:rPr lang="de-CH" sz="1200" b="1" dirty="0" smtClean="0"/>
                        <a:t>POS-Gadgets</a:t>
                      </a:r>
                      <a:endParaRPr lang="de-CH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sz="1200" dirty="0" smtClean="0"/>
                        <a:t>Endkunde</a:t>
                      </a:r>
                      <a:endParaRPr lang="de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de-CH" sz="1200" dirty="0" smtClean="0"/>
                        <a:t>Bei</a:t>
                      </a:r>
                      <a:r>
                        <a:rPr lang="de-CH" sz="1200" baseline="0" dirty="0" smtClean="0"/>
                        <a:t> jeder Betreuung am POS eine Tafel Schokolade mit «Danke für Ihre Geduld» abgeben.</a:t>
                      </a:r>
                      <a:endParaRPr lang="de-CH" sz="12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Textplatzhalter 3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lang="de-CH" dirty="0" smtClean="0"/>
              <a:t>Vertrieb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503803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platzhalter 6"/>
          <p:cNvSpPr>
            <a:spLocks noGrp="1"/>
          </p:cNvSpPr>
          <p:nvPr>
            <p:ph type="body" sz="quarter" idx="27"/>
          </p:nvPr>
        </p:nvSpPr>
        <p:spPr>
          <a:xfrm>
            <a:off x="395485" y="2060848"/>
            <a:ext cx="8208963" cy="4032448"/>
          </a:xfrm>
        </p:spPr>
        <p:txBody>
          <a:bodyPr/>
          <a:lstStyle/>
          <a:p>
            <a:r>
              <a:rPr lang="de-CH" dirty="0" smtClean="0"/>
              <a:t> </a:t>
            </a:r>
            <a:endParaRPr lang="de-CH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lang="de-CH" dirty="0" smtClean="0"/>
              <a:t>Kundendienst-Massnahmen Senderumstellung 06. Mai</a:t>
            </a:r>
            <a:endParaRPr lang="de-CH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F818F034-3ED1-44CB-BAE4-E1467A962864}" type="slidenum">
              <a:rPr lang="de-CH" smtClean="0"/>
              <a:pPr>
                <a:defRPr/>
              </a:pPr>
              <a:t>49</a:t>
            </a:fld>
            <a:endParaRPr lang="de-CH" dirty="0"/>
          </a:p>
        </p:txBody>
      </p:sp>
      <p:sp>
        <p:nvSpPr>
          <p:cNvPr id="35" name="Textplatzhalter 1"/>
          <p:cNvSpPr>
            <a:spLocks noGrp="1"/>
          </p:cNvSpPr>
          <p:nvPr>
            <p:ph type="body" sz="quarter" idx="25"/>
          </p:nvPr>
        </p:nvSpPr>
        <p:spPr>
          <a:xfrm>
            <a:off x="3923928" y="44624"/>
            <a:ext cx="4787875" cy="404813"/>
          </a:xfrm>
        </p:spPr>
        <p:txBody>
          <a:bodyPr/>
          <a:lstStyle/>
          <a:p>
            <a:r>
              <a:rPr lang="de-CH" dirty="0" smtClean="0"/>
              <a:t>Grosse Senderumstellung</a:t>
            </a:r>
            <a:endParaRPr lang="de-CH" dirty="0"/>
          </a:p>
        </p:txBody>
      </p:sp>
      <p:sp>
        <p:nvSpPr>
          <p:cNvPr id="36" name="Textplatzhalter 2"/>
          <p:cNvSpPr>
            <a:spLocks noGrp="1"/>
          </p:cNvSpPr>
          <p:nvPr>
            <p:ph type="body" sz="quarter" idx="15"/>
          </p:nvPr>
        </p:nvSpPr>
        <p:spPr>
          <a:xfrm>
            <a:off x="3923928" y="449288"/>
            <a:ext cx="4787875" cy="404813"/>
          </a:xfrm>
        </p:spPr>
        <p:txBody>
          <a:bodyPr/>
          <a:lstStyle/>
          <a:p>
            <a:r>
              <a:rPr lang="de-CH" dirty="0" smtClean="0"/>
              <a:t>Vertrieb und Kundendienst</a:t>
            </a:r>
            <a:endParaRPr lang="de-CH" dirty="0"/>
          </a:p>
        </p:txBody>
      </p:sp>
      <p:graphicFrame>
        <p:nvGraphicFramePr>
          <p:cNvPr id="4" name="Tabel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2948179"/>
              </p:ext>
            </p:extLst>
          </p:nvPr>
        </p:nvGraphicFramePr>
        <p:xfrm>
          <a:off x="467544" y="2132857"/>
          <a:ext cx="8064896" cy="204916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76264"/>
                <a:gridCol w="5688632"/>
              </a:tblGrid>
              <a:tr h="388448">
                <a:tc>
                  <a:txBody>
                    <a:bodyPr/>
                    <a:lstStyle/>
                    <a:p>
                      <a:r>
                        <a:rPr lang="de-CH" sz="1200" dirty="0" smtClean="0"/>
                        <a:t>Massnahme</a:t>
                      </a:r>
                      <a:endParaRPr lang="de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sz="1200" dirty="0" smtClean="0"/>
                        <a:t>Details</a:t>
                      </a:r>
                      <a:endParaRPr lang="de-CH" sz="1200" dirty="0"/>
                    </a:p>
                  </a:txBody>
                  <a:tcPr/>
                </a:tc>
              </a:tr>
              <a:tr h="563441">
                <a:tc>
                  <a:txBody>
                    <a:bodyPr/>
                    <a:lstStyle/>
                    <a:p>
                      <a:r>
                        <a:rPr lang="de-CH" sz="1200" b="1" dirty="0" smtClean="0"/>
                        <a:t>Einbindung</a:t>
                      </a:r>
                      <a:r>
                        <a:rPr lang="de-CH" sz="1200" b="1" baseline="0" dirty="0" smtClean="0"/>
                        <a:t> Service-Partner ins Ticket-System</a:t>
                      </a:r>
                      <a:endParaRPr lang="de-CH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sz="1200" dirty="0" smtClean="0"/>
                        <a:t>Ziel: Der Kunde wird niemals im Prozess sich selber überlassen. Helpdesk anfragen</a:t>
                      </a:r>
                      <a:r>
                        <a:rPr lang="de-CH" sz="1200" baseline="0" dirty="0" smtClean="0"/>
                        <a:t> für eine Service weiterleiten.</a:t>
                      </a:r>
                      <a:endParaRPr lang="de-CH" sz="1200" dirty="0"/>
                    </a:p>
                  </a:txBody>
                  <a:tcPr/>
                </a:tc>
              </a:tr>
              <a:tr h="250484">
                <a:tc>
                  <a:txBody>
                    <a:bodyPr/>
                    <a:lstStyle/>
                    <a:p>
                      <a:r>
                        <a:rPr lang="de-CH" sz="1200" b="1" dirty="0" smtClean="0"/>
                        <a:t>Integration Telefonleitsystem</a:t>
                      </a:r>
                      <a:endParaRPr lang="de-CH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sz="1200" dirty="0" smtClean="0"/>
                        <a:t>Mit einer Software die Durchleitung schon beim Anruf leiten und bei Abnahme Anruf sichergestellt zu haben, dass Kunde ein Anliegen zur Senderumstellung hat.</a:t>
                      </a:r>
                      <a:endParaRPr lang="de-CH" sz="1200" dirty="0"/>
                    </a:p>
                  </a:txBody>
                  <a:tcPr/>
                </a:tc>
              </a:tr>
              <a:tr h="405678">
                <a:tc>
                  <a:txBody>
                    <a:bodyPr/>
                    <a:lstStyle/>
                    <a:p>
                      <a:r>
                        <a:rPr lang="de-CH" sz="1200" b="1" baseline="0" dirty="0" smtClean="0"/>
                        <a:t>Befristete Erweiterung Personal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sz="1200" dirty="0" smtClean="0"/>
                        <a:t>Peak-Zeiten abfedern mit zusätzlichem Personal. Öffnungszeiten temporär erweitern.</a:t>
                      </a:r>
                      <a:endParaRPr lang="de-CH" sz="12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1" name="Textplatzhalter 3"/>
          <p:cNvSpPr>
            <a:spLocks noGrp="1"/>
          </p:cNvSpPr>
          <p:nvPr>
            <p:ph type="body" sz="quarter" idx="26"/>
          </p:nvPr>
        </p:nvSpPr>
        <p:spPr>
          <a:xfrm>
            <a:off x="323528" y="1052736"/>
            <a:ext cx="8280920" cy="504825"/>
          </a:xfrm>
        </p:spPr>
        <p:txBody>
          <a:bodyPr/>
          <a:lstStyle/>
          <a:p>
            <a:r>
              <a:rPr lang="de-CH" dirty="0" smtClean="0"/>
              <a:t>Kundendienst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139912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platzhalter 1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lang="de-CH" dirty="0" smtClean="0"/>
              <a:t>Grosse Senderumstellung</a:t>
            </a:r>
          </a:p>
          <a:p>
            <a:endParaRPr lang="de-CH" dirty="0"/>
          </a:p>
        </p:txBody>
      </p:sp>
      <p:sp>
        <p:nvSpPr>
          <p:cNvPr id="11" name="Textplatzhalter 2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CH" dirty="0" smtClean="0"/>
              <a:t>Übersicht</a:t>
            </a:r>
            <a:endParaRPr lang="de-CH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lang="de-CH" dirty="0" smtClean="0"/>
              <a:t>Ausgangslage</a:t>
            </a:r>
            <a:endParaRPr lang="de-CH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pPr marL="0" indent="0">
              <a:spcAft>
                <a:spcPts val="600"/>
              </a:spcAft>
            </a:pPr>
            <a:r>
              <a:rPr lang="de-CH" dirty="0" err="1"/>
              <a:t>Simulcast</a:t>
            </a:r>
            <a:r>
              <a:rPr lang="de-CH" dirty="0"/>
              <a:t>:  Die Ausstrahlung von analogen, SD- und HD-Sendern frisst Ressourcen im Netz</a:t>
            </a:r>
          </a:p>
          <a:p>
            <a:pPr marL="0" indent="0">
              <a:spcAft>
                <a:spcPts val="600"/>
              </a:spcAft>
            </a:pPr>
            <a:r>
              <a:rPr lang="de-CH" b="1" dirty="0" smtClean="0"/>
              <a:t>Kapazitäten werden für andere Dienste benötigt:</a:t>
            </a:r>
          </a:p>
          <a:p>
            <a:pPr marL="285750" indent="-285750">
              <a:spcAft>
                <a:spcPts val="600"/>
              </a:spcAft>
              <a:buFontTx/>
              <a:buChar char="-"/>
            </a:pPr>
            <a:r>
              <a:rPr lang="de-CH" dirty="0" smtClean="0"/>
              <a:t>HD TV</a:t>
            </a:r>
          </a:p>
          <a:p>
            <a:pPr marL="285750" indent="-285750">
              <a:spcAft>
                <a:spcPts val="600"/>
              </a:spcAft>
              <a:buFontTx/>
              <a:buChar char="-"/>
            </a:pPr>
            <a:r>
              <a:rPr lang="de-CH" dirty="0" smtClean="0"/>
              <a:t>Interaktives TV</a:t>
            </a:r>
          </a:p>
          <a:p>
            <a:pPr marL="285750" indent="-285750">
              <a:spcAft>
                <a:spcPts val="600"/>
              </a:spcAft>
              <a:buFontTx/>
              <a:buChar char="-"/>
            </a:pPr>
            <a:r>
              <a:rPr lang="de-CH" dirty="0" smtClean="0"/>
              <a:t>Höhere Internetbandbreiten</a:t>
            </a:r>
          </a:p>
          <a:p>
            <a:pPr marL="285750" indent="-285750">
              <a:spcAft>
                <a:spcPts val="600"/>
              </a:spcAft>
              <a:buFontTx/>
              <a:buChar char="-"/>
            </a:pPr>
            <a:endParaRPr lang="de-CH" dirty="0" smtClean="0"/>
          </a:p>
          <a:p>
            <a:pPr marL="0" indent="0">
              <a:spcAft>
                <a:spcPts val="600"/>
              </a:spcAft>
            </a:pPr>
            <a:r>
              <a:rPr lang="de-CH" i="1" dirty="0" smtClean="0"/>
              <a:t>Mit der Umstellung im April 2014 sollen die Rahmenbedingungen für die zukünftige Wettbewerbsfähigkeit von Quickline geschaffen werden. </a:t>
            </a:r>
            <a:endParaRPr lang="de-CH" i="1" dirty="0"/>
          </a:p>
          <a:p>
            <a:pPr marL="0" indent="0">
              <a:spcAft>
                <a:spcPts val="600"/>
              </a:spcAft>
            </a:pPr>
            <a:endParaRPr lang="de-CH" b="1" dirty="0" smtClean="0"/>
          </a:p>
          <a:p>
            <a:pPr marL="0" indent="0">
              <a:spcAft>
                <a:spcPts val="600"/>
              </a:spcAft>
            </a:pPr>
            <a:endParaRPr lang="de-CH" b="1" dirty="0"/>
          </a:p>
          <a:p>
            <a:pPr marL="0" indent="0">
              <a:spcAft>
                <a:spcPts val="600"/>
              </a:spcAft>
            </a:pPr>
            <a:endParaRPr lang="de-CH" b="1" dirty="0" smtClean="0"/>
          </a:p>
          <a:p>
            <a:pPr marL="357188" indent="-357188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de-CH" b="1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lang="de-CH" dirty="0" smtClean="0"/>
              <a:t>Gründe für die grosse Senderumstellung</a:t>
            </a:r>
            <a:endParaRPr lang="de-CH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5</a:t>
            </a:fld>
            <a:endParaRPr lang="de-CH" dirty="0">
              <a:solidFill>
                <a:srgbClr val="000000"/>
              </a:solidFill>
            </a:endParaRPr>
          </a:p>
        </p:txBody>
      </p:sp>
      <p:sp>
        <p:nvSpPr>
          <p:cNvPr id="8" name="Rechteck 7"/>
          <p:cNvSpPr/>
          <p:nvPr/>
        </p:nvSpPr>
        <p:spPr>
          <a:xfrm rot="20529611">
            <a:off x="5507128" y="3499739"/>
            <a:ext cx="2882272" cy="446006"/>
          </a:xfrm>
          <a:prstGeom prst="rect">
            <a:avLst/>
          </a:prstGeom>
          <a:noFill/>
          <a:ln w="1270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1600" dirty="0" smtClean="0">
                <a:solidFill>
                  <a:schemeClr val="tx1"/>
                </a:solidFill>
              </a:rPr>
              <a:t>DCG Projekt</a:t>
            </a:r>
            <a:endParaRPr lang="de-CH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0551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lang="de-CH" dirty="0" smtClean="0"/>
              <a:t>Grosse Senderumstellung</a:t>
            </a:r>
            <a:endParaRPr lang="de-CH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CH" dirty="0" smtClean="0"/>
              <a:t>Organisation</a:t>
            </a:r>
            <a:endParaRPr lang="de-CH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lang="de-CH" dirty="0" smtClean="0"/>
              <a:t>Ansprechpersonen</a:t>
            </a:r>
            <a:endParaRPr lang="de-CH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endParaRPr lang="de-CH" dirty="0" smtClean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lang="de-CH" dirty="0" smtClean="0"/>
              <a:t>Ansprechpersonen</a:t>
            </a:r>
            <a:endParaRPr lang="de-CH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F818F034-3ED1-44CB-BAE4-E1467A962864}" type="slidenum">
              <a:rPr lang="de-CH" smtClean="0"/>
              <a:pPr>
                <a:defRPr/>
              </a:pPr>
              <a:t>50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4108431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platzhalter 1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lang="de-CH" dirty="0" smtClean="0"/>
              <a:t>Grosse Senderumstellung</a:t>
            </a:r>
            <a:endParaRPr lang="de-CH" dirty="0"/>
          </a:p>
        </p:txBody>
      </p:sp>
      <p:sp>
        <p:nvSpPr>
          <p:cNvPr id="11" name="Textplatzhalter 2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CH" dirty="0" smtClean="0"/>
              <a:t>Übersicht</a:t>
            </a:r>
            <a:endParaRPr lang="de-CH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lang="de-CH" dirty="0" smtClean="0"/>
              <a:t>Was ist der Nutzen?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27"/>
          </p:nvPr>
        </p:nvSpPr>
        <p:spPr/>
        <p:txBody>
          <a:bodyPr numCol="2"/>
          <a:lstStyle/>
          <a:p>
            <a:pPr marL="0" indent="0">
              <a:spcAft>
                <a:spcPts val="600"/>
              </a:spcAft>
            </a:pPr>
            <a:r>
              <a:rPr lang="de-CH" sz="1600" b="1" dirty="0"/>
              <a:t>Kurzfristig</a:t>
            </a:r>
          </a:p>
          <a:p>
            <a:pPr marL="0" indent="0">
              <a:spcAft>
                <a:spcPts val="600"/>
              </a:spcAft>
            </a:pPr>
            <a:r>
              <a:rPr lang="de-CH" sz="1600" dirty="0"/>
              <a:t>Benutzerfreundliche Senderreihenfolge</a:t>
            </a:r>
          </a:p>
          <a:p>
            <a:pPr marL="0" indent="0">
              <a:spcAft>
                <a:spcPts val="600"/>
              </a:spcAft>
            </a:pPr>
            <a:r>
              <a:rPr lang="de-CH" sz="1600" dirty="0"/>
              <a:t>Wegfall von </a:t>
            </a:r>
            <a:r>
              <a:rPr lang="de-CH" sz="1600" dirty="0" err="1"/>
              <a:t>Doppelspurigkeiten</a:t>
            </a:r>
            <a:endParaRPr lang="de-CH" sz="1600" dirty="0"/>
          </a:p>
          <a:p>
            <a:pPr marL="0" indent="0">
              <a:spcAft>
                <a:spcPts val="600"/>
              </a:spcAft>
            </a:pPr>
            <a:r>
              <a:rPr lang="de-CH" sz="1600" dirty="0"/>
              <a:t>Keine Unterbrüche beim Zappen (Pay-TV)</a:t>
            </a:r>
          </a:p>
          <a:p>
            <a:pPr marL="0" indent="0">
              <a:spcAft>
                <a:spcPts val="600"/>
              </a:spcAft>
            </a:pPr>
            <a:r>
              <a:rPr lang="de-CH" sz="1600" dirty="0"/>
              <a:t>Mehr HD-Sender</a:t>
            </a:r>
          </a:p>
          <a:p>
            <a:pPr marL="0" indent="0">
              <a:spcAft>
                <a:spcPts val="600"/>
              </a:spcAft>
            </a:pPr>
            <a:r>
              <a:rPr lang="de-CH" sz="1600" dirty="0"/>
              <a:t>Attraktiveres Pay-TV-Angebot</a:t>
            </a:r>
          </a:p>
          <a:p>
            <a:pPr marL="0" indent="0">
              <a:spcAft>
                <a:spcPts val="600"/>
              </a:spcAft>
            </a:pPr>
            <a:r>
              <a:rPr lang="de-CH" sz="1600" dirty="0"/>
              <a:t>Regionalsender überall</a:t>
            </a:r>
          </a:p>
          <a:p>
            <a:pPr marL="0" indent="0">
              <a:spcAft>
                <a:spcPts val="600"/>
              </a:spcAft>
            </a:pPr>
            <a:endParaRPr lang="de-CH" sz="1600" dirty="0"/>
          </a:p>
          <a:p>
            <a:pPr marL="0" indent="0">
              <a:spcAft>
                <a:spcPts val="600"/>
              </a:spcAft>
            </a:pPr>
            <a:endParaRPr lang="de-CH" sz="1600" dirty="0"/>
          </a:p>
          <a:p>
            <a:pPr marL="0" indent="0">
              <a:spcAft>
                <a:spcPts val="600"/>
              </a:spcAft>
            </a:pPr>
            <a:endParaRPr lang="de-CH" sz="1600" dirty="0"/>
          </a:p>
          <a:p>
            <a:pPr marL="0" indent="0">
              <a:spcAft>
                <a:spcPts val="600"/>
              </a:spcAft>
            </a:pPr>
            <a:r>
              <a:rPr lang="de-CH" sz="1600" b="1" dirty="0"/>
              <a:t>Mittel-/Langfristig</a:t>
            </a:r>
          </a:p>
          <a:p>
            <a:pPr marL="0" indent="0">
              <a:spcAft>
                <a:spcPts val="600"/>
              </a:spcAft>
            </a:pPr>
            <a:r>
              <a:rPr lang="de-CH" sz="1600" dirty="0"/>
              <a:t>Replay in HD</a:t>
            </a:r>
          </a:p>
          <a:p>
            <a:pPr marL="0" indent="0">
              <a:spcAft>
                <a:spcPts val="600"/>
              </a:spcAft>
            </a:pPr>
            <a:r>
              <a:rPr lang="de-CH" sz="1600" dirty="0"/>
              <a:t>Mehr Internetbandbreiten</a:t>
            </a:r>
          </a:p>
          <a:p>
            <a:pPr marL="0" indent="0">
              <a:spcAft>
                <a:spcPts val="600"/>
              </a:spcAft>
            </a:pPr>
            <a:r>
              <a:rPr lang="de-CH" sz="1600" dirty="0"/>
              <a:t>Neue Dienste (Cloud Services, OTT etc.)</a:t>
            </a:r>
          </a:p>
          <a:p>
            <a:pPr marL="0" indent="0">
              <a:spcAft>
                <a:spcPts val="600"/>
              </a:spcAft>
            </a:pPr>
            <a:r>
              <a:rPr lang="de-CH" sz="1600" dirty="0"/>
              <a:t>Interaktives TV </a:t>
            </a:r>
          </a:p>
          <a:p>
            <a:pPr marL="0" indent="0">
              <a:spcAft>
                <a:spcPts val="600"/>
              </a:spcAft>
            </a:pPr>
            <a:r>
              <a:rPr lang="de-CH" sz="1600" dirty="0"/>
              <a:t>Nur noch HD-Sender</a:t>
            </a:r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lang="de-CH" dirty="0" smtClean="0"/>
              <a:t>Nutzen der Umstellung</a:t>
            </a:r>
            <a:endParaRPr lang="de-CH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6</a:t>
            </a:fld>
            <a:endParaRPr lang="de-CH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2653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platzhalter 1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lang="de-CH" dirty="0" smtClean="0"/>
              <a:t>Grosse Senderumstellung</a:t>
            </a:r>
            <a:endParaRPr lang="de-CH" dirty="0"/>
          </a:p>
        </p:txBody>
      </p:sp>
      <p:sp>
        <p:nvSpPr>
          <p:cNvPr id="25" name="Textplatzhalter 2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CH" dirty="0" smtClean="0"/>
              <a:t>1. Neue Sendersortierung</a:t>
            </a:r>
            <a:endParaRPr lang="de-CH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lang="de-CH" dirty="0" smtClean="0"/>
              <a:t>Klassifizierung Kundengruppen Digital TV</a:t>
            </a:r>
            <a:endParaRPr lang="de-CH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27"/>
          </p:nvPr>
        </p:nvSpPr>
        <p:spPr>
          <a:xfrm>
            <a:off x="395485" y="2132856"/>
            <a:ext cx="8280971" cy="3816424"/>
          </a:xfrm>
        </p:spPr>
        <p:txBody>
          <a:bodyPr/>
          <a:lstStyle/>
          <a:p>
            <a:r>
              <a:rPr lang="de-CH" dirty="0" smtClean="0"/>
              <a:t> </a:t>
            </a:r>
            <a:endParaRPr lang="de-CH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lang="de-CH" dirty="0" smtClean="0"/>
              <a:t>Quantitative Auswirkungen (Sendersuchlauf)</a:t>
            </a:r>
            <a:endParaRPr lang="de-CH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7</a:t>
            </a:fld>
            <a:endParaRPr lang="de-CH" dirty="0">
              <a:solidFill>
                <a:srgbClr val="000000"/>
              </a:solidFill>
            </a:endParaRPr>
          </a:p>
        </p:txBody>
      </p:sp>
      <p:graphicFrame>
        <p:nvGraphicFramePr>
          <p:cNvPr id="30" name="Diagramm 29"/>
          <p:cNvGraphicFramePr/>
          <p:nvPr>
            <p:extLst>
              <p:ext uri="{D42A27DB-BD31-4B8C-83A1-F6EECF244321}">
                <p14:modId xmlns:p14="http://schemas.microsoft.com/office/powerpoint/2010/main" val="1580998765"/>
              </p:ext>
            </p:extLst>
          </p:nvPr>
        </p:nvGraphicFramePr>
        <p:xfrm>
          <a:off x="755576" y="1340768"/>
          <a:ext cx="7272808" cy="46805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7" name="Textfeld 66"/>
          <p:cNvSpPr txBox="1"/>
          <p:nvPr/>
        </p:nvSpPr>
        <p:spPr>
          <a:xfrm>
            <a:off x="827583" y="5300262"/>
            <a:ext cx="774645" cy="307777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de-CH" sz="1400" b="1" dirty="0" smtClean="0">
                <a:solidFill>
                  <a:srgbClr val="000000"/>
                </a:solidFill>
              </a:rPr>
              <a:t>18k</a:t>
            </a:r>
            <a:endParaRPr lang="de-CH" sz="1400" b="1" dirty="0">
              <a:solidFill>
                <a:srgbClr val="000000"/>
              </a:solidFill>
            </a:endParaRPr>
          </a:p>
        </p:txBody>
      </p:sp>
      <p:sp>
        <p:nvSpPr>
          <p:cNvPr id="68" name="Textfeld 67"/>
          <p:cNvSpPr txBox="1"/>
          <p:nvPr/>
        </p:nvSpPr>
        <p:spPr>
          <a:xfrm>
            <a:off x="1835695" y="5300261"/>
            <a:ext cx="774645" cy="307777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de-CH" sz="1400" b="1" dirty="0" smtClean="0">
                <a:solidFill>
                  <a:srgbClr val="000000"/>
                </a:solidFill>
              </a:rPr>
              <a:t>20k</a:t>
            </a:r>
            <a:endParaRPr lang="de-CH" sz="1400" b="1" dirty="0">
              <a:solidFill>
                <a:srgbClr val="000000"/>
              </a:solidFill>
            </a:endParaRPr>
          </a:p>
        </p:txBody>
      </p:sp>
      <p:sp>
        <p:nvSpPr>
          <p:cNvPr id="69" name="Textfeld 68"/>
          <p:cNvSpPr txBox="1"/>
          <p:nvPr/>
        </p:nvSpPr>
        <p:spPr>
          <a:xfrm>
            <a:off x="2843807" y="5293257"/>
            <a:ext cx="774645" cy="307777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de-CH" sz="1400" b="1" dirty="0" smtClean="0">
                <a:solidFill>
                  <a:srgbClr val="000000"/>
                </a:solidFill>
              </a:rPr>
              <a:t>12k</a:t>
            </a:r>
            <a:endParaRPr lang="de-CH" sz="1400" b="1" dirty="0">
              <a:solidFill>
                <a:srgbClr val="000000"/>
              </a:solidFill>
            </a:endParaRPr>
          </a:p>
        </p:txBody>
      </p:sp>
      <p:sp>
        <p:nvSpPr>
          <p:cNvPr id="70" name="Textfeld 69"/>
          <p:cNvSpPr txBox="1"/>
          <p:nvPr/>
        </p:nvSpPr>
        <p:spPr>
          <a:xfrm>
            <a:off x="3923927" y="5301208"/>
            <a:ext cx="774645" cy="307777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de-CH" sz="1400" b="1" dirty="0" smtClean="0">
                <a:solidFill>
                  <a:srgbClr val="000000"/>
                </a:solidFill>
              </a:rPr>
              <a:t>50k</a:t>
            </a:r>
            <a:endParaRPr lang="de-CH" sz="1400" b="1" dirty="0">
              <a:solidFill>
                <a:srgbClr val="000000"/>
              </a:solidFill>
            </a:endParaRPr>
          </a:p>
        </p:txBody>
      </p:sp>
      <p:sp>
        <p:nvSpPr>
          <p:cNvPr id="71" name="Textfeld 70"/>
          <p:cNvSpPr txBox="1"/>
          <p:nvPr/>
        </p:nvSpPr>
        <p:spPr>
          <a:xfrm>
            <a:off x="4932039" y="5293256"/>
            <a:ext cx="774645" cy="307777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de-CH" sz="1400" b="1" dirty="0" smtClean="0">
                <a:solidFill>
                  <a:srgbClr val="000000"/>
                </a:solidFill>
              </a:rPr>
              <a:t>10k</a:t>
            </a:r>
            <a:endParaRPr lang="de-CH" sz="1400" b="1" dirty="0">
              <a:solidFill>
                <a:srgbClr val="000000"/>
              </a:solidFill>
            </a:endParaRPr>
          </a:p>
        </p:txBody>
      </p:sp>
      <p:sp>
        <p:nvSpPr>
          <p:cNvPr id="72" name="Textfeld 71"/>
          <p:cNvSpPr txBox="1"/>
          <p:nvPr/>
        </p:nvSpPr>
        <p:spPr>
          <a:xfrm>
            <a:off x="5940151" y="5293255"/>
            <a:ext cx="774645" cy="307777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de-CH" sz="1400" b="1" dirty="0" smtClean="0">
                <a:solidFill>
                  <a:srgbClr val="000000"/>
                </a:solidFill>
              </a:rPr>
              <a:t>18k</a:t>
            </a:r>
            <a:endParaRPr lang="de-CH" sz="1400" b="1" dirty="0">
              <a:solidFill>
                <a:srgbClr val="000000"/>
              </a:solidFill>
            </a:endParaRPr>
          </a:p>
        </p:txBody>
      </p:sp>
      <p:sp>
        <p:nvSpPr>
          <p:cNvPr id="73" name="Textfeld 72"/>
          <p:cNvSpPr txBox="1"/>
          <p:nvPr/>
        </p:nvSpPr>
        <p:spPr>
          <a:xfrm>
            <a:off x="7092279" y="5301208"/>
            <a:ext cx="774645" cy="307777"/>
          </a:xfrm>
          <a:prstGeom prst="rect">
            <a:avLst/>
          </a:prstGeom>
          <a:ln w="28575">
            <a:solidFill>
              <a:srgbClr val="FF0000"/>
            </a:solidFill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de-CH" sz="1400" b="1" dirty="0" smtClean="0">
                <a:solidFill>
                  <a:srgbClr val="000000"/>
                </a:solidFill>
              </a:rPr>
              <a:t>60k</a:t>
            </a:r>
            <a:endParaRPr lang="de-CH" sz="1400" b="1" dirty="0">
              <a:solidFill>
                <a:srgbClr val="000000"/>
              </a:solidFill>
            </a:endParaRPr>
          </a:p>
        </p:txBody>
      </p:sp>
      <p:sp>
        <p:nvSpPr>
          <p:cNvPr id="74" name="Textfeld 73"/>
          <p:cNvSpPr txBox="1"/>
          <p:nvPr/>
        </p:nvSpPr>
        <p:spPr>
          <a:xfrm>
            <a:off x="3054781" y="5615690"/>
            <a:ext cx="3526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 smtClean="0">
                <a:solidFill>
                  <a:srgbClr val="000000"/>
                </a:solidFill>
                <a:sym typeface="Wingdings"/>
              </a:rPr>
              <a:t></a:t>
            </a:r>
            <a:endParaRPr lang="de-CH" dirty="0">
              <a:solidFill>
                <a:srgbClr val="000000"/>
              </a:solidFill>
            </a:endParaRPr>
          </a:p>
        </p:txBody>
      </p:sp>
      <p:sp>
        <p:nvSpPr>
          <p:cNvPr id="75" name="Textfeld 74"/>
          <p:cNvSpPr txBox="1"/>
          <p:nvPr/>
        </p:nvSpPr>
        <p:spPr>
          <a:xfrm>
            <a:off x="5143013" y="5615690"/>
            <a:ext cx="3526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 smtClean="0">
                <a:solidFill>
                  <a:srgbClr val="000000"/>
                </a:solidFill>
                <a:sym typeface="Wingdings"/>
              </a:rPr>
              <a:t></a:t>
            </a:r>
            <a:endParaRPr lang="de-CH" dirty="0">
              <a:solidFill>
                <a:srgbClr val="000000"/>
              </a:solidFill>
            </a:endParaRPr>
          </a:p>
        </p:txBody>
      </p:sp>
      <p:sp>
        <p:nvSpPr>
          <p:cNvPr id="76" name="Textfeld 75"/>
          <p:cNvSpPr txBox="1"/>
          <p:nvPr/>
        </p:nvSpPr>
        <p:spPr>
          <a:xfrm>
            <a:off x="6151125" y="5615690"/>
            <a:ext cx="3526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 smtClean="0">
                <a:solidFill>
                  <a:srgbClr val="000000"/>
                </a:solidFill>
                <a:sym typeface="Wingdings"/>
              </a:rPr>
              <a:t></a:t>
            </a:r>
            <a:endParaRPr lang="de-CH" dirty="0">
              <a:solidFill>
                <a:srgbClr val="000000"/>
              </a:solidFill>
            </a:endParaRPr>
          </a:p>
        </p:txBody>
      </p:sp>
      <p:sp>
        <p:nvSpPr>
          <p:cNvPr id="77" name="Textfeld 76"/>
          <p:cNvSpPr txBox="1"/>
          <p:nvPr/>
        </p:nvSpPr>
        <p:spPr>
          <a:xfrm>
            <a:off x="7303253" y="5615690"/>
            <a:ext cx="3526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 smtClean="0">
                <a:solidFill>
                  <a:srgbClr val="000000"/>
                </a:solidFill>
                <a:sym typeface="Wingdings"/>
              </a:rPr>
              <a:t></a:t>
            </a:r>
            <a:endParaRPr lang="de-CH" dirty="0">
              <a:solidFill>
                <a:srgbClr val="000000"/>
              </a:solidFill>
            </a:endParaRPr>
          </a:p>
        </p:txBody>
      </p:sp>
      <p:sp>
        <p:nvSpPr>
          <p:cNvPr id="78" name="Textfeld 77"/>
          <p:cNvSpPr txBox="1"/>
          <p:nvPr/>
        </p:nvSpPr>
        <p:spPr>
          <a:xfrm>
            <a:off x="1038557" y="5615690"/>
            <a:ext cx="3526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>
                <a:solidFill>
                  <a:srgbClr val="000000"/>
                </a:solidFill>
                <a:sym typeface="Wingdings"/>
              </a:rPr>
              <a:t></a:t>
            </a:r>
            <a:endParaRPr lang="de-CH" dirty="0">
              <a:solidFill>
                <a:srgbClr val="000000"/>
              </a:solidFill>
            </a:endParaRPr>
          </a:p>
        </p:txBody>
      </p:sp>
      <p:sp>
        <p:nvSpPr>
          <p:cNvPr id="79" name="Textfeld 78"/>
          <p:cNvSpPr txBox="1"/>
          <p:nvPr/>
        </p:nvSpPr>
        <p:spPr>
          <a:xfrm>
            <a:off x="2046669" y="5615690"/>
            <a:ext cx="3526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>
                <a:solidFill>
                  <a:srgbClr val="000000"/>
                </a:solidFill>
                <a:sym typeface="Wingdings"/>
              </a:rPr>
              <a:t></a:t>
            </a:r>
            <a:endParaRPr lang="de-CH" dirty="0">
              <a:solidFill>
                <a:srgbClr val="000000"/>
              </a:solidFill>
            </a:endParaRPr>
          </a:p>
        </p:txBody>
      </p:sp>
      <p:sp>
        <p:nvSpPr>
          <p:cNvPr id="80" name="Textfeld 79"/>
          <p:cNvSpPr txBox="1"/>
          <p:nvPr/>
        </p:nvSpPr>
        <p:spPr>
          <a:xfrm>
            <a:off x="4134901" y="5620074"/>
            <a:ext cx="3526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>
                <a:solidFill>
                  <a:srgbClr val="000000"/>
                </a:solidFill>
                <a:sym typeface="Wingdings"/>
              </a:rPr>
              <a:t></a:t>
            </a:r>
            <a:endParaRPr lang="de-CH" dirty="0">
              <a:solidFill>
                <a:srgbClr val="000000"/>
              </a:solidFill>
            </a:endParaRPr>
          </a:p>
        </p:txBody>
      </p:sp>
      <p:sp>
        <p:nvSpPr>
          <p:cNvPr id="81" name="Textfeld 80"/>
          <p:cNvSpPr txBox="1"/>
          <p:nvPr/>
        </p:nvSpPr>
        <p:spPr>
          <a:xfrm>
            <a:off x="3198940" y="6201308"/>
            <a:ext cx="29992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sz="1600" dirty="0" smtClean="0">
                <a:solidFill>
                  <a:srgbClr val="000000"/>
                </a:solidFill>
              </a:rPr>
              <a:t>Ø 1.6 TV-Geräte</a:t>
            </a:r>
            <a:endParaRPr lang="de-CH" sz="1600" dirty="0">
              <a:solidFill>
                <a:srgbClr val="000000"/>
              </a:solidFill>
            </a:endParaRPr>
          </a:p>
        </p:txBody>
      </p:sp>
      <p:pic>
        <p:nvPicPr>
          <p:cNvPr id="26" name="Picture 3" descr="O:\Marketing\QuickLine\2012\Product&amp;Price\Marktforschung\QL Kundenumfrage 12\Handlungsempfehlungen\postit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40574">
            <a:off x="7594261" y="1032654"/>
            <a:ext cx="1335293" cy="1585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Rechteck 26"/>
          <p:cNvSpPr/>
          <p:nvPr/>
        </p:nvSpPr>
        <p:spPr>
          <a:xfrm rot="1312040">
            <a:off x="7536816" y="1267401"/>
            <a:ext cx="1298992" cy="1293268"/>
          </a:xfrm>
          <a:prstGeom prst="rect">
            <a:avLst/>
          </a:prstGeom>
          <a:noFill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>
              <a:spcAft>
                <a:spcPts val="600"/>
              </a:spcAft>
            </a:pPr>
            <a:r>
              <a:rPr lang="de-CH" sz="1200" b="1" dirty="0" smtClean="0">
                <a:solidFill>
                  <a:schemeClr val="tx1"/>
                </a:solidFill>
              </a:rPr>
              <a:t>Anzahl Haus-halte: 350’000</a:t>
            </a:r>
          </a:p>
          <a:p>
            <a:pPr>
              <a:spcAft>
                <a:spcPts val="0"/>
              </a:spcAft>
            </a:pPr>
            <a:r>
              <a:rPr lang="de-CH" sz="1200" b="1" dirty="0" smtClean="0">
                <a:solidFill>
                  <a:schemeClr val="tx1"/>
                </a:solidFill>
              </a:rPr>
              <a:t>Digitalisierung:</a:t>
            </a:r>
          </a:p>
          <a:p>
            <a:pPr>
              <a:spcAft>
                <a:spcPts val="600"/>
              </a:spcAft>
            </a:pPr>
            <a:r>
              <a:rPr lang="de-CH" sz="1200" b="1" dirty="0" smtClean="0">
                <a:solidFill>
                  <a:schemeClr val="tx1"/>
                </a:solidFill>
              </a:rPr>
              <a:t>80%:</a:t>
            </a:r>
          </a:p>
          <a:p>
            <a:pPr>
              <a:spcAft>
                <a:spcPts val="600"/>
              </a:spcAft>
            </a:pPr>
            <a:r>
              <a:rPr lang="de-CH" sz="1200" b="1" dirty="0" smtClean="0">
                <a:solidFill>
                  <a:schemeClr val="tx1"/>
                </a:solidFill>
              </a:rPr>
              <a:t>Swisscom TV: 100’000</a:t>
            </a:r>
          </a:p>
          <a:p>
            <a:endParaRPr lang="de-CH" sz="1200" b="1" dirty="0" smtClean="0">
              <a:solidFill>
                <a:schemeClr val="tx1"/>
              </a:solidFill>
            </a:endParaRPr>
          </a:p>
        </p:txBody>
      </p:sp>
      <p:sp>
        <p:nvSpPr>
          <p:cNvPr id="2" name="Rechteck 1"/>
          <p:cNvSpPr/>
          <p:nvPr/>
        </p:nvSpPr>
        <p:spPr>
          <a:xfrm>
            <a:off x="395536" y="6053808"/>
            <a:ext cx="643021" cy="216024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8" name="Rechteck 27"/>
          <p:cNvSpPr/>
          <p:nvPr/>
        </p:nvSpPr>
        <p:spPr>
          <a:xfrm>
            <a:off x="395535" y="6431850"/>
            <a:ext cx="643021" cy="216024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3" name="Textfeld 2"/>
          <p:cNvSpPr txBox="1"/>
          <p:nvPr/>
        </p:nvSpPr>
        <p:spPr>
          <a:xfrm>
            <a:off x="1038557" y="6031015"/>
            <a:ext cx="157178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100" dirty="0" smtClean="0"/>
              <a:t>«</a:t>
            </a:r>
            <a:r>
              <a:rPr lang="de-CH" sz="1100" dirty="0" err="1" smtClean="0"/>
              <a:t>Homechanneling</a:t>
            </a:r>
            <a:r>
              <a:rPr lang="de-CH" sz="1100" dirty="0" smtClean="0"/>
              <a:t>»</a:t>
            </a:r>
            <a:endParaRPr lang="de-CH" sz="1100" dirty="0"/>
          </a:p>
        </p:txBody>
      </p:sp>
      <p:sp>
        <p:nvSpPr>
          <p:cNvPr id="31" name="Textfeld 30"/>
          <p:cNvSpPr txBox="1"/>
          <p:nvPr/>
        </p:nvSpPr>
        <p:spPr>
          <a:xfrm>
            <a:off x="1038557" y="6409057"/>
            <a:ext cx="166123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100" dirty="0" smtClean="0"/>
              <a:t>Manueller Suchlauf</a:t>
            </a:r>
            <a:endParaRPr lang="de-CH" sz="1100" dirty="0"/>
          </a:p>
        </p:txBody>
      </p:sp>
      <p:sp>
        <p:nvSpPr>
          <p:cNvPr id="5" name="Ellipse 4"/>
          <p:cNvSpPr/>
          <p:nvPr/>
        </p:nvSpPr>
        <p:spPr>
          <a:xfrm>
            <a:off x="3534051" y="6135905"/>
            <a:ext cx="2172633" cy="469359"/>
          </a:xfrm>
          <a:prstGeom prst="ellipse">
            <a:avLst/>
          </a:prstGeom>
          <a:noFill/>
          <a:ln>
            <a:solidFill>
              <a:srgbClr val="E3061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3352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lang="de-CH" dirty="0" smtClean="0"/>
              <a:t>Grosse Senderumstellung</a:t>
            </a:r>
            <a:endParaRPr lang="de-CH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CH" dirty="0"/>
              <a:t>1. Neue Sendersortierung</a:t>
            </a:r>
          </a:p>
          <a:p>
            <a:endParaRPr lang="de-CH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F818F034-3ED1-44CB-BAE4-E1467A962864}" type="slidenum">
              <a:rPr lang="de-CH" smtClean="0"/>
              <a:pPr>
                <a:defRPr/>
              </a:pPr>
              <a:t>8</a:t>
            </a:fld>
            <a:endParaRPr lang="de-CH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26"/>
          </p:nvPr>
        </p:nvSpPr>
        <p:spPr>
          <a:xfrm>
            <a:off x="395485" y="908050"/>
            <a:ext cx="8208963" cy="5257254"/>
          </a:xfrm>
        </p:spPr>
        <p:txBody>
          <a:bodyPr/>
          <a:lstStyle/>
          <a:p>
            <a:r>
              <a:rPr lang="de-CH" dirty="0" smtClean="0"/>
              <a:t> </a:t>
            </a:r>
            <a:endParaRPr lang="de-CH" dirty="0"/>
          </a:p>
        </p:txBody>
      </p:sp>
      <p:pic>
        <p:nvPicPr>
          <p:cNvPr id="121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836712"/>
            <a:ext cx="6520793" cy="53285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88516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platzhalter 6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lang="de-CH" dirty="0" smtClean="0"/>
              <a:t>Grosse Senderumstellung</a:t>
            </a:r>
            <a:endParaRPr lang="de-CH" dirty="0"/>
          </a:p>
          <a:p>
            <a:endParaRPr lang="de-CH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CH" dirty="0" smtClean="0"/>
              <a:t>1. Neue Sendersortierung</a:t>
            </a:r>
            <a:endParaRPr lang="de-CH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lang="de-CH" dirty="0" smtClean="0"/>
              <a:t>«Neue Sendersortierung»</a:t>
            </a:r>
            <a:endParaRPr lang="de-CH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pPr marL="361950" indent="-361950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de-CH" dirty="0"/>
              <a:t>Regional konzessionierte Sender sind auf Sendeplatz 4 - 8</a:t>
            </a:r>
          </a:p>
          <a:p>
            <a:pPr marL="647700" lvl="1">
              <a:spcAft>
                <a:spcPts val="600"/>
              </a:spcAft>
              <a:buFont typeface="Symbol" panose="05050102010706020507" pitchFamily="18" charset="2"/>
              <a:buChar char="-"/>
            </a:pPr>
            <a:r>
              <a:rPr lang="de-CH" sz="1600" dirty="0"/>
              <a:t>Nicht regional relevante Programme sind auf Sendeplatz 81 - 93</a:t>
            </a:r>
          </a:p>
          <a:p>
            <a:pPr marL="361950" indent="-36195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de-CH" dirty="0"/>
              <a:t>CH-Privatsender wiederfinden sich zwischen Platz </a:t>
            </a:r>
            <a:r>
              <a:rPr lang="de-CH" dirty="0" smtClean="0"/>
              <a:t>9 </a:t>
            </a:r>
            <a:r>
              <a:rPr lang="de-CH" dirty="0"/>
              <a:t>– </a:t>
            </a:r>
            <a:r>
              <a:rPr lang="de-CH" dirty="0" smtClean="0"/>
              <a:t>20</a:t>
            </a:r>
          </a:p>
          <a:p>
            <a:pPr marL="361950" indent="-361950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de-CH" dirty="0" smtClean="0"/>
              <a:t>Wichtige dt. Privatsender RTL und P7S1 sind zwischen </a:t>
            </a:r>
            <a:r>
              <a:rPr lang="de-CH" dirty="0" smtClean="0"/>
              <a:t>25 </a:t>
            </a:r>
            <a:r>
              <a:rPr lang="de-CH" dirty="0" smtClean="0"/>
              <a:t>- </a:t>
            </a:r>
            <a:r>
              <a:rPr lang="de-CH" dirty="0" smtClean="0"/>
              <a:t>30</a:t>
            </a:r>
            <a:endParaRPr lang="de-CH" dirty="0" smtClean="0"/>
          </a:p>
          <a:p>
            <a:pPr marL="647700" lvl="1">
              <a:spcAft>
                <a:spcPts val="0"/>
              </a:spcAft>
              <a:buFont typeface="Symbol" panose="05050102010706020507" pitchFamily="18" charset="2"/>
              <a:buChar char="-"/>
            </a:pPr>
            <a:r>
              <a:rPr lang="de-CH" sz="1600" dirty="0" smtClean="0"/>
              <a:t>Die verschlüsselten Versionen sind im hinteren Bereich angesiedelt</a:t>
            </a:r>
          </a:p>
          <a:p>
            <a:pPr marL="647700" lvl="1">
              <a:spcAft>
                <a:spcPts val="0"/>
              </a:spcAft>
              <a:buFont typeface="Symbol" panose="05050102010706020507" pitchFamily="18" charset="2"/>
              <a:buChar char="-"/>
            </a:pPr>
            <a:r>
              <a:rPr lang="de-CH" sz="1600" dirty="0" smtClean="0"/>
              <a:t>Sendeplatz 100 - 114</a:t>
            </a:r>
          </a:p>
          <a:p>
            <a:pPr marL="647700" lvl="1">
              <a:spcAft>
                <a:spcPts val="600"/>
              </a:spcAft>
              <a:buFont typeface="Symbol" panose="05050102010706020507" pitchFamily="18" charset="2"/>
              <a:buChar char="-"/>
            </a:pPr>
            <a:r>
              <a:rPr lang="de-CH" sz="1600" dirty="0" smtClean="0"/>
              <a:t>Gleiches Vorgehen wie UPC</a:t>
            </a:r>
          </a:p>
          <a:p>
            <a:pPr marL="361950" indent="-36195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de-CH" dirty="0" smtClean="0"/>
              <a:t>Dritte dt. Programme der </a:t>
            </a:r>
            <a:r>
              <a:rPr lang="de-CH" dirty="0" smtClean="0"/>
              <a:t>ARD (sowie Arte &amp; 3Sat) </a:t>
            </a:r>
            <a:r>
              <a:rPr lang="de-CH" dirty="0" smtClean="0"/>
              <a:t>sind auf </a:t>
            </a:r>
            <a:r>
              <a:rPr lang="de-CH" dirty="0" smtClean="0"/>
              <a:t>31 - 39</a:t>
            </a:r>
            <a:endParaRPr lang="de-CH" dirty="0" smtClean="0"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lang="de-CH" dirty="0" smtClean="0"/>
              <a:t>Wesentliche Änderungen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F818F034-3ED1-44CB-BAE4-E1467A962864}" type="slidenum">
              <a:rPr lang="de-CH" smtClean="0"/>
              <a:pPr>
                <a:defRPr/>
              </a:pPr>
              <a:t>9</a:t>
            </a:fld>
            <a:endParaRPr lang="de-CH" dirty="0"/>
          </a:p>
        </p:txBody>
      </p:sp>
      <p:sp>
        <p:nvSpPr>
          <p:cNvPr id="11" name="Rechteck 10"/>
          <p:cNvSpPr/>
          <p:nvPr/>
        </p:nvSpPr>
        <p:spPr>
          <a:xfrm>
            <a:off x="467544" y="5949280"/>
            <a:ext cx="6840760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CH" b="1" dirty="0" smtClean="0"/>
              <a:t>Weitere Details sind der Detailliste zu entnehmen</a:t>
            </a:r>
            <a:endParaRPr lang="de-CH" b="1" dirty="0"/>
          </a:p>
        </p:txBody>
      </p:sp>
    </p:spTree>
    <p:extLst>
      <p:ext uri="{BB962C8B-B14F-4D97-AF65-F5344CB8AC3E}">
        <p14:creationId xmlns:p14="http://schemas.microsoft.com/office/powerpoint/2010/main" val="372072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QL_Präsentationsvorlage">
  <a:themeElements>
    <a:clrScheme name="QuickLine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7030A0"/>
      </a:accent1>
      <a:accent2>
        <a:srgbClr val="EA0000"/>
      </a:accent2>
      <a:accent3>
        <a:srgbClr val="FFFFFF"/>
      </a:accent3>
      <a:accent4>
        <a:srgbClr val="000000"/>
      </a:accent4>
      <a:accent5>
        <a:srgbClr val="FFC7C7"/>
      </a:accent5>
      <a:accent6>
        <a:srgbClr val="808080"/>
      </a:accent6>
      <a:hlink>
        <a:srgbClr val="EA0000"/>
      </a:hlink>
      <a:folHlink>
        <a:srgbClr val="7030A0"/>
      </a:folHlink>
    </a:clrScheme>
    <a:fontScheme name="Standard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Standarddesign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  <a:fontScheme name="Standarddesign">
    <a:majorFont>
      <a:latin typeface="Arial"/>
      <a:ea typeface=""/>
      <a:cs typeface=""/>
    </a:majorFont>
    <a:minorFont>
      <a:latin typeface="Arial"/>
      <a:ea typeface=""/>
      <a:cs typeface=""/>
    </a:minorFont>
  </a:fontScheme>
  <a:fmtScheme name="Larissa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103F82C6E7A5E541A0737319039D25E1" ma:contentTypeVersion="1" ma:contentTypeDescription="Ein neues Dokument erstellen." ma:contentTypeScope="" ma:versionID="1afa65e9658c45afe39090ee98039ab7">
  <xsd:schema xmlns:xsd="http://www.w3.org/2001/XMLSchema" xmlns:xs="http://www.w3.org/2001/XMLSchema" xmlns:p="http://schemas.microsoft.com/office/2006/metadata/properties" xmlns:ns2="cfac742f-5a98-435f-b164-7b9bceda7ed6" targetNamespace="http://schemas.microsoft.com/office/2006/metadata/properties" ma:root="true" ma:fieldsID="81e46aa047b9db8862f05dedb1906f01" ns2:_="">
    <xsd:import namespace="cfac742f-5a98-435f-b164-7b9bceda7ed6"/>
    <xsd:element name="properties">
      <xsd:complexType>
        <xsd:sequence>
          <xsd:element name="documentManagement">
            <xsd:complexType>
              <xsd:all>
                <xsd:element ref="ns2:SharedWithUser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fac742f-5a98-435f-b164-7b9bceda7ed6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8F5ABD2-9070-48DF-A036-2B66D3585A3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fac742f-5a98-435f-b164-7b9bceda7ed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BAF4AD1A-79C1-435C-A2FD-B321455189C8}">
  <ds:schemaRefs>
    <ds:schemaRef ds:uri="http://schemas.microsoft.com/office/2006/metadata/properties"/>
    <ds:schemaRef ds:uri="cfac742f-5a98-435f-b164-7b9bceda7ed6"/>
    <ds:schemaRef ds:uri="http://schemas.microsoft.com/office/2006/documentManagement/types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purl.org/dc/elements/1.1/"/>
    <ds:schemaRef ds:uri="http://www.w3.org/XML/1998/namespace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7CA83FE4-34DF-4831-BC17-3EFB755D1F1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QL_Präsentationsvorlage</Template>
  <TotalTime>0</TotalTime>
  <Words>4034</Words>
  <Application>Microsoft Office PowerPoint</Application>
  <PresentationFormat>Bildschirmpräsentation (4:3)</PresentationFormat>
  <Paragraphs>997</Paragraphs>
  <Slides>50</Slides>
  <Notes>5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50</vt:i4>
      </vt:variant>
    </vt:vector>
  </HeadingPairs>
  <TitlesOfParts>
    <vt:vector size="51" baseType="lpstr">
      <vt:lpstr>QL_Präsentationsvorlage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Maike Fleischer</dc:creator>
  <cp:lastModifiedBy>Marco Goetschi</cp:lastModifiedBy>
  <cp:revision>422</cp:revision>
  <cp:lastPrinted>2014-02-12T10:33:37Z</cp:lastPrinted>
  <dcterms:created xsi:type="dcterms:W3CDTF">2011-02-15T17:19:48Z</dcterms:created>
  <dcterms:modified xsi:type="dcterms:W3CDTF">2014-03-18T15:17:26Z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0x010100103F82C6E7A5E541A0737319039D25E1</vt:lpwstr>
  </property>
</Properties>
</file>