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8" r:id="rId2"/>
    <p:sldId id="272" r:id="rId3"/>
    <p:sldId id="273" r:id="rId4"/>
    <p:sldId id="274" r:id="rId5"/>
    <p:sldId id="275" r:id="rId6"/>
  </p:sldIdLst>
  <p:sldSz cx="9720263" cy="7562850"/>
  <p:notesSz cx="6662738" cy="9926638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30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5948"/>
    <a:srgbClr val="FF9933"/>
    <a:srgbClr val="003399"/>
    <a:srgbClr val="4223F9"/>
    <a:srgbClr val="AAFC7C"/>
    <a:srgbClr val="91FD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C4B1156A-380E-4F78-BDF5-A606A8083BF9}" styleName="Mittlere Formatvorlage 4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65" autoAdjust="0"/>
    <p:restoredTop sz="90533" autoAdjust="0"/>
  </p:normalViewPr>
  <p:slideViewPr>
    <p:cSldViewPr>
      <p:cViewPr varScale="1">
        <p:scale>
          <a:sx n="106" d="100"/>
          <a:sy n="106" d="100"/>
        </p:scale>
        <p:origin x="1584" y="102"/>
      </p:cViewPr>
      <p:guideLst>
        <p:guide orient="horz" pos="2382"/>
        <p:guide pos="30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76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3488" y="0"/>
            <a:ext cx="28876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F0A2092-A651-4222-BE49-555434B40E1E}" type="datetimeFigureOut">
              <a:rPr lang="de-CH"/>
              <a:pPr>
                <a:defRPr/>
              </a:pPr>
              <a:t>10.08.2015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76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3488" y="9428163"/>
            <a:ext cx="28876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DFCFE91D-29F5-40BA-A9E0-A5D80511AFAB}" type="slidenum">
              <a:rPr lang="de-CH"/>
              <a:pPr>
                <a:defRPr/>
              </a:pPr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09476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7" tIns="46204" rIns="92407" bIns="46204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663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7" tIns="46204" rIns="92407" bIns="46204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44538"/>
            <a:ext cx="47831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714875"/>
            <a:ext cx="4887912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7" tIns="46204" rIns="92407" bIns="462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7" tIns="46204" rIns="92407" bIns="46204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663" y="942975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407" tIns="46204" rIns="92407" bIns="46204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083CFE7-C177-4151-80BA-F5D0E7567F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803946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-80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8663" y="2349500"/>
            <a:ext cx="8262937" cy="1620838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457325" y="4286250"/>
            <a:ext cx="6805613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DDD6B8-9A7A-4D9F-8725-D7CEEDBFF00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8461E-7F5F-481D-BE37-6876BCF4F7F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926263" y="671513"/>
            <a:ext cx="2065337" cy="60515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728663" y="671513"/>
            <a:ext cx="6045200" cy="60515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FD675-66D4-480D-89EC-F6E43EDBECA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ECB05A-3FD9-477E-804A-CFFEAFBBC4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68350" y="4859338"/>
            <a:ext cx="8261350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68350" y="3205163"/>
            <a:ext cx="8261350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4C4F84-329B-44CA-A9A3-9D925A161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728663" y="2184400"/>
            <a:ext cx="4054475" cy="4538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935538" y="2184400"/>
            <a:ext cx="4056062" cy="4538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128B9F-3241-46BB-A346-CAC4FC18E0A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5775" y="303213"/>
            <a:ext cx="8748713" cy="1260475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85775" y="1692275"/>
            <a:ext cx="4295775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85775" y="2398713"/>
            <a:ext cx="4295775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937125" y="1692275"/>
            <a:ext cx="4297363" cy="7064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937125" y="2398713"/>
            <a:ext cx="4297363" cy="43576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4F0DD2-4670-4F5B-892E-BA344C93D9E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6EE5F2-7D57-48CA-A436-6D6D9BAE76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D2300-F4F8-41A6-A23C-EAB48B205D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5775" y="301625"/>
            <a:ext cx="3198813" cy="12811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00475" y="301625"/>
            <a:ext cx="5434013" cy="64547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85775" y="1582738"/>
            <a:ext cx="3198813" cy="51736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E3229-7C83-48B7-BA69-7088E0896B3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5000" y="5294313"/>
            <a:ext cx="5832475" cy="6238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905000" y="676275"/>
            <a:ext cx="58324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dirty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918200"/>
            <a:ext cx="5832475" cy="88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ECA33-045B-4404-BDE5-034FA42D628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28663" y="671513"/>
            <a:ext cx="8262937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755" tIns="49378" rIns="98755" bIns="4937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8663" y="2184400"/>
            <a:ext cx="8262937" cy="453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755" tIns="49378" rIns="98755" bIns="493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8663" y="6891338"/>
            <a:ext cx="20256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755" tIns="49378" rIns="98755" bIns="49378" numCol="1" anchor="t" anchorCtr="0" compatLnSpc="1">
            <a:prstTxWarp prst="textNoShape">
              <a:avLst/>
            </a:prstTxWarp>
          </a:bodyPr>
          <a:lstStyle>
            <a:lvl1pPr algn="l"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21050" y="6891338"/>
            <a:ext cx="3078163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755" tIns="49378" rIns="98755" bIns="49378" numCol="1" anchor="t" anchorCtr="0" compatLnSpc="1">
            <a:prstTxWarp prst="textNoShape">
              <a:avLst/>
            </a:prstTxWarp>
          </a:bodyPr>
          <a:lstStyle>
            <a:lvl1pPr>
              <a:defRPr sz="1500">
                <a:latin typeface="Arial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65950" y="6891338"/>
            <a:ext cx="202565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8755" tIns="49378" rIns="98755" bIns="49378" numCol="1" anchor="t" anchorCtr="0" compatLnSpc="1">
            <a:prstTxWarp prst="textNoShape">
              <a:avLst/>
            </a:prstTxWarp>
          </a:bodyPr>
          <a:lstStyle>
            <a:lvl1pPr algn="r">
              <a:defRPr sz="1500">
                <a:latin typeface="Arial" charset="0"/>
              </a:defRPr>
            </a:lvl1pPr>
          </a:lstStyle>
          <a:p>
            <a:pPr>
              <a:defRPr/>
            </a:pPr>
            <a:fld id="{78E487B1-CB7B-47A6-9F16-73C138AE730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2055" name="Picture 8" descr="e_grau_2072007"/>
          <p:cNvPicPr>
            <a:picLocks noChangeAspect="1" noChangeArrowheads="1"/>
          </p:cNvPicPr>
          <p:nvPr userDrawn="1"/>
        </p:nvPicPr>
        <p:blipFill>
          <a:blip r:embed="rId13" cstate="print"/>
          <a:srcRect l="27962" b="25806"/>
          <a:stretch>
            <a:fillRect/>
          </a:stretch>
        </p:blipFill>
        <p:spPr bwMode="auto">
          <a:xfrm>
            <a:off x="0" y="1752600"/>
            <a:ext cx="6478588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Grafik 8" descr="esag_rechts_-fbg.jp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361113" y="565150"/>
            <a:ext cx="2820987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2pPr>
      <a:lvl3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3pPr>
      <a:lvl4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4pPr>
      <a:lvl5pPr algn="ctr" defTabSz="987425" rtl="0" eaLnBrk="0" fontAlgn="base" hangingPunct="0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5pPr>
      <a:lvl6pPr marL="4572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6pPr>
      <a:lvl7pPr marL="9144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7pPr>
      <a:lvl8pPr marL="13716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8pPr>
      <a:lvl9pPr marL="1828800" algn="ctr" defTabSz="987425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Arial" charset="0"/>
          <a:ea typeface="ヒラギノ角ゴ Pro W3" pitchFamily="-80" charset="-128"/>
        </a:defRPr>
      </a:lvl9pPr>
    </p:titleStyle>
    <p:bodyStyle>
      <a:lvl1pPr marL="369888" indent="-369888" algn="l" defTabSz="987425" rtl="0" eaLnBrk="0" fontAlgn="base" hangingPunct="0">
        <a:spcBef>
          <a:spcPct val="20000"/>
        </a:spcBef>
        <a:spcAft>
          <a:spcPct val="0"/>
        </a:spcAft>
        <a:buChar char="•"/>
        <a:defRPr sz="3500">
          <a:solidFill>
            <a:schemeClr val="tx1"/>
          </a:solidFill>
          <a:latin typeface="+mn-lt"/>
          <a:ea typeface="+mn-ea"/>
          <a:cs typeface="+mn-cs"/>
        </a:defRPr>
      </a:lvl1pPr>
      <a:lvl2pPr marL="801688" indent="-307975" algn="l" defTabSz="98742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  <a:ea typeface="+mn-ea"/>
        </a:defRPr>
      </a:lvl2pPr>
      <a:lvl3pPr marL="1235075" indent="-247650" algn="l" defTabSz="987425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</a:defRPr>
      </a:lvl3pPr>
      <a:lvl4pPr marL="1728788" indent="-247650" algn="l" defTabSz="987425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</a:defRPr>
      </a:lvl4pPr>
      <a:lvl5pPr marL="2222500" indent="-247650" algn="l" defTabSz="987425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5pPr>
      <a:lvl6pPr marL="2679700" indent="-247650" algn="l" defTabSz="98742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6pPr>
      <a:lvl7pPr marL="3136900" indent="-247650" algn="l" defTabSz="98742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7pPr>
      <a:lvl8pPr marL="3594100" indent="-247650" algn="l" defTabSz="98742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8pPr>
      <a:lvl9pPr marL="4051300" indent="-247650" algn="l" defTabSz="987425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 1"/>
          <p:cNvSpPr>
            <a:spLocks noGrp="1"/>
          </p:cNvSpPr>
          <p:nvPr>
            <p:ph type="ctrTitle"/>
          </p:nvPr>
        </p:nvSpPr>
        <p:spPr>
          <a:xfrm>
            <a:off x="728663" y="1765300"/>
            <a:ext cx="8262937" cy="1620838"/>
          </a:xfrm>
        </p:spPr>
        <p:txBody>
          <a:bodyPr/>
          <a:lstStyle/>
          <a:p>
            <a:r>
              <a:rPr lang="de-CH" sz="3600" b="1" dirty="0" smtClean="0"/>
              <a:t>Statusupdate Projekt Vision</a:t>
            </a:r>
            <a:endParaRPr lang="de-DE" sz="3600" b="1" dirty="0" smtClean="0"/>
          </a:p>
        </p:txBody>
      </p:sp>
      <p:sp>
        <p:nvSpPr>
          <p:cNvPr id="5" name="Rechteck 4"/>
          <p:cNvSpPr/>
          <p:nvPr/>
        </p:nvSpPr>
        <p:spPr>
          <a:xfrm>
            <a:off x="1501775" y="3636963"/>
            <a:ext cx="6788150" cy="178510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endParaRPr lang="de-CH" b="1" dirty="0" smtClean="0">
              <a:latin typeface="+mn-lt"/>
            </a:endParaRPr>
          </a:p>
          <a:p>
            <a:pPr>
              <a:defRPr/>
            </a:pPr>
            <a:r>
              <a:rPr lang="de-CH" dirty="0" smtClean="0">
                <a:latin typeface="+mn-lt"/>
              </a:rPr>
              <a:t>Pascal </a:t>
            </a:r>
            <a:r>
              <a:rPr lang="de-CH" dirty="0">
                <a:latin typeface="+mn-lt"/>
              </a:rPr>
              <a:t>Rudin</a:t>
            </a:r>
          </a:p>
          <a:p>
            <a:pPr>
              <a:defRPr/>
            </a:pPr>
            <a:endParaRPr lang="de-CH" b="1" dirty="0">
              <a:latin typeface="+mn-lt"/>
            </a:endParaRPr>
          </a:p>
          <a:p>
            <a:pPr>
              <a:defRPr/>
            </a:pPr>
            <a:endParaRPr lang="de-CH" b="1" dirty="0">
              <a:latin typeface="+mn-lt"/>
            </a:endParaRPr>
          </a:p>
          <a:p>
            <a:pPr>
              <a:defRPr/>
            </a:pPr>
            <a:r>
              <a:rPr lang="de-CH" sz="1400" b="1" dirty="0" smtClean="0">
                <a:latin typeface="+mn-lt"/>
              </a:rPr>
              <a:t>QL Technische Kommission, </a:t>
            </a:r>
            <a:r>
              <a:rPr lang="de-CH" sz="1400" b="1" dirty="0" smtClean="0">
                <a:latin typeface="+mn-lt"/>
              </a:rPr>
              <a:t>10. August 2015</a:t>
            </a:r>
            <a:endParaRPr lang="de-CH" sz="1400" b="1" dirty="0">
              <a:latin typeface="+mn-lt"/>
            </a:endParaRPr>
          </a:p>
        </p:txBody>
      </p:sp>
      <p:sp>
        <p:nvSpPr>
          <p:cNvPr id="3076" name="Textfeld 3"/>
          <p:cNvSpPr txBox="1">
            <a:spLocks noChangeArrowheads="1"/>
          </p:cNvSpPr>
          <p:nvPr/>
        </p:nvSpPr>
        <p:spPr bwMode="auto">
          <a:xfrm>
            <a:off x="7308836" y="6919913"/>
            <a:ext cx="111921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CH" sz="1000" dirty="0" smtClean="0"/>
              <a:t>2015-08-05 </a:t>
            </a:r>
            <a:r>
              <a:rPr lang="de-CH" sz="1000" dirty="0" err="1" smtClean="0"/>
              <a:t>pRu</a:t>
            </a:r>
            <a:endParaRPr lang="de-CH" sz="1000" dirty="0"/>
          </a:p>
        </p:txBody>
      </p:sp>
      <p:sp>
        <p:nvSpPr>
          <p:cNvPr id="307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677275" y="6891338"/>
            <a:ext cx="314325" cy="503237"/>
          </a:xfrm>
          <a:noFill/>
        </p:spPr>
        <p:txBody>
          <a:bodyPr/>
          <a:lstStyle/>
          <a:p>
            <a:fld id="{AC9942EA-8F7B-4D5E-837C-FC27F9183764}" type="slidenum">
              <a:rPr lang="de-DE" smtClean="0"/>
              <a:pPr/>
              <a:t>1</a:t>
            </a:fld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30213" y="495300"/>
            <a:ext cx="59182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de-CH" sz="2400" b="1" dirty="0" smtClean="0"/>
              <a:t>Stand Projekt</a:t>
            </a:r>
            <a:endParaRPr lang="de-DE" sz="2400" b="1" dirty="0" smtClean="0"/>
          </a:p>
        </p:txBody>
      </p:sp>
      <p:sp>
        <p:nvSpPr>
          <p:cNvPr id="51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75231-AA24-4378-BB74-3FBDBF65744B}" type="slidenum">
              <a:rPr lang="de-DE" smtClean="0"/>
              <a:pPr/>
              <a:t>2</a:t>
            </a:fld>
            <a:endParaRPr lang="de-DE" smtClean="0"/>
          </a:p>
        </p:txBody>
      </p:sp>
      <p:sp>
        <p:nvSpPr>
          <p:cNvPr id="5" name="Textfeld 4"/>
          <p:cNvSpPr txBox="1"/>
          <p:nvPr/>
        </p:nvSpPr>
        <p:spPr>
          <a:xfrm>
            <a:off x="323528" y="1696090"/>
            <a:ext cx="9145115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Das Projekt schreitet </a:t>
            </a:r>
            <a:r>
              <a:rPr lang="de-CH" sz="2000" dirty="0" smtClean="0"/>
              <a:t>voran, rund </a:t>
            </a:r>
            <a:r>
              <a:rPr lang="de-CH" sz="2000" dirty="0"/>
              <a:t>70% der Phase 1 ist </a:t>
            </a:r>
            <a:r>
              <a:rPr lang="de-CH" sz="2000" dirty="0" smtClean="0"/>
              <a:t>umgesetzt</a:t>
            </a:r>
            <a:br>
              <a:rPr lang="de-CH" sz="2000" dirty="0" smtClean="0"/>
            </a:br>
            <a:endParaRPr lang="de-CH" sz="20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Die </a:t>
            </a:r>
            <a:r>
              <a:rPr lang="de-CH" sz="2000" dirty="0"/>
              <a:t>Fortschritte sind in den ORIs (</a:t>
            </a:r>
            <a:r>
              <a:rPr lang="de-CH" sz="2000" dirty="0" err="1"/>
              <a:t>One</a:t>
            </a:r>
            <a:r>
              <a:rPr lang="de-CH" sz="2000" dirty="0"/>
              <a:t>-Roof-Integration) </a:t>
            </a:r>
            <a:r>
              <a:rPr lang="de-CH" sz="2000" dirty="0" smtClean="0"/>
              <a:t>sichtbar</a:t>
            </a:r>
            <a:br>
              <a:rPr lang="de-CH" sz="2000" dirty="0" smtClean="0"/>
            </a:br>
            <a:endParaRPr lang="de-CH" sz="20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Dennoch </a:t>
            </a:r>
            <a:r>
              <a:rPr lang="de-CH" sz="2000" dirty="0"/>
              <a:t>ist der Entwicklungsstand für die letzten 30% noch nicht auf dem gewünschten Qualitätslevel, den wir erreichen wollen. Deshalb werden die Entwicklungsarbeiten </a:t>
            </a:r>
            <a:r>
              <a:rPr lang="de-CH" sz="2000" dirty="0" smtClean="0"/>
              <a:t>verlängert</a:t>
            </a:r>
            <a:br>
              <a:rPr lang="de-CH" sz="2000" dirty="0" smtClean="0"/>
            </a:br>
            <a:r>
              <a:rPr lang="de-CH" sz="2000" dirty="0" smtClean="0"/>
              <a:t>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Das Startzeitfenster bleibt unverändert (1. Semester 2016) </a:t>
            </a:r>
            <a:br>
              <a:rPr lang="de-CH" sz="2000" dirty="0" smtClean="0"/>
            </a:br>
            <a:endParaRPr lang="de-CH" sz="2000" dirty="0" smtClean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Jedoch </a:t>
            </a:r>
            <a:r>
              <a:rPr lang="de-CH" sz="2000" dirty="0"/>
              <a:t>wird es innerhalb des Projektes terminliche Änderungen </a:t>
            </a:r>
            <a:r>
              <a:rPr lang="de-CH" sz="2000" dirty="0" smtClean="0"/>
              <a:t>geben; diese </a:t>
            </a:r>
            <a:r>
              <a:rPr lang="de-CH" sz="2000" dirty="0"/>
              <a:t>werden nun zusammen mit </a:t>
            </a:r>
            <a:r>
              <a:rPr lang="de-CH" sz="2000" dirty="0" err="1" smtClean="0"/>
              <a:t>SeaChange</a:t>
            </a:r>
            <a:r>
              <a:rPr lang="de-CH" sz="2000" dirty="0" smtClean="0"/>
              <a:t> ermittelt</a:t>
            </a:r>
            <a:endParaRPr lang="de-CH" sz="2000" dirty="0"/>
          </a:p>
          <a:p>
            <a:pPr lvl="1" algn="l"/>
            <a:endParaRPr lang="nl-N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30213" y="495300"/>
            <a:ext cx="59182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de-CH" sz="2400" b="1" dirty="0" smtClean="0"/>
              <a:t>Projektplan</a:t>
            </a:r>
            <a:endParaRPr lang="de-DE" sz="2400" b="1" dirty="0" smtClean="0"/>
          </a:p>
        </p:txBody>
      </p:sp>
      <p:sp>
        <p:nvSpPr>
          <p:cNvPr id="51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75231-AA24-4378-BB74-3FBDBF65744B}" type="slidenum">
              <a:rPr lang="de-DE" smtClean="0"/>
              <a:pPr/>
              <a:t>3</a:t>
            </a:fld>
            <a:endParaRPr lang="de-DE" smtClean="0"/>
          </a:p>
        </p:txBody>
      </p:sp>
      <p:sp>
        <p:nvSpPr>
          <p:cNvPr id="3" name="Richtungspfeil 2"/>
          <p:cNvSpPr/>
          <p:nvPr/>
        </p:nvSpPr>
        <p:spPr bwMode="auto">
          <a:xfrm>
            <a:off x="1292719" y="3781831"/>
            <a:ext cx="2232248" cy="864096"/>
          </a:xfrm>
          <a:prstGeom prst="homePlate">
            <a:avLst/>
          </a:prstGeom>
          <a:solidFill>
            <a:srgbClr val="00B05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 smtClean="0"/>
              <a:t>September 2015</a:t>
            </a:r>
            <a:r>
              <a:rPr lang="de-CH" sz="2000" dirty="0" smtClean="0"/>
              <a:t/>
            </a:r>
            <a:br>
              <a:rPr lang="de-CH" sz="2000" dirty="0" smtClean="0"/>
            </a:br>
            <a:r>
              <a:rPr lang="de-CH" dirty="0" smtClean="0"/>
              <a:t>FUT Wave A</a:t>
            </a:r>
            <a:endParaRPr kumimoji="0" lang="de-CH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ヒラギノ角ゴ Pro W3" pitchFamily="-80" charset="-128"/>
            </a:endParaRPr>
          </a:p>
        </p:txBody>
      </p:sp>
      <p:sp>
        <p:nvSpPr>
          <p:cNvPr id="6" name="Eingekerbter Richtungspfeil 5"/>
          <p:cNvSpPr/>
          <p:nvPr/>
        </p:nvSpPr>
        <p:spPr bwMode="auto">
          <a:xfrm>
            <a:off x="3380951" y="3781425"/>
            <a:ext cx="2880320" cy="864501"/>
          </a:xfrm>
          <a:prstGeom prst="chevron">
            <a:avLst/>
          </a:prstGeom>
          <a:solidFill>
            <a:srgbClr val="00B0F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z="1800" dirty="0" smtClean="0">
                <a:solidFill>
                  <a:srgbClr val="000000"/>
                </a:solidFill>
              </a:rPr>
              <a:t>Oktober </a:t>
            </a:r>
            <a:r>
              <a:rPr lang="de-CH" sz="1800" dirty="0">
                <a:solidFill>
                  <a:srgbClr val="000000"/>
                </a:solidFill>
              </a:rPr>
              <a:t>2015</a:t>
            </a:r>
            <a:r>
              <a:rPr lang="de-CH" sz="2000" dirty="0">
                <a:solidFill>
                  <a:srgbClr val="000000"/>
                </a:solidFill>
              </a:rPr>
              <a:t/>
            </a:r>
            <a:br>
              <a:rPr lang="de-CH" sz="2000" dirty="0">
                <a:solidFill>
                  <a:srgbClr val="000000"/>
                </a:solidFill>
              </a:rPr>
            </a:br>
            <a:r>
              <a:rPr lang="de-CH" dirty="0">
                <a:solidFill>
                  <a:srgbClr val="000000"/>
                </a:solidFill>
              </a:rPr>
              <a:t>FUT Wave </a:t>
            </a:r>
            <a:r>
              <a:rPr lang="de-CH" dirty="0" smtClean="0">
                <a:solidFill>
                  <a:srgbClr val="000000"/>
                </a:solidFill>
              </a:rPr>
              <a:t>B</a:t>
            </a:r>
            <a:endParaRPr lang="de-CH" dirty="0">
              <a:solidFill>
                <a:srgbClr val="000000"/>
              </a:solidFill>
            </a:endParaRPr>
          </a:p>
        </p:txBody>
      </p:sp>
      <p:sp>
        <p:nvSpPr>
          <p:cNvPr id="10" name="Eingekerbter Richtungspfeil 9"/>
          <p:cNvSpPr/>
          <p:nvPr/>
        </p:nvSpPr>
        <p:spPr bwMode="auto">
          <a:xfrm>
            <a:off x="6117255" y="3788394"/>
            <a:ext cx="2880320" cy="864501"/>
          </a:xfrm>
          <a:prstGeom prst="chevron">
            <a:avLst/>
          </a:prstGeom>
          <a:solidFill>
            <a:srgbClr val="FE594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de-CH" sz="1800" dirty="0">
                <a:solidFill>
                  <a:srgbClr val="000000"/>
                </a:solidFill>
              </a:rPr>
              <a:t>1. Semester 2016</a:t>
            </a:r>
            <a:br>
              <a:rPr lang="de-CH" sz="1800" dirty="0">
                <a:solidFill>
                  <a:srgbClr val="000000"/>
                </a:solidFill>
              </a:rPr>
            </a:br>
            <a:r>
              <a:rPr lang="de-CH" dirty="0">
                <a:solidFill>
                  <a:srgbClr val="000000"/>
                </a:solidFill>
              </a:rPr>
              <a:t>Launch</a:t>
            </a:r>
          </a:p>
        </p:txBody>
      </p:sp>
    </p:spTree>
    <p:extLst>
      <p:ext uri="{BB962C8B-B14F-4D97-AF65-F5344CB8AC3E}">
        <p14:creationId xmlns:p14="http://schemas.microsoft.com/office/powerpoint/2010/main" val="162819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30213" y="495300"/>
            <a:ext cx="59182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de-CH" sz="2400" b="1" dirty="0" smtClean="0"/>
              <a:t>Field User Test FUT</a:t>
            </a:r>
            <a:endParaRPr lang="de-DE" sz="2400" b="1" dirty="0" smtClean="0"/>
          </a:p>
        </p:txBody>
      </p:sp>
      <p:sp>
        <p:nvSpPr>
          <p:cNvPr id="51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75231-AA24-4378-BB74-3FBDBF65744B}" type="slidenum">
              <a:rPr lang="de-DE" smtClean="0"/>
              <a:pPr/>
              <a:t>4</a:t>
            </a:fld>
            <a:endParaRPr lang="de-DE" smtClean="0"/>
          </a:p>
        </p:txBody>
      </p:sp>
      <p:sp>
        <p:nvSpPr>
          <p:cNvPr id="5" name="Textfeld 4"/>
          <p:cNvSpPr txBox="1"/>
          <p:nvPr/>
        </p:nvSpPr>
        <p:spPr>
          <a:xfrm>
            <a:off x="323528" y="1696090"/>
            <a:ext cx="914511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/>
            <a:r>
              <a:rPr lang="nl-NL" sz="2000" b="1" dirty="0" smtClean="0"/>
              <a:t>Schulung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/>
              <a:t>Schulung mit den involvierten Partnern (</a:t>
            </a:r>
            <a:r>
              <a:rPr lang="nl-NL" sz="2000" dirty="0" smtClean="0"/>
              <a:t>EWA, </a:t>
            </a:r>
            <a:r>
              <a:rPr lang="nl-NL" sz="2000" dirty="0" smtClean="0"/>
              <a:t>ESAG</a:t>
            </a:r>
            <a:r>
              <a:rPr lang="nl-NL" sz="2000" dirty="0"/>
              <a:t> </a:t>
            </a:r>
            <a:r>
              <a:rPr lang="nl-NL" sz="2000" dirty="0" smtClean="0"/>
              <a:t>und </a:t>
            </a:r>
            <a:r>
              <a:rPr lang="nl-NL" sz="2000" dirty="0" smtClean="0"/>
              <a:t>Localnet AG)</a:t>
            </a:r>
            <a:r>
              <a:rPr lang="nl-NL" sz="2000" dirty="0"/>
              <a:t> </a:t>
            </a:r>
            <a:r>
              <a:rPr lang="nl-NL" sz="2000" dirty="0" smtClean="0"/>
              <a:t>hat am 25.06.2015 stattgefunden.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endParaRPr lang="nl-NL" sz="20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nl-NL" sz="2000" dirty="0" smtClean="0"/>
              <a:t>Rekrutierung Schulung der Endkunden erfolgt durch Quickline AG in Nidau</a:t>
            </a:r>
          </a:p>
          <a:p>
            <a:pPr lvl="1" algn="l"/>
            <a:endParaRPr lang="nl-NL" sz="2000" dirty="0" smtClean="0"/>
          </a:p>
          <a:p>
            <a:pPr lvl="1" algn="l"/>
            <a:endParaRPr lang="nl-NL" sz="2000" dirty="0"/>
          </a:p>
          <a:p>
            <a:pPr lvl="1" algn="l"/>
            <a:r>
              <a:rPr lang="nl-NL" sz="2000" b="1" dirty="0" smtClean="0"/>
              <a:t>Wave A (September 2015)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Erweiterte </a:t>
            </a:r>
            <a:r>
              <a:rPr lang="de-CH" sz="2000" dirty="0"/>
              <a:t>Funktionstests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100 </a:t>
            </a:r>
            <a:r>
              <a:rPr lang="de-CH" sz="2000" dirty="0"/>
              <a:t>Anwendungsfälle </a:t>
            </a:r>
            <a:r>
              <a:rPr lang="de-CH" sz="2000" dirty="0" smtClean="0"/>
              <a:t>respektive </a:t>
            </a:r>
            <a:r>
              <a:rPr lang="de-CH" sz="2000" dirty="0"/>
              <a:t>Szenarien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15 </a:t>
            </a:r>
            <a:r>
              <a:rPr lang="de-CH" sz="2000" dirty="0" smtClean="0"/>
              <a:t>extensive Nutzer (Mitarbeitende)</a:t>
            </a:r>
            <a:endParaRPr lang="de-CH" sz="20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Installationstests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FTTH und HFC</a:t>
            </a:r>
            <a:endParaRPr lang="de-CH" sz="2000" dirty="0"/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Testvorgehen nach </a:t>
            </a:r>
            <a:r>
              <a:rPr lang="de-CH" sz="2000" dirty="0" smtClean="0"/>
              <a:t>Anleitung</a:t>
            </a:r>
          </a:p>
          <a:p>
            <a:pPr lvl="1" algn="l"/>
            <a:endParaRPr lang="de-CH" sz="2000" dirty="0" smtClean="0"/>
          </a:p>
          <a:p>
            <a:pPr lvl="1" algn="l"/>
            <a:r>
              <a:rPr lang="de-CH" sz="2000" dirty="0" smtClean="0"/>
              <a:t>Ziel: Sicherstellung </a:t>
            </a:r>
            <a:r>
              <a:rPr lang="de-CH" sz="2000" dirty="0"/>
              <a:t>der </a:t>
            </a:r>
            <a:r>
              <a:rPr lang="de-CH" sz="2000" dirty="0" smtClean="0"/>
              <a:t>Benutzerfreundlichkeit</a:t>
            </a:r>
          </a:p>
        </p:txBody>
      </p:sp>
    </p:spTree>
    <p:extLst>
      <p:ext uri="{BB962C8B-B14F-4D97-AF65-F5344CB8AC3E}">
        <p14:creationId xmlns:p14="http://schemas.microsoft.com/office/powerpoint/2010/main" val="260443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el 1"/>
          <p:cNvSpPr>
            <a:spLocks noGrp="1"/>
          </p:cNvSpPr>
          <p:nvPr>
            <p:ph type="title"/>
          </p:nvPr>
        </p:nvSpPr>
        <p:spPr>
          <a:xfrm>
            <a:off x="430213" y="495300"/>
            <a:ext cx="5918200" cy="6096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 eaLnBrk="1" hangingPunct="1">
              <a:defRPr/>
            </a:pPr>
            <a:r>
              <a:rPr lang="de-CH" sz="2400" b="1" dirty="0" smtClean="0"/>
              <a:t>Field User Test FUT (</a:t>
            </a:r>
            <a:r>
              <a:rPr lang="de-CH" sz="2400" b="1" dirty="0" err="1" smtClean="0"/>
              <a:t>cont</a:t>
            </a:r>
            <a:r>
              <a:rPr lang="de-CH" sz="2400" b="1" dirty="0" smtClean="0"/>
              <a:t>.)</a:t>
            </a:r>
            <a:endParaRPr lang="de-DE" sz="2400" b="1" dirty="0" smtClean="0"/>
          </a:p>
        </p:txBody>
      </p:sp>
      <p:sp>
        <p:nvSpPr>
          <p:cNvPr id="5124" name="Foliennummernplatzhalt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61B75231-AA24-4378-BB74-3FBDBF65744B}" type="slidenum">
              <a:rPr lang="de-DE" smtClean="0"/>
              <a:pPr/>
              <a:t>5</a:t>
            </a:fld>
            <a:endParaRPr lang="de-DE" smtClean="0"/>
          </a:p>
        </p:txBody>
      </p:sp>
      <p:sp>
        <p:nvSpPr>
          <p:cNvPr id="5" name="Textfeld 4"/>
          <p:cNvSpPr txBox="1"/>
          <p:nvPr/>
        </p:nvSpPr>
        <p:spPr>
          <a:xfrm>
            <a:off x="323528" y="1696090"/>
            <a:ext cx="914511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l"/>
            <a:r>
              <a:rPr lang="de-CH" sz="2000" b="1" dirty="0"/>
              <a:t>Wave B (Oktober 2015)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Breites Feedback der Nutzer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40 Tester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Freies </a:t>
            </a:r>
            <a:r>
              <a:rPr lang="de-CH" sz="2000" dirty="0"/>
              <a:t>Testen ohne Anleitung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Dazu </a:t>
            </a:r>
            <a:r>
              <a:rPr lang="de-CH" sz="2000" dirty="0" smtClean="0"/>
              <a:t>motivieren, Vision </a:t>
            </a:r>
            <a:r>
              <a:rPr lang="de-CH" sz="2000" dirty="0"/>
              <a:t>täglich zu verwenden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/>
              <a:t>Dazu motivieren, </a:t>
            </a:r>
            <a:r>
              <a:rPr lang="de-CH" sz="2000" dirty="0" smtClean="0"/>
              <a:t>alle </a:t>
            </a:r>
            <a:r>
              <a:rPr lang="de-CH" sz="2000" dirty="0"/>
              <a:t>Familienmitglieder </a:t>
            </a:r>
            <a:r>
              <a:rPr lang="de-CH" sz="2000" dirty="0" smtClean="0"/>
              <a:t>am </a:t>
            </a:r>
            <a:r>
              <a:rPr lang="de-CH" sz="2000" dirty="0"/>
              <a:t>Test zu beteiligen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de-CH" sz="2000" dirty="0" smtClean="0"/>
              <a:t>Die Gruppe soll so </a:t>
            </a:r>
            <a:r>
              <a:rPr lang="de-CH" sz="2000" dirty="0"/>
              <a:t>nah wie möglich an realen </a:t>
            </a:r>
            <a:r>
              <a:rPr lang="de-CH" sz="2000" dirty="0" smtClean="0"/>
              <a:t>Endbenutzern sein</a:t>
            </a:r>
          </a:p>
          <a:p>
            <a:pPr lvl="1" algn="l"/>
            <a:endParaRPr lang="de-CH" sz="2000" dirty="0" smtClean="0"/>
          </a:p>
          <a:p>
            <a:pPr lvl="1" algn="l"/>
            <a:r>
              <a:rPr lang="de-CH" sz="2000" dirty="0" smtClean="0"/>
              <a:t>Ziel: </a:t>
            </a:r>
            <a:r>
              <a:rPr lang="de-CH" sz="2000" dirty="0"/>
              <a:t>Sicherstellung der Funktionsfähigkeit und Markttauglichkeit des Produkts</a:t>
            </a:r>
          </a:p>
          <a:p>
            <a:pPr lvl="1" algn="l"/>
            <a:endParaRPr lang="de-CH" sz="2000" dirty="0"/>
          </a:p>
          <a:p>
            <a:pPr lvl="1" algn="l"/>
            <a:endParaRPr lang="de-CH" sz="2000" dirty="0" smtClean="0"/>
          </a:p>
          <a:p>
            <a:pPr lvl="1" algn="l"/>
            <a:endParaRPr lang="de-CH" sz="2000" dirty="0" smtClean="0"/>
          </a:p>
          <a:p>
            <a:pPr lvl="1" algn="l"/>
            <a:endParaRPr lang="nl-NL" sz="2000" dirty="0" smtClean="0"/>
          </a:p>
        </p:txBody>
      </p:sp>
    </p:spTree>
    <p:extLst>
      <p:ext uri="{BB962C8B-B14F-4D97-AF65-F5344CB8AC3E}">
        <p14:creationId xmlns:p14="http://schemas.microsoft.com/office/powerpoint/2010/main" val="379411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eere Präsentation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8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-80" charset="-128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166</Words>
  <Application>Microsoft Office PowerPoint</Application>
  <PresentationFormat>Benutzerdefiniert</PresentationFormat>
  <Paragraphs>50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8" baseType="lpstr">
      <vt:lpstr>Arial</vt:lpstr>
      <vt:lpstr>ヒラギノ角ゴ Pro W3</vt:lpstr>
      <vt:lpstr>Leere Präsentation</vt:lpstr>
      <vt:lpstr>Statusupdate Projekt Vision</vt:lpstr>
      <vt:lpstr>Stand Projekt</vt:lpstr>
      <vt:lpstr>Projektplan</vt:lpstr>
      <vt:lpstr>Field User Test FUT</vt:lpstr>
      <vt:lpstr>Field User Test FUT (cont.)</vt:lpstr>
    </vt:vector>
  </TitlesOfParts>
  <Company>Holtmann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Martin Schori</dc:creator>
  <cp:lastModifiedBy>Rudin Pascal</cp:lastModifiedBy>
  <cp:revision>337</cp:revision>
  <cp:lastPrinted>2007-10-31T14:01:56Z</cp:lastPrinted>
  <dcterms:created xsi:type="dcterms:W3CDTF">2007-09-05T06:44:15Z</dcterms:created>
  <dcterms:modified xsi:type="dcterms:W3CDTF">2015-08-10T09:02:44Z</dcterms:modified>
</cp:coreProperties>
</file>