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37"/>
  </p:notesMasterIdLst>
  <p:handoutMasterIdLst>
    <p:handoutMasterId r:id="rId38"/>
  </p:handoutMasterIdLst>
  <p:sldIdLst>
    <p:sldId id="276" r:id="rId3"/>
    <p:sldId id="275" r:id="rId4"/>
    <p:sldId id="277" r:id="rId5"/>
    <p:sldId id="278" r:id="rId6"/>
    <p:sldId id="294" r:id="rId7"/>
    <p:sldId id="279" r:id="rId8"/>
    <p:sldId id="285" r:id="rId9"/>
    <p:sldId id="317" r:id="rId10"/>
    <p:sldId id="318" r:id="rId11"/>
    <p:sldId id="319" r:id="rId12"/>
    <p:sldId id="282" r:id="rId13"/>
    <p:sldId id="298" r:id="rId14"/>
    <p:sldId id="320" r:id="rId15"/>
    <p:sldId id="283" r:id="rId16"/>
    <p:sldId id="297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284" r:id="rId26"/>
    <p:sldId id="330" r:id="rId27"/>
    <p:sldId id="331" r:id="rId28"/>
    <p:sldId id="329" r:id="rId29"/>
    <p:sldId id="333" r:id="rId30"/>
    <p:sldId id="334" r:id="rId31"/>
    <p:sldId id="335" r:id="rId32"/>
    <p:sldId id="336" r:id="rId33"/>
    <p:sldId id="332" r:id="rId34"/>
    <p:sldId id="293" r:id="rId35"/>
    <p:sldId id="295" r:id="rId3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>
      <p:cViewPr>
        <p:scale>
          <a:sx n="70" d="100"/>
          <a:sy n="70" d="100"/>
        </p:scale>
        <p:origin x="-2429" y="-1459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z="1000" dirty="0" smtClean="0"/>
              <a:t>Quickline AG</a:t>
            </a:r>
            <a:endParaRPr lang="de-CH" sz="10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A9C54-43FB-47B2-A714-D01BA92C6B9C}" type="datetimeFigureOut">
              <a:rPr lang="de-CH" sz="1000" smtClean="0"/>
              <a:t>15.12.2014</a:t>
            </a:fld>
            <a:endParaRPr lang="de-CH" sz="1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sz="10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11E032-0311-49CB-AD65-8FC4B350F5EF}" type="slidenum">
              <a:rPr lang="de-CH" sz="1000" smtClean="0"/>
              <a:t>‹Nr.›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052101-301C-47D8-AD25-F38C3E84B591}" type="datetimeFigureOut">
              <a:rPr lang="de-CH" smtClean="0"/>
              <a:t>15.12.2014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809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wmf"/><Relationship Id="rId4" Type="http://schemas.openxmlformats.org/officeDocument/2006/relationships/package" Target="../embeddings/Microsoft_Word_Document1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4480520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01. Dezember </a:t>
            </a:r>
            <a:r>
              <a:rPr lang="de-CH" dirty="0">
                <a:solidFill>
                  <a:schemeClr val="bg1"/>
                </a:solidFill>
              </a:rPr>
              <a:t>2014</a:t>
            </a:r>
          </a:p>
          <a:p>
            <a:r>
              <a:rPr lang="de-CH" dirty="0">
                <a:solidFill>
                  <a:schemeClr val="tx1"/>
                </a:solidFill>
              </a:rPr>
              <a:t>Remond Krebs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7066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Bandbreitenentwicklung und Netzausbau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Information und Entscheid</a:t>
            </a:r>
            <a:endParaRPr lang="de-CH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2564904"/>
            <a:ext cx="7203529" cy="1328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301" y="4096134"/>
            <a:ext cx="6990234" cy="1408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e Legende 2"/>
          <p:cNvSpPr/>
          <p:nvPr/>
        </p:nvSpPr>
        <p:spPr>
          <a:xfrm>
            <a:off x="8616280" y="1700808"/>
            <a:ext cx="2520280" cy="1440160"/>
          </a:xfrm>
          <a:prstGeom prst="wedgeEllipseCallout">
            <a:avLst>
              <a:gd name="adj1" fmla="val -126223"/>
              <a:gd name="adj2" fmla="val 34068"/>
            </a:avLst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/>
              <a:t>Hier gab es eine  unverständliche Diskussion!</a:t>
            </a:r>
            <a:br>
              <a:rPr lang="de-CH" sz="1600" dirty="0" smtClean="0"/>
            </a:br>
            <a:r>
              <a:rPr lang="de-CH" sz="1600" dirty="0" smtClean="0"/>
              <a:t>Siehe Kapitel 4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792682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4. </a:t>
            </a:r>
            <a:r>
              <a:rPr lang="de-CH" sz="3200" dirty="0" smtClean="0">
                <a:solidFill>
                  <a:schemeClr val="bg1"/>
                </a:solidFill>
              </a:rPr>
              <a:t>QL-TK</a:t>
            </a:r>
            <a:br>
              <a:rPr lang="de-CH" sz="3200" dirty="0" smtClean="0">
                <a:solidFill>
                  <a:schemeClr val="bg1"/>
                </a:solidFill>
              </a:rPr>
            </a:br>
            <a:r>
              <a:rPr lang="de-CH" sz="3200" dirty="0" smtClean="0">
                <a:solidFill>
                  <a:schemeClr val="bg1"/>
                </a:solidFill>
              </a:rPr>
              <a:t>Zusammenarbeit &amp; gemeinsames </a:t>
            </a:r>
            <a:r>
              <a:rPr lang="de-CH" sz="3200" dirty="0">
                <a:solidFill>
                  <a:schemeClr val="bg1"/>
                </a:solidFill>
              </a:rPr>
              <a:t>Verständnis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660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Diskussion während der QL-PV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b="0" dirty="0" smtClean="0"/>
              <a:t>Während der Diskussion über Bandbreitenentwicklung und Netzausbau kam die Aussage auf, dass die so in der QL-TK nicht diskutiert und bestimmt wurde.</a:t>
            </a:r>
          </a:p>
          <a:p>
            <a:r>
              <a:rPr lang="de-CH" b="0" dirty="0" smtClean="0"/>
              <a:t>Ich war sehr erstaunt über eine solche Aussage und habe dies Entsprechend erläutert.</a:t>
            </a:r>
            <a:br>
              <a:rPr lang="de-CH" b="0" dirty="0" smtClean="0"/>
            </a:br>
            <a:r>
              <a:rPr lang="de-CH" b="0" dirty="0" smtClean="0"/>
              <a:t>=&gt; Der selbe Inhalt, welcher in der QL-PV präsentiert und diskutiert wurde, wurde vorgängig in der QL-TK diskutiert!</a:t>
            </a:r>
            <a:br>
              <a:rPr lang="de-CH" b="0" dirty="0" smtClean="0"/>
            </a:br>
            <a:r>
              <a:rPr lang="de-CH" b="0" dirty="0" smtClean="0"/>
              <a:t>=&gt; Entsprechend wurde das QL-TK Protokoll auch vorgängig zur QL-PV versendet</a:t>
            </a:r>
          </a:p>
          <a:p>
            <a:r>
              <a:rPr lang="de-CH" b="0" dirty="0" smtClean="0"/>
              <a:t>Ich wurde von einem QL-Partner während der QL-PV unterstützt. Dieser QL-Partner war auch in der QL-TK anwesend und bestätigte genau meine Aussage.</a:t>
            </a:r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 smtClean="0"/>
              <a:t>Unterschiedliche Aussagen durch QL-Partner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QL-TK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Zusammenarbeit &amp; gemeinsames Verständnis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748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Diskussion in der QL-TK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2492375"/>
            <a:ext cx="9649072" cy="3816350"/>
          </a:xfrm>
        </p:spPr>
        <p:txBody>
          <a:bodyPr/>
          <a:lstStyle/>
          <a:p>
            <a:r>
              <a:rPr lang="de-CH" b="0" dirty="0" smtClean="0"/>
              <a:t>Weshalb tritt diese Unstimmigkeit (Delta Sicht QL-TK zu Sicht QL-PV) auf?		=&gt; Feedback aus der Runde</a:t>
            </a:r>
          </a:p>
          <a:p>
            <a:r>
              <a:rPr lang="de-CH" b="0" dirty="0" smtClean="0"/>
              <a:t>Was muss verbessert werden, dass solche Unstimmigkeiten nicht mehr auftauchen?	</a:t>
            </a:r>
            <a:r>
              <a:rPr lang="de-CH" b="0" dirty="0"/>
              <a:t> =&gt; Feedback aus der </a:t>
            </a:r>
            <a:r>
              <a:rPr lang="de-CH" b="0" dirty="0" smtClean="0"/>
              <a:t>Runde</a:t>
            </a:r>
          </a:p>
          <a:p>
            <a:r>
              <a:rPr lang="de-CH" b="0" dirty="0" smtClean="0"/>
              <a:t>Notwendige Entscheide festhalten:</a:t>
            </a:r>
            <a:br>
              <a:rPr lang="de-CH" b="0" dirty="0" smtClean="0"/>
            </a:br>
            <a:r>
              <a:rPr lang="de-CH" b="0" dirty="0" smtClean="0"/>
              <a:t>	- Bessere Abstimmung bei QL-Partner intern (TK-Teilnehmer mit PV-Teilnehmer)</a:t>
            </a:r>
            <a:br>
              <a:rPr lang="de-CH" b="0" dirty="0" smtClean="0"/>
            </a:br>
            <a:r>
              <a:rPr lang="de-CH" b="0" dirty="0" smtClean="0"/>
              <a:t>	- </a:t>
            </a:r>
            <a:br>
              <a:rPr lang="de-CH" b="0" dirty="0" smtClean="0"/>
            </a:br>
            <a:r>
              <a:rPr lang="de-CH" b="0" dirty="0" smtClean="0"/>
              <a:t>	- </a:t>
            </a:r>
          </a:p>
          <a:p>
            <a:endParaRPr lang="de-CH" b="0" dirty="0" smtClean="0"/>
          </a:p>
          <a:p>
            <a:endParaRPr lang="de-CH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CH" dirty="0"/>
              <a:t>Identifikation und Entscheid </a:t>
            </a:r>
            <a:r>
              <a:rPr lang="de-CH" dirty="0" smtClean="0"/>
              <a:t>zum Verbesserungsbedarf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4. QL-TK</a:t>
            </a:r>
            <a:endParaRPr lang="de-CH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Zusammenarbeit &amp; gemeinsames Verständnis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38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5</a:t>
            </a:r>
            <a:r>
              <a:rPr lang="de-CH" sz="3200" dirty="0" smtClean="0">
                <a:solidFill>
                  <a:schemeClr val="bg1"/>
                </a:solidFill>
              </a:rPr>
              <a:t>. Public WLAN Lösung im QL-Verbund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082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im QL-Verbund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/>
              <a:t>Die </a:t>
            </a:r>
            <a:r>
              <a:rPr lang="de-CH" b="0" dirty="0" smtClean="0"/>
              <a:t>Kundenbedürfnisse ändern sich auch in die Richtung, dass Services (und somit auch QL-Services) immer mehr </a:t>
            </a:r>
            <a:r>
              <a:rPr lang="de-CH" b="0" i="1" dirty="0" err="1" smtClean="0"/>
              <a:t>wireless</a:t>
            </a:r>
            <a:r>
              <a:rPr lang="de-CH" b="0" dirty="0" smtClean="0"/>
              <a:t> konsumiert werden; sowohl </a:t>
            </a:r>
            <a:r>
              <a:rPr lang="de-CH" b="0" dirty="0" err="1"/>
              <a:t>I</a:t>
            </a:r>
            <a:r>
              <a:rPr lang="de-CH" b="0" dirty="0" err="1" smtClean="0"/>
              <a:t>nhome</a:t>
            </a:r>
            <a:r>
              <a:rPr lang="de-CH" b="0" dirty="0" smtClean="0"/>
              <a:t> (zu Hause) wie auch Outdoor (unterwegs).</a:t>
            </a:r>
          </a:p>
          <a:p>
            <a:r>
              <a:rPr lang="de-CH" b="0" dirty="0" smtClean="0"/>
              <a:t>Entsprechend werden die QL-Produkte (QL-Mobile und QL-Vision) entwickelt.</a:t>
            </a:r>
            <a:br>
              <a:rPr lang="de-CH" b="0" dirty="0" smtClean="0"/>
            </a:br>
            <a:r>
              <a:rPr lang="de-CH" b="0" dirty="0" smtClean="0"/>
              <a:t>	=&gt; QL-Mobile:	QL-TV (</a:t>
            </a:r>
            <a:r>
              <a:rPr lang="de-CH" b="0" i="1" dirty="0" err="1" smtClean="0"/>
              <a:t>wireless</a:t>
            </a:r>
            <a:r>
              <a:rPr lang="de-CH" b="0" dirty="0" smtClean="0"/>
              <a:t> </a:t>
            </a:r>
            <a:r>
              <a:rPr lang="de-CH" b="0" dirty="0" err="1" smtClean="0"/>
              <a:t>Inhome</a:t>
            </a:r>
            <a:r>
              <a:rPr lang="de-CH" b="0" dirty="0" smtClean="0"/>
              <a:t> &amp; Outdoor mit Mobile-Endgerät)</a:t>
            </a:r>
            <a:br>
              <a:rPr lang="de-CH" b="0" dirty="0" smtClean="0"/>
            </a:br>
            <a:r>
              <a:rPr lang="de-CH" b="0" dirty="0" smtClean="0"/>
              <a:t>	=&gt; QL-Vision:	QL-TV, QL-Internet (</a:t>
            </a:r>
            <a:r>
              <a:rPr lang="de-CH" b="0" i="1" dirty="0" err="1" smtClean="0"/>
              <a:t>wirelesse</a:t>
            </a:r>
            <a:r>
              <a:rPr lang="de-CH" b="0" dirty="0" smtClean="0"/>
              <a:t> </a:t>
            </a:r>
            <a:r>
              <a:rPr lang="de-CH" b="0" dirty="0" err="1" smtClean="0"/>
              <a:t>Inhome</a:t>
            </a:r>
            <a:r>
              <a:rPr lang="de-CH" b="0" dirty="0" smtClean="0"/>
              <a:t> &amp; Outdoor mit Mobile- &amp; WLAN-Endgerät)</a:t>
            </a:r>
          </a:p>
          <a:p>
            <a:r>
              <a:rPr lang="de-CH" b="0" dirty="0" smtClean="0"/>
              <a:t>Wireless </a:t>
            </a:r>
            <a:r>
              <a:rPr lang="de-CH" b="0" dirty="0" err="1" smtClean="0"/>
              <a:t>Inhome</a:t>
            </a:r>
            <a:r>
              <a:rPr lang="de-CH" b="0" dirty="0" smtClean="0"/>
              <a:t>: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 smtClean="0"/>
              <a:t>Mittels QL-WLAN Lösung durch CPE und zukünftig durch die Vision-STB</a:t>
            </a:r>
          </a:p>
          <a:p>
            <a:r>
              <a:rPr lang="de-CH" b="0" dirty="0" smtClean="0"/>
              <a:t>Wireless Outdoor:</a:t>
            </a:r>
            <a:br>
              <a:rPr lang="de-CH" b="0" dirty="0" smtClean="0"/>
            </a:br>
            <a:r>
              <a:rPr lang="de-CH" b="0" dirty="0" smtClean="0"/>
              <a:t>Mittels QL-WLAN Lösung durch WLAN-Hotspot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Einführung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Erweiterung der Access-Technologie mit WLAN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5964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im QL-Verbund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 smtClean="0"/>
              <a:t>QL WLAN Access Netz </a:t>
            </a:r>
            <a:r>
              <a:rPr lang="de-CH" dirty="0" err="1" smtClean="0"/>
              <a:t>Inhome</a:t>
            </a:r>
            <a:r>
              <a:rPr lang="de-CH" b="0" dirty="0" smtClean="0"/>
              <a:t> – für Residential</a:t>
            </a:r>
            <a:br>
              <a:rPr lang="de-CH" b="0" dirty="0" smtClean="0"/>
            </a:br>
            <a:r>
              <a:rPr lang="de-CH" b="0" dirty="0" smtClean="0"/>
              <a:t>	=&gt; privates WLAN-Netz für den Residential QL-Kunden (private SSID)</a:t>
            </a:r>
            <a:br>
              <a:rPr lang="de-CH" b="0" dirty="0" smtClean="0"/>
            </a:br>
            <a:r>
              <a:rPr lang="de-CH" b="0" dirty="0" smtClean="0"/>
              <a:t>	=&gt; QL WLAN-Netz für alle QL-Kunden (Quickline SSID; analog zur </a:t>
            </a:r>
            <a:r>
              <a:rPr lang="de-CH" b="0" dirty="0" err="1" smtClean="0"/>
              <a:t>Wi</a:t>
            </a:r>
            <a:r>
              <a:rPr lang="de-CH" b="0" dirty="0" smtClean="0"/>
              <a:t>-Free Lösung von UPC)</a:t>
            </a:r>
          </a:p>
          <a:p>
            <a:r>
              <a:rPr lang="de-CH" b="0" dirty="0"/>
              <a:t>QL WLAN Access Netz </a:t>
            </a:r>
            <a:r>
              <a:rPr lang="de-CH" dirty="0" err="1" smtClean="0"/>
              <a:t>Indoor</a:t>
            </a:r>
            <a:r>
              <a:rPr lang="de-CH" b="0" dirty="0" smtClean="0"/>
              <a:t> – für Business (Restaurants, Shops etc.)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	=&gt; privates WLAN-Netz für den </a:t>
            </a:r>
            <a:r>
              <a:rPr lang="de-CH" b="0" dirty="0" smtClean="0"/>
              <a:t>Business QL-Kunden </a:t>
            </a:r>
            <a:r>
              <a:rPr lang="de-CH" b="0" dirty="0"/>
              <a:t>(private SSID)</a:t>
            </a:r>
            <a:br>
              <a:rPr lang="de-CH" b="0" dirty="0"/>
            </a:br>
            <a:r>
              <a:rPr lang="de-CH" b="0" dirty="0"/>
              <a:t>	=&gt; QL WLAN-Netz für alle QL-Kunden (Quickline SSID)</a:t>
            </a:r>
          </a:p>
          <a:p>
            <a:r>
              <a:rPr lang="de-CH" b="0" dirty="0"/>
              <a:t>QL WLAN Access Netz </a:t>
            </a:r>
            <a:r>
              <a:rPr lang="de-CH" dirty="0" err="1" smtClean="0"/>
              <a:t>Indoor</a:t>
            </a:r>
            <a:r>
              <a:rPr lang="de-CH" b="0" dirty="0" smtClean="0"/>
              <a:t>- für Enterprise (Firmen, Hotels etc.)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	=&gt; privates WLAN-Netz für den </a:t>
            </a:r>
            <a:r>
              <a:rPr lang="de-CH" b="0" dirty="0" smtClean="0"/>
              <a:t>B2B </a:t>
            </a:r>
            <a:r>
              <a:rPr lang="de-CH" b="0" dirty="0"/>
              <a:t>QL-Kunden </a:t>
            </a:r>
            <a:r>
              <a:rPr lang="de-CH" b="0" dirty="0" smtClean="0"/>
              <a:t>(Firmen </a:t>
            </a:r>
            <a:r>
              <a:rPr lang="de-CH" b="0" dirty="0"/>
              <a:t>SSID</a:t>
            </a:r>
            <a:r>
              <a:rPr lang="de-CH" b="0" dirty="0" smtClean="0"/>
              <a:t>)</a:t>
            </a:r>
          </a:p>
          <a:p>
            <a:r>
              <a:rPr lang="de-CH" b="0" dirty="0"/>
              <a:t>QL WLAN Access Netz </a:t>
            </a:r>
            <a:r>
              <a:rPr lang="de-CH" dirty="0" smtClean="0"/>
              <a:t>Outdoor </a:t>
            </a:r>
            <a:r>
              <a:rPr lang="de-CH" b="0" dirty="0" smtClean="0"/>
              <a:t>– für Residential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	=&gt; privates WLAN-Netz für den Residential QL-Kunden (private SSID)</a:t>
            </a:r>
            <a:br>
              <a:rPr lang="de-CH" b="0" dirty="0"/>
            </a:br>
            <a:r>
              <a:rPr lang="de-CH" b="0" dirty="0"/>
              <a:t>	=&gt; QL WLAN-Netz für alle QL-Kunden (Quickline SSID)</a:t>
            </a:r>
          </a:p>
          <a:p>
            <a:endParaRPr lang="de-CH" b="0" dirty="0"/>
          </a:p>
          <a:p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err="1" smtClean="0"/>
              <a:t>Inhome</a:t>
            </a:r>
            <a:r>
              <a:rPr lang="de-CH" dirty="0" smtClean="0"/>
              <a:t>- &amp; </a:t>
            </a:r>
            <a:r>
              <a:rPr lang="de-CH" dirty="0" err="1" smtClean="0"/>
              <a:t>Indoor</a:t>
            </a:r>
            <a:r>
              <a:rPr lang="de-CH" dirty="0" smtClean="0"/>
              <a:t>- &amp; Outdoor Lösung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9007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im QL-Verbund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 smtClean="0"/>
              <a:t>Identifizierte (ohne Rücksprache mit QL-Partner) potentielle Hotspot Orte (pro Ort kann es &gt; 1 Hotspot Zone geben)</a:t>
            </a:r>
            <a:endParaRPr lang="de-CH" b="0" dirty="0"/>
          </a:p>
          <a:p>
            <a:endParaRPr lang="de-CH" b="0" dirty="0"/>
          </a:p>
          <a:p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Outdoor Hotspot Potential</a:t>
            </a:r>
            <a:endParaRPr lang="de-CH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636912"/>
            <a:ext cx="7496175" cy="380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93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WLAN im QL-Verbund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Zentrale WLAN Elemente durch Quickline AG erstellt und betreut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WLAN APs durch QL-Partner erstellt und betreut</a:t>
            </a:r>
            <a:endParaRPr lang="de-CH" b="0" dirty="0"/>
          </a:p>
          <a:p>
            <a:endParaRPr lang="de-CH" b="0" dirty="0"/>
          </a:p>
          <a:p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/>
              <a:t>WLAN Plattform und </a:t>
            </a:r>
            <a:r>
              <a:rPr lang="de-CH" dirty="0" smtClean="0"/>
              <a:t>Zuständigkeiten</a:t>
            </a:r>
            <a:endParaRPr lang="de-CH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2262733" y="2780928"/>
            <a:ext cx="5417443" cy="3294336"/>
            <a:chOff x="1775520" y="2760663"/>
            <a:chExt cx="5417443" cy="3294336"/>
          </a:xfrm>
        </p:grpSpPr>
        <p:pic>
          <p:nvPicPr>
            <p:cNvPr id="717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5520" y="2760663"/>
              <a:ext cx="5417443" cy="32943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feld 3"/>
            <p:cNvSpPr txBox="1"/>
            <p:nvPr/>
          </p:nvSpPr>
          <p:spPr>
            <a:xfrm>
              <a:off x="5807968" y="5373216"/>
              <a:ext cx="1152128" cy="2880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r>
                <a:rPr lang="de-CH" dirty="0" smtClean="0"/>
                <a:t>QL-Services</a:t>
              </a:r>
              <a:endParaRPr lang="de-CH" dirty="0"/>
            </a:p>
          </p:txBody>
        </p:sp>
      </p:grpSp>
      <p:cxnSp>
        <p:nvCxnSpPr>
          <p:cNvPr id="12" name="Gerade Verbindung 11"/>
          <p:cNvCxnSpPr/>
          <p:nvPr/>
        </p:nvCxnSpPr>
        <p:spPr>
          <a:xfrm flipH="1">
            <a:off x="3354083" y="2924944"/>
            <a:ext cx="5614" cy="2468537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847528" y="6237312"/>
            <a:ext cx="1224136" cy="3326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/>
              <a:t>QL-Partner / QL Business AG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5519936" y="6243937"/>
            <a:ext cx="1224136" cy="3326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de-CH" dirty="0" smtClean="0"/>
              <a:t>Quickline AG</a:t>
            </a:r>
            <a:endParaRPr lang="de-CH" dirty="0"/>
          </a:p>
        </p:txBody>
      </p:sp>
      <p:cxnSp>
        <p:nvCxnSpPr>
          <p:cNvPr id="20" name="Gerade Verbindung 19"/>
          <p:cNvCxnSpPr/>
          <p:nvPr/>
        </p:nvCxnSpPr>
        <p:spPr>
          <a:xfrm>
            <a:off x="4727848" y="5393481"/>
            <a:ext cx="0" cy="1154175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3373218" y="5393481"/>
            <a:ext cx="135463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66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Plattform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Bestehend; alle bestehenden QL-Services &amp; Transport-Netz zum QL-Partner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Neu; WLAN Access Controller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	Von </a:t>
            </a:r>
            <a:r>
              <a:rPr lang="de-CH" b="0" dirty="0" err="1" smtClean="0"/>
              <a:t>Ruckus</a:t>
            </a:r>
            <a:r>
              <a:rPr lang="de-CH" b="0" dirty="0" smtClean="0"/>
              <a:t> (beste Lösung für Service Provider WLAN-Netzlösung)</a:t>
            </a:r>
            <a:br>
              <a:rPr lang="de-CH" b="0" dirty="0" smtClean="0"/>
            </a:br>
            <a:r>
              <a:rPr lang="de-CH" b="0" dirty="0" smtClean="0"/>
              <a:t>	=&gt; Steuert alle </a:t>
            </a:r>
            <a:r>
              <a:rPr lang="de-CH" b="0" dirty="0" err="1" smtClean="0"/>
              <a:t>Ruckus</a:t>
            </a:r>
            <a:r>
              <a:rPr lang="de-CH" b="0" dirty="0" smtClean="0"/>
              <a:t> WLAN APs</a:t>
            </a:r>
            <a:br>
              <a:rPr lang="de-CH" b="0" dirty="0" smtClean="0"/>
            </a:br>
            <a:r>
              <a:rPr lang="de-CH" b="0" dirty="0" smtClean="0"/>
              <a:t>	=&gt; Interface zum WLAN Access Portal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Neu; WLAN Access Portal (MPP)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	Von WLAN Partner (passende Lösung für QL)</a:t>
            </a:r>
          </a:p>
          <a:p>
            <a:pPr>
              <a:spcAft>
                <a:spcPts val="0"/>
              </a:spcAft>
            </a:pPr>
            <a:r>
              <a:rPr lang="de-CH" b="0" dirty="0"/>
              <a:t>	</a:t>
            </a:r>
            <a:r>
              <a:rPr lang="de-CH" b="0" dirty="0" smtClean="0"/>
              <a:t>=&gt; MPP steht für Multi Provider Portal (skaliert für mehrere Provider; passende für QL-Verbund)</a:t>
            </a:r>
            <a:br>
              <a:rPr lang="de-CH" b="0" dirty="0" smtClean="0"/>
            </a:br>
            <a:r>
              <a:rPr lang="de-CH" b="0" dirty="0" smtClean="0"/>
              <a:t>	=&gt; Access Portal Lösung (</a:t>
            </a:r>
            <a:r>
              <a:rPr lang="de-CH" b="0" dirty="0" err="1" smtClean="0"/>
              <a:t>Landing</a:t>
            </a:r>
            <a:r>
              <a:rPr lang="de-CH" b="0" dirty="0" smtClean="0"/>
              <a:t> Page bei WLAN Zugriff durch Kunden)</a:t>
            </a:r>
          </a:p>
          <a:p>
            <a:pPr>
              <a:spcAft>
                <a:spcPts val="0"/>
              </a:spcAft>
            </a:pPr>
            <a:r>
              <a:rPr lang="de-CH" b="0" dirty="0"/>
              <a:t>	</a:t>
            </a:r>
            <a:r>
              <a:rPr lang="de-CH" b="0" dirty="0" smtClean="0"/>
              <a:t>=&gt; Service Zuweisung / Spezifikation</a:t>
            </a:r>
          </a:p>
          <a:p>
            <a:pPr>
              <a:spcAft>
                <a:spcPts val="0"/>
              </a:spcAft>
            </a:pPr>
            <a:r>
              <a:rPr lang="de-CH" b="0" dirty="0"/>
              <a:t>	</a:t>
            </a:r>
            <a:r>
              <a:rPr lang="de-CH" b="0" dirty="0" smtClean="0"/>
              <a:t>=&gt; Roaming Lösung (innerhalb und ausserhalb QL-Verbund)</a:t>
            </a:r>
          </a:p>
          <a:p>
            <a:pPr>
              <a:spcAft>
                <a:spcPts val="0"/>
              </a:spcAft>
            </a:pPr>
            <a:r>
              <a:rPr lang="de-CH" b="0" dirty="0"/>
              <a:t>	</a:t>
            </a:r>
            <a:r>
              <a:rPr lang="de-CH" b="0" dirty="0" smtClean="0"/>
              <a:t>=&gt; Analyse Lösung (Kunden- und Traffic Analyse)</a:t>
            </a:r>
          </a:p>
          <a:p>
            <a:pPr>
              <a:spcAft>
                <a:spcPts val="0"/>
              </a:spcAft>
            </a:pPr>
            <a:r>
              <a:rPr lang="de-CH" b="0" dirty="0"/>
              <a:t>	</a:t>
            </a:r>
            <a:r>
              <a:rPr lang="de-CH" b="0" dirty="0" smtClean="0"/>
              <a:t>=&gt; Interface zu WLAN Access Controller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endParaRPr lang="de-CH" b="0" dirty="0"/>
          </a:p>
          <a:p>
            <a:endParaRPr lang="de-CH" b="0" dirty="0"/>
          </a:p>
          <a:p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Zentrale Elemente bei Quickline AG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721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917154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/>
              <a:t>Verabschiedung Protokoll 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Pendenzenliste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Informationen aus anderen </a:t>
            </a:r>
            <a:r>
              <a:rPr lang="de-CH" dirty="0" smtClean="0"/>
              <a:t>QL-Gremien</a:t>
            </a:r>
          </a:p>
          <a:p>
            <a:pPr lvl="4"/>
            <a:r>
              <a:rPr lang="de-CH" b="0" dirty="0" smtClean="0"/>
              <a:t>	1.     QL-PV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QL-TK – Zusammenarbeit &amp; gemeinsames Verständnis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Public WLAN Lösung im QL-Verbund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CMTS Next Generation – </a:t>
            </a:r>
            <a:r>
              <a:rPr lang="de-CH" dirty="0" err="1" smtClean="0"/>
              <a:t>Vendor</a:t>
            </a:r>
            <a:endParaRPr lang="de-CH" dirty="0" smtClean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Rollout CM Firmware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Vision – </a:t>
            </a:r>
            <a:r>
              <a:rPr lang="de-CH" dirty="0" err="1" smtClean="0"/>
              <a:t>Homegateway</a:t>
            </a:r>
            <a:r>
              <a:rPr lang="de-CH" dirty="0" smtClean="0"/>
              <a:t> und </a:t>
            </a:r>
            <a:r>
              <a:rPr lang="de-CH" dirty="0" err="1" smtClean="0"/>
              <a:t>Inhouse</a:t>
            </a:r>
            <a:r>
              <a:rPr lang="de-CH" dirty="0" smtClean="0"/>
              <a:t>-Verbindung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FTTH Status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Input aus der TK-Runde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</a:t>
            </a:r>
            <a:r>
              <a:rPr lang="de-CH" dirty="0"/>
              <a:t>Sitzung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2265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Plattform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Bestehend; alle bereits installierten und funktionstüchtigen WLAN APs (verschiedene WLAN </a:t>
            </a:r>
            <a:r>
              <a:rPr lang="de-CH" b="0" dirty="0" err="1" smtClean="0"/>
              <a:t>Vendor</a:t>
            </a:r>
            <a:r>
              <a:rPr lang="de-CH" b="0" dirty="0" smtClean="0"/>
              <a:t>)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>
              <a:spcAft>
                <a:spcPts val="0"/>
              </a:spcAft>
            </a:pPr>
            <a:r>
              <a:rPr lang="de-CH" b="0" dirty="0" smtClean="0"/>
              <a:t>Neu; WLAN AP Lösung von </a:t>
            </a:r>
            <a:r>
              <a:rPr lang="de-CH" b="0" dirty="0" err="1" smtClean="0"/>
              <a:t>Ruckus</a:t>
            </a:r>
            <a:r>
              <a:rPr lang="de-CH" b="0" dirty="0" smtClean="0"/>
              <a:t>				</a:t>
            </a:r>
            <a:r>
              <a:rPr lang="de-CH" b="0" u="sng" dirty="0" err="1" smtClean="0"/>
              <a:t>outdoor</a:t>
            </a:r>
            <a:r>
              <a:rPr lang="de-CH" b="0" dirty="0" smtClean="0"/>
              <a:t>		</a:t>
            </a:r>
            <a:r>
              <a:rPr lang="de-CH" b="0" u="sng" dirty="0" err="1" smtClean="0"/>
              <a:t>indoor</a:t>
            </a:r>
            <a:endParaRPr lang="de-CH" b="0" u="sng" dirty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/>
              <a:t>Beste technische Lösung zum günstigen Preis </a:t>
            </a:r>
            <a:r>
              <a:rPr lang="de-CH" b="0" dirty="0" smtClean="0"/>
              <a:t>(nicht verhandelt</a:t>
            </a:r>
            <a:r>
              <a:rPr lang="de-CH" b="0" dirty="0"/>
              <a:t>)	</a:t>
            </a:r>
            <a:r>
              <a:rPr lang="de-CH" b="0" dirty="0" smtClean="0"/>
              <a:t>	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Dualband</a:t>
            </a:r>
            <a:r>
              <a:rPr lang="de-CH" b="0" dirty="0" smtClean="0"/>
              <a:t> (2.4 &amp; 5 GHz)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Integrierte Antennen (Option für externe Antennen)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Intelligente Antennen-Array-Technologie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Wireless </a:t>
            </a:r>
            <a:r>
              <a:rPr lang="de-CH" b="0" dirty="0" err="1" smtClean="0"/>
              <a:t>Meshing</a:t>
            </a:r>
            <a:r>
              <a:rPr lang="de-CH" b="0" dirty="0" smtClean="0"/>
              <a:t>-Technologie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Erweiterte Sicherheitsfunktionen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…</a:t>
            </a:r>
            <a:endParaRPr lang="de-CH" b="0" dirty="0"/>
          </a:p>
          <a:p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WLAN APs beim QL-Partner</a:t>
            </a:r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159" y="3140968"/>
            <a:ext cx="1208193" cy="765023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2843" y="3216226"/>
            <a:ext cx="1064589" cy="545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Plattform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Von der Standort Akquise bis zum Betrieb: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Erkenntnisse und Ergebnisse aus dem WLAN Pilot Solothurn sind umfänglich vorhanden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Rollout Handbuch (z.Hd. Der QL-Partner)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Grobplanung  WLAN AP Standorte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Potentielle WLAN Standorte evaluieren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Detailplanung (inkl. Funkmessung)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Finale Standort-Akquise (inkl. Template für Mietvertrag mit Standort Eigentümer)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Detaillierte Standortplanung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Rollout (Installation und Betrieb)</a:t>
            </a:r>
            <a:endParaRPr lang="de-CH" b="0" dirty="0" smtClean="0"/>
          </a:p>
          <a:p>
            <a:pPr marL="463550" lvl="1" indent="-285750">
              <a:buFont typeface="Arial" panose="020B0604020202020204" pitchFamily="34" charset="0"/>
              <a:buChar char="•"/>
            </a:pP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WLAN APs beim QL-Partner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4294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WLAN Plattform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Zentrale Elemente bei QL AG: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Ruckus</a:t>
            </a:r>
            <a:r>
              <a:rPr lang="de-CH" b="0" dirty="0" smtClean="0"/>
              <a:t>:		ca. CHF 100’000 für HW &amp; SW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WLAN Partner:		ca.  CHF 40’000 für MPP Plattform &amp; Dienstleistung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WLAN APs bei QL-Partner: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Ruckus</a:t>
            </a:r>
            <a:r>
              <a:rPr lang="de-CH" b="0" dirty="0" smtClean="0"/>
              <a:t> WLAN AP </a:t>
            </a:r>
            <a:r>
              <a:rPr lang="de-CH" b="0" dirty="0" err="1" smtClean="0"/>
              <a:t>outdoor</a:t>
            </a:r>
            <a:r>
              <a:rPr lang="de-CH" b="0" dirty="0" smtClean="0"/>
              <a:t>:	ca. CHF 750.- (nicht verhandelt)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Ruckus</a:t>
            </a:r>
            <a:r>
              <a:rPr lang="de-CH" b="0" dirty="0" smtClean="0"/>
              <a:t> WLAN AP </a:t>
            </a:r>
            <a:r>
              <a:rPr lang="de-CH" b="0" dirty="0" err="1" smtClean="0"/>
              <a:t>indoor</a:t>
            </a:r>
            <a:r>
              <a:rPr lang="de-CH" b="0" dirty="0" smtClean="0"/>
              <a:t>:	ca. CHF 370.- (nicht verhandelt)	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Planungs- und Installationskosten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Miet- und Stromkosten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Kosten Beispiel:							</a:t>
            </a:r>
            <a:r>
              <a:rPr lang="de-CH" b="0" u="sng" dirty="0" smtClean="0"/>
              <a:t>CAPEX</a:t>
            </a:r>
            <a:r>
              <a:rPr lang="de-CH" b="0" dirty="0" smtClean="0"/>
              <a:t>	</a:t>
            </a:r>
            <a:r>
              <a:rPr lang="de-CH" b="0" u="sng" dirty="0" smtClean="0"/>
              <a:t>OPEX/</a:t>
            </a:r>
            <a:r>
              <a:rPr lang="de-CH" b="0" u="sng" dirty="0"/>
              <a:t>J</a:t>
            </a:r>
            <a:r>
              <a:rPr lang="de-CH" b="0" u="sng" dirty="0" smtClean="0"/>
              <a:t>ahr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1 QL-Partner mit 1 WLAN Hotspot bestehend aus 10 WLAN APs:		38’000.-	2’400.-</a:t>
            </a:r>
            <a:br>
              <a:rPr lang="de-CH" b="0" dirty="0" smtClean="0"/>
            </a:br>
            <a:r>
              <a:rPr lang="de-CH" b="0" dirty="0" smtClean="0"/>
              <a:t>=&gt; Pro WLAN AP							   3’800.-	    240.-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Business Case Betrachtung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5509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Diskussion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Fragen aus der QL-TK?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Fehlende Punkte zum Thema aus Sicht QL-TK?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Pro und Contra aus Sicht QL-TK?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r>
              <a:rPr lang="de-CH" b="0" dirty="0" smtClean="0"/>
              <a:t>Entscheid QL-TK </a:t>
            </a:r>
            <a:r>
              <a:rPr lang="de-CH" b="0" dirty="0"/>
              <a:t>festhalten:</a:t>
            </a:r>
            <a:br>
              <a:rPr lang="de-CH" b="0" dirty="0"/>
            </a:br>
            <a:r>
              <a:rPr lang="de-CH" b="0" dirty="0"/>
              <a:t>	- </a:t>
            </a:r>
            <a:r>
              <a:rPr lang="de-CH" b="0" dirty="0" smtClean="0"/>
              <a:t>Für Antrag des Thema in QL-PV</a:t>
            </a:r>
            <a:r>
              <a:rPr lang="de-CH" b="0" dirty="0"/>
              <a:t/>
            </a:r>
            <a:br>
              <a:rPr lang="de-CH" b="0" dirty="0"/>
            </a:br>
            <a:r>
              <a:rPr lang="de-CH" b="0" dirty="0"/>
              <a:t>	- </a:t>
            </a:r>
            <a:r>
              <a:rPr lang="de-CH" b="0" dirty="0" smtClean="0"/>
              <a:t>Gegen Antrag des Themas in QL-PV</a:t>
            </a:r>
            <a:r>
              <a:rPr lang="de-CH" b="0" dirty="0"/>
              <a:t/>
            </a:r>
            <a:br>
              <a:rPr lang="de-CH" b="0" dirty="0"/>
            </a:b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5. Public WLAN Lösung im QL-Verbund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Lösungsansatz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Ziel; Thema in QL-PV präsentieren und Entscheid einholen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490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CMTS Next Generation - </a:t>
            </a:r>
            <a:r>
              <a:rPr lang="de-CH" sz="3200" dirty="0" err="1" smtClean="0">
                <a:solidFill>
                  <a:schemeClr val="bg1"/>
                </a:solidFill>
              </a:rPr>
              <a:t>Vendor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3631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RFQ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Wir (Technik Quickline AG) hat das Selektionsverfahren (RFQ) für die nächste Generation CMTS im November 2014 abgeschlossen.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Das Resultat wurde in der GL der Quickline AG präsentiert, diskutiert und verabschiedet.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Im Auswertungsverfahren wurde die Shortlist auf zwei </a:t>
            </a:r>
            <a:r>
              <a:rPr lang="de-CH" b="0" dirty="0" err="1" smtClean="0"/>
              <a:t>Vendor</a:t>
            </a:r>
            <a:r>
              <a:rPr lang="de-CH" b="0" dirty="0" smtClean="0"/>
              <a:t> reduziert: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Arris</a:t>
            </a:r>
            <a:r>
              <a:rPr lang="de-CH" b="0" dirty="0" smtClean="0"/>
              <a:t> ist ausgeschieden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Casa und Cisco waren im Schlussrennen / finale Verhandlungen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In der finalen Verhandlung wurde der CMTS </a:t>
            </a:r>
            <a:r>
              <a:rPr lang="de-CH" b="0" dirty="0" err="1" smtClean="0"/>
              <a:t>Vendor</a:t>
            </a:r>
            <a:r>
              <a:rPr lang="de-CH" b="0" dirty="0" smtClean="0"/>
              <a:t> bestimmt: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Casa ist ausgeschieden (Begründung; technisch praktisch gleichwertig wie Cisco; im Preis wesentlich teurer)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Cisco hat mit dem cBR8 die </a:t>
            </a:r>
            <a:r>
              <a:rPr lang="de-CH" b="0" dirty="0" err="1" smtClean="0"/>
              <a:t>Vendor</a:t>
            </a:r>
            <a:r>
              <a:rPr lang="de-CH" b="0" dirty="0" smtClean="0"/>
              <a:t> Wahl gewonnen (Begründung; modernste CMTS Plattform; kein </a:t>
            </a:r>
            <a:r>
              <a:rPr lang="de-CH" b="0" dirty="0" err="1" smtClean="0"/>
              <a:t>Vendor</a:t>
            </a:r>
            <a:r>
              <a:rPr lang="de-CH" b="0" dirty="0" smtClean="0"/>
              <a:t>-Wechsel; im Preis am attraktivsten)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6. CMTS Next Generation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err="1" smtClean="0"/>
              <a:t>Vendor</a:t>
            </a:r>
            <a:r>
              <a:rPr lang="de-CH" dirty="0" smtClean="0"/>
              <a:t> Wahl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25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Resultat </a:t>
            </a:r>
            <a:r>
              <a:rPr lang="de-CH" dirty="0" err="1" smtClean="0"/>
              <a:t>Vendor</a:t>
            </a:r>
            <a:r>
              <a:rPr lang="de-CH" dirty="0" smtClean="0"/>
              <a:t> Wahl</a:t>
            </a:r>
            <a:endParaRPr lang="de-CH" dirty="0"/>
          </a:p>
        </p:txBody>
      </p:sp>
      <p:pic>
        <p:nvPicPr>
          <p:cNvPr id="10" name="Picture 8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2" r="21623"/>
          <a:stretch/>
        </p:blipFill>
        <p:spPr>
          <a:xfrm>
            <a:off x="5591944" y="5373216"/>
            <a:ext cx="1116124" cy="1224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27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CMTS Rollout 2015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Der Rolloutplan muss zwingend in enger Zusammenarbeit mit dem QL-Partner geplant, koordiniert und ausgeführt werden.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6. CMTS Next Generation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err="1" smtClean="0"/>
              <a:t>Vendor</a:t>
            </a:r>
            <a:r>
              <a:rPr lang="de-CH" dirty="0" smtClean="0"/>
              <a:t> Wahl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Enge Zusammenarbeit Partner und Quickline AG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19" y="2996952"/>
            <a:ext cx="940209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17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7</a:t>
            </a:r>
            <a:r>
              <a:rPr lang="de-CH" sz="3200" dirty="0" smtClean="0">
                <a:solidFill>
                  <a:schemeClr val="bg1"/>
                </a:solidFill>
              </a:rPr>
              <a:t>. Verschiedenes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1665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</a:t>
            </a:r>
            <a:r>
              <a:rPr lang="de-CH" dirty="0" smtClean="0"/>
              <a:t>ktuellen CM Firmware Rollout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EPC 3925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Rollout Status:		&gt; 70%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Nutzen:		INT Speed Problem lösen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THG 57x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Rollout Status:		&gt; 30 %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Nutzen:		Korrektur Fehlfunktion der US Power Steuerung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TC 7200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Rollout Status:		&gt; 30%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Nutzen:		Korrektur der Telefonie Probleme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smtClean="0"/>
              <a:t>Kontrolle und Feedback:	Bestätigung durch QL-Partner notwendig</a:t>
            </a:r>
            <a:endParaRPr lang="de-CH" dirty="0"/>
          </a:p>
          <a:p>
            <a:pPr>
              <a:spcAft>
                <a:spcPts val="0"/>
              </a:spcAft>
            </a:pP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1. Rollout CM Firmware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Rollout Status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4102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Input von QL-Partner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Fragen von Alain Schütz (Energie Belp)</a:t>
            </a:r>
          </a:p>
          <a:p>
            <a:pPr>
              <a:spcAft>
                <a:spcPts val="0"/>
              </a:spcAft>
            </a:pPr>
            <a:endParaRPr lang="de-CH" b="0" dirty="0" smtClean="0"/>
          </a:p>
          <a:p>
            <a:r>
              <a:rPr lang="de-CH" b="0" dirty="0"/>
              <a:t>Wir stellen seit einigen Monaten immer ca. zur Monatsmitte einen markanten Anstieg von Kundenanfragen betreffend Nichtverfügbarkeit von Pay-Sendern fest. Diese Woche mussten wir bei ca. 50 Kunden das Pairing auf </a:t>
            </a:r>
            <a:r>
              <a:rPr lang="de-CH" b="0" dirty="0" err="1"/>
              <a:t>Settop</a:t>
            </a:r>
            <a:r>
              <a:rPr lang="de-CH" b="0" dirty="0"/>
              <a:t>-Boxen und CA-Modulen manuell aktualisieren. Dem Helpdesk ist die Problematik bis heute nicht bekannt.. Wir vermuten einen Zusammenhang mit der Rechte-Aktualisierung auf dem </a:t>
            </a:r>
            <a:r>
              <a:rPr lang="de-CH" b="0" dirty="0" err="1"/>
              <a:t>Conax</a:t>
            </a:r>
            <a:r>
              <a:rPr lang="de-CH" b="0" dirty="0"/>
              <a:t>-System.</a:t>
            </a:r>
          </a:p>
          <a:p>
            <a:r>
              <a:rPr lang="de-CH" b="0" dirty="0" smtClean="0"/>
              <a:t>Darf </a:t>
            </a:r>
            <a:r>
              <a:rPr lang="de-CH" b="0" dirty="0"/>
              <a:t>ich dich bitten, mein Anliegen an der nächsten TK unter Diverses zu traktandieren? Es würde mich interessieren, ob das Problem wirklich nur bei uns besteht.</a:t>
            </a:r>
          </a:p>
          <a:p>
            <a:pPr>
              <a:spcAft>
                <a:spcPts val="0"/>
              </a:spcAft>
            </a:pP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Input aus der 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/>
              <a:t>Nichtverfügbarkeit von Pay-Sendern </a:t>
            </a:r>
          </a:p>
        </p:txBody>
      </p:sp>
    </p:spTree>
    <p:extLst>
      <p:ext uri="{BB962C8B-B14F-4D97-AF65-F5344CB8AC3E}">
        <p14:creationId xmlns:p14="http://schemas.microsoft.com/office/powerpoint/2010/main" val="190297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Verabschiedung </a:t>
            </a:r>
            <a:r>
              <a:rPr lang="de-CH" sz="3200" dirty="0">
                <a:solidFill>
                  <a:schemeClr val="bg1"/>
                </a:solidFill>
              </a:rPr>
              <a:t>Protokoll der letzten QL-TK Sitzung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Remond Krebs</a:t>
            </a:r>
            <a:endParaRPr lang="de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45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Lösungsansatz Vision </a:t>
            </a:r>
            <a:r>
              <a:rPr lang="de-CH" dirty="0" err="1" smtClean="0"/>
              <a:t>Homegateway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Diskussion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Bedarf QL-Partner?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de-CH" b="0" dirty="0" err="1" smtClean="0"/>
              <a:t>Inhouse</a:t>
            </a:r>
            <a:r>
              <a:rPr lang="de-CH" b="0" dirty="0" smtClean="0"/>
              <a:t> Installations- Verkabelungs-Situationen: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…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b="0" dirty="0" smtClean="0"/>
              <a:t>…</a:t>
            </a:r>
          </a:p>
          <a:p>
            <a:pPr marL="463550" lvl="1" indent="-285750">
              <a:buFont typeface="Arial" panose="020B0604020202020204" pitchFamily="34" charset="0"/>
              <a:buChar char="•"/>
            </a:pPr>
            <a:r>
              <a:rPr lang="de-CH" dirty="0" smtClean="0"/>
              <a:t>…</a:t>
            </a:r>
          </a:p>
          <a:p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3. Vision – </a:t>
            </a:r>
            <a:r>
              <a:rPr lang="de-CH" dirty="0" err="1" smtClean="0"/>
              <a:t>Homegateway</a:t>
            </a:r>
            <a:r>
              <a:rPr lang="de-CH" dirty="0" smtClean="0"/>
              <a:t> &amp; </a:t>
            </a:r>
            <a:r>
              <a:rPr lang="de-CH" dirty="0" err="1" smtClean="0"/>
              <a:t>Inhouse</a:t>
            </a:r>
            <a:r>
              <a:rPr lang="de-CH" dirty="0" smtClean="0"/>
              <a:t> Verbindung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30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Herausforderung Installation und </a:t>
            </a:r>
            <a:r>
              <a:rPr lang="de-CH" dirty="0" err="1" smtClean="0"/>
              <a:t>Inhouse</a:t>
            </a:r>
            <a:r>
              <a:rPr lang="de-CH" dirty="0" smtClean="0"/>
              <a:t> Verkabelung / -Verbindung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7976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FTTH Status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 smtClean="0"/>
              <a:t>Wo stehen wir heute?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de-CH" b="0" dirty="0" smtClean="0"/>
              <a:t>Engineering Dokument durch Technik erarbeitet; =&gt; z.Hd. QMC Development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r>
              <a:rPr lang="de-CH" b="0" dirty="0" smtClean="0"/>
              <a:t>QMC Development entwickelt Lösung bis März 2015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 smtClean="0"/>
              <a:t>Forecast: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- Neue Architektur-Lösung und FTTH-Prozesse stehen Ende März 2015 für den FTTH-Rollout zur Verfügung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- Bestehende FTTH-Installation (FANs) müssen auf neue Architektur-Lösung migriert werden (Ziel; bis 8. Mai 2015)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- Fehlende FTTH-Prozesse werden nachträglich implementiert (falls nicht vollständig entwickelt)</a:t>
            </a:r>
            <a:endParaRPr lang="de-CH" b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4. FTTH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31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Neue Architektur-Lösung und FTTH-Prozesse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8816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8</a:t>
            </a:r>
            <a:r>
              <a:rPr lang="de-CH" sz="3200" dirty="0" smtClean="0">
                <a:solidFill>
                  <a:schemeClr val="bg1"/>
                </a:solidFill>
              </a:rPr>
              <a:t>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084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Termine 2015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sz="1400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Wir wollen die Termine für die QL-TK so ausrichten, dass wir uns </a:t>
            </a:r>
            <a:r>
              <a:rPr lang="de-CH" b="0" u="sng" dirty="0" smtClean="0"/>
              <a:t>zwei Wochen </a:t>
            </a:r>
            <a:r>
              <a:rPr lang="de-CH" b="0" dirty="0" smtClean="0"/>
              <a:t>(zur Diskussion) vor der QL-PK treffen.</a:t>
            </a:r>
            <a:endParaRPr lang="de-CH" b="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de-CH" b="0" dirty="0" smtClean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 smtClean="0"/>
              <a:t>Nächstes Meeting:	Montag </a:t>
            </a:r>
            <a:r>
              <a:rPr lang="de-CH" b="0" dirty="0" smtClean="0"/>
              <a:t>19. </a:t>
            </a:r>
            <a:r>
              <a:rPr lang="de-CH" b="0" dirty="0" smtClean="0"/>
              <a:t>Januar 2014 (zur Diskussion)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b="0" dirty="0"/>
              <a:t>Ort:		Residenz Au Lac, </a:t>
            </a:r>
            <a:r>
              <a:rPr lang="de-CH" b="0" dirty="0" err="1"/>
              <a:t>Aarbergstrasse</a:t>
            </a:r>
            <a:r>
              <a:rPr lang="de-CH" b="0" dirty="0"/>
              <a:t> 54, 2503 Biel/Bienne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8</a:t>
            </a:r>
            <a:r>
              <a:rPr lang="de-CH" dirty="0" smtClean="0"/>
              <a:t>. 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33</a:t>
            </a:fld>
            <a:endParaRPr lang="de-CH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060848"/>
            <a:ext cx="79629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570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30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8355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2. 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9808017"/>
              </p:ext>
            </p:extLst>
          </p:nvPr>
        </p:nvGraphicFramePr>
        <p:xfrm>
          <a:off x="3719736" y="2996952"/>
          <a:ext cx="1538668" cy="1332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Dokument" showAsIcon="1" r:id="rId4" imgW="914400" imgH="792360" progId="Word.Document.12">
                  <p:embed/>
                </p:oleObj>
              </mc:Choice>
              <mc:Fallback>
                <p:oleObj name="Dokument" showAsIcon="1" r:id="rId4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719736" y="2996952"/>
                        <a:ext cx="1538668" cy="13329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562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6163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Abschaltung ATV im 2015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Neuer Entscheid aufgrund veränderter Situation</a:t>
            </a:r>
            <a:endParaRPr lang="de-CH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528" y="2486708"/>
            <a:ext cx="7494639" cy="339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hteck 2"/>
          <p:cNvSpPr/>
          <p:nvPr/>
        </p:nvSpPr>
        <p:spPr>
          <a:xfrm>
            <a:off x="1703512" y="4653136"/>
            <a:ext cx="7776864" cy="720080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065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Bandbreitenentwicklung und Netzausbau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Hinweise</a:t>
            </a:r>
            <a:endParaRPr lang="de-CH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565" y="2444750"/>
            <a:ext cx="8585200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510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Bandbreitenentwicklung und Netzausbau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August 2014</a:t>
            </a:r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Information und Diskussion</a:t>
            </a:r>
            <a:endParaRPr lang="de-CH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520" y="2436661"/>
            <a:ext cx="7318085" cy="2403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9714" y="4840176"/>
            <a:ext cx="7346549" cy="103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e Legende 9"/>
          <p:cNvSpPr/>
          <p:nvPr/>
        </p:nvSpPr>
        <p:spPr>
          <a:xfrm>
            <a:off x="9192344" y="2060848"/>
            <a:ext cx="2520280" cy="1440160"/>
          </a:xfrm>
          <a:prstGeom prst="wedgeEllipseCallout">
            <a:avLst>
              <a:gd name="adj1" fmla="val -92965"/>
              <a:gd name="adj2" fmla="val 30289"/>
            </a:avLst>
          </a:prstGeom>
          <a:solidFill>
            <a:schemeClr val="accent1">
              <a:alpha val="4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smtClean="0"/>
              <a:t>DOCSIS 3.1 wird in allen CMTS aktiviert; jedoch nach Kunden-Bedarf mit CPE ergänzt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261174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xmlns="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xmlns="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1105</Words>
  <Application>Microsoft Office PowerPoint</Application>
  <PresentationFormat>Benutzerdefiniert</PresentationFormat>
  <Paragraphs>280</Paragraphs>
  <Slides>34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37" baseType="lpstr">
      <vt:lpstr>Quickline_Vorlage_TK</vt:lpstr>
      <vt:lpstr>2_Quickline Partnerversammlung</vt:lpstr>
      <vt:lpstr>Dokument</vt:lpstr>
      <vt:lpstr>QL-TK</vt:lpstr>
      <vt:lpstr>Agenda</vt:lpstr>
      <vt:lpstr>1. Verabschiedung Protokoll der letzten QL-TK Sitzung</vt:lpstr>
      <vt:lpstr>2. Pendenzenliste</vt:lpstr>
      <vt:lpstr>Offene- / erledigte Pendenzen</vt:lpstr>
      <vt:lpstr>3. Informationen aus anderen QL-Gremien</vt:lpstr>
      <vt:lpstr>Abschaltung ATV im 2015</vt:lpstr>
      <vt:lpstr>Bandbreitenentwicklung und Netzausbau</vt:lpstr>
      <vt:lpstr>Bandbreitenentwicklung und Netzausbau</vt:lpstr>
      <vt:lpstr>Bandbreitenentwicklung und Netzausbau</vt:lpstr>
      <vt:lpstr>4. QL-TK Zusammenarbeit &amp; gemeinsames Verständnis</vt:lpstr>
      <vt:lpstr>Diskussion während der QL-PV</vt:lpstr>
      <vt:lpstr>Diskussion in der QL-TK</vt:lpstr>
      <vt:lpstr>5. Public WLAN Lösung im QL-Verbund</vt:lpstr>
      <vt:lpstr>WLAN im QL-Verbund</vt:lpstr>
      <vt:lpstr>WLAN im QL-Verbund</vt:lpstr>
      <vt:lpstr>WLAN im QL-Verbund</vt:lpstr>
      <vt:lpstr>WLAN im QL-Verbund</vt:lpstr>
      <vt:lpstr>WLAN Plattform</vt:lpstr>
      <vt:lpstr>WLAN Plattform</vt:lpstr>
      <vt:lpstr>WLAN Plattform</vt:lpstr>
      <vt:lpstr>WLAN Plattform</vt:lpstr>
      <vt:lpstr>Diskussion</vt:lpstr>
      <vt:lpstr>6. CMTS Next Generation - Vendor</vt:lpstr>
      <vt:lpstr>RFQ</vt:lpstr>
      <vt:lpstr>CMTS Rollout 2015</vt:lpstr>
      <vt:lpstr>7. Verschiedenes</vt:lpstr>
      <vt:lpstr>Aktuellen CM Firmware Rollout</vt:lpstr>
      <vt:lpstr>Input von QL-Partner</vt:lpstr>
      <vt:lpstr>Lösungsansatz Vision Homegateway</vt:lpstr>
      <vt:lpstr>FTTH Status</vt:lpstr>
      <vt:lpstr>8. Nächste Sitzung</vt:lpstr>
      <vt:lpstr>Termine 2015</vt:lpstr>
      <vt:lpstr>Vielen Dank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Remond Krebs</cp:lastModifiedBy>
  <cp:revision>144</cp:revision>
  <dcterms:created xsi:type="dcterms:W3CDTF">2014-07-31T06:07:38Z</dcterms:created>
  <dcterms:modified xsi:type="dcterms:W3CDTF">2014-12-15T13:36:41Z</dcterms:modified>
</cp:coreProperties>
</file>