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28" r:id="rId3"/>
    <p:sldId id="268" r:id="rId4"/>
    <p:sldId id="318" r:id="rId5"/>
    <p:sldId id="324" r:id="rId6"/>
    <p:sldId id="282" r:id="rId7"/>
    <p:sldId id="322" r:id="rId8"/>
    <p:sldId id="325" r:id="rId9"/>
    <p:sldId id="281" r:id="rId10"/>
    <p:sldId id="319" r:id="rId11"/>
    <p:sldId id="323" r:id="rId12"/>
    <p:sldId id="326" r:id="rId13"/>
    <p:sldId id="327" r:id="rId14"/>
    <p:sldId id="321" r:id="rId15"/>
  </p:sldIdLst>
  <p:sldSz cx="12192000" cy="6858000"/>
  <p:notesSz cx="7099300" cy="10234613"/>
  <p:custShowLst>
    <p:custShow name="Begrüssung" id="0">
      <p:sldLst>
        <p:sld r:id="rId4"/>
        <p:sld r:id="rId7"/>
        <p:sld r:id="rId10"/>
      </p:sldLst>
    </p:custShow>
    <p:custShow name="Organisation Schnittstellen" id="1">
      <p:sldLst/>
    </p:custShow>
    <p:custShow name="Aufgaben Software Entwicklung" id="2">
      <p:sldLst/>
    </p:custShow>
    <p:custShow name="Aufgaben Software Operation" id="3">
      <p:sldLst/>
    </p:custShow>
    <p:custShow name="Weitere Systeme und nützliches für den Alltag" id="4">
      <p:sldLst/>
    </p:custShow>
    <p:custShow name="Schlusswort und Feedback" id="5">
      <p:sldLst/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1570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298">
          <p15:clr>
            <a:srgbClr val="A4A3A4"/>
          </p15:clr>
        </p15:guide>
        <p15:guide id="5" pos="1118">
          <p15:clr>
            <a:srgbClr val="A4A3A4"/>
          </p15:clr>
        </p15:guide>
        <p15:guide id="6" pos="665">
          <p15:clr>
            <a:srgbClr val="A4A3A4"/>
          </p15:clr>
        </p15:guide>
        <p15:guide id="7" pos="3659">
          <p15:clr>
            <a:srgbClr val="A4A3A4"/>
          </p15:clr>
        </p15:guide>
        <p15:guide id="8" pos="3885">
          <p15:clr>
            <a:srgbClr val="A4A3A4"/>
          </p15:clr>
        </p15:guide>
        <p15:guide id="9" pos="6425">
          <p15:clr>
            <a:srgbClr val="A4A3A4"/>
          </p15:clr>
        </p15:guide>
        <p15:guide id="10" pos="72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FF1"/>
    <a:srgbClr val="EA9779"/>
    <a:srgbClr val="8787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64" autoAdjust="0"/>
  </p:normalViewPr>
  <p:slideViewPr>
    <p:cSldViewPr>
      <p:cViewPr varScale="1">
        <p:scale>
          <a:sx n="103" d="100"/>
          <a:sy n="103" d="100"/>
        </p:scale>
        <p:origin x="138" y="360"/>
      </p:cViewPr>
      <p:guideLst>
        <p:guide orient="horz" pos="890"/>
        <p:guide orient="horz" pos="1570"/>
        <p:guide orient="horz" pos="3974"/>
        <p:guide orient="horz" pos="1298"/>
        <p:guide pos="1118"/>
        <p:guide pos="665"/>
        <p:guide pos="3659"/>
        <p:guide pos="3885"/>
        <p:guide pos="6425"/>
        <p:guide pos="7287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19052101-301C-47D8-AD25-F38C3E84B591}" type="datetimeFigureOut">
              <a:rPr lang="de-CH" smtClean="0"/>
              <a:t>25.01.2017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6763"/>
            <a:ext cx="682307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0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B95E75ED-7651-41B8-82D3-7D5B762C948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195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E75ED-7651-41B8-82D3-7D5B762C948C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20950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Ohne QDE</a:t>
            </a:r>
            <a:r>
              <a:rPr lang="de-CH" baseline="0" dirty="0" smtClean="0"/>
              <a:t> sind die KNU gezwungen, die Daten doppelt zu erfassen.</a:t>
            </a:r>
          </a:p>
          <a:p>
            <a:r>
              <a:rPr lang="de-CH" baseline="0" dirty="0" smtClean="0"/>
              <a:t>Einmal im ERP, ein Mal im QMC</a:t>
            </a:r>
          </a:p>
          <a:p>
            <a:endParaRPr lang="de-CH" baseline="0" dirty="0" smtClean="0"/>
          </a:p>
          <a:p>
            <a:r>
              <a:rPr lang="de-CH" baseline="0" dirty="0" smtClean="0"/>
              <a:t>Im ERP erhält der Endkunde Zugriff auf das Kabelnetzwerk der KNU.</a:t>
            </a:r>
          </a:p>
          <a:p>
            <a:r>
              <a:rPr lang="de-CH" baseline="0" dirty="0" smtClean="0"/>
              <a:t>Der Endkunde kann das </a:t>
            </a:r>
            <a:r>
              <a:rPr lang="de-CH" baseline="0" dirty="0" err="1" smtClean="0"/>
              <a:t>Quickline</a:t>
            </a:r>
            <a:r>
              <a:rPr lang="de-CH" baseline="0" dirty="0" smtClean="0"/>
              <a:t>-Angebot jedoch nicht nutzen.</a:t>
            </a:r>
          </a:p>
          <a:p>
            <a:endParaRPr lang="de-CH" baseline="0" dirty="0" smtClean="0"/>
          </a:p>
          <a:p>
            <a:r>
              <a:rPr lang="de-CH" baseline="0" dirty="0" smtClean="0"/>
              <a:t>Erst wenn im QMC die Daten erfasst und die Dienste freigeschaltet sind, kann der </a:t>
            </a:r>
            <a:r>
              <a:rPr lang="de-CH" baseline="0" dirty="0" err="1" smtClean="0"/>
              <a:t>Endkund</a:t>
            </a:r>
            <a:r>
              <a:rPr lang="de-CH" baseline="0" dirty="0" smtClean="0"/>
              <a:t> das </a:t>
            </a:r>
            <a:r>
              <a:rPr lang="de-CH" baseline="0" dirty="0" err="1" smtClean="0"/>
              <a:t>Quickline</a:t>
            </a:r>
            <a:r>
              <a:rPr lang="de-CH" baseline="0" dirty="0" smtClean="0"/>
              <a:t>-Angebot nutzen-.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E75ED-7651-41B8-82D3-7D5B762C948C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70259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Mit QDE</a:t>
            </a:r>
            <a:r>
              <a:rPr lang="de-CH" baseline="0" dirty="0" smtClean="0"/>
              <a:t> müssen die Endkunden-Daten nur im ERP erfasst werden.</a:t>
            </a:r>
          </a:p>
          <a:p>
            <a:r>
              <a:rPr lang="de-CH" baseline="0" dirty="0" smtClean="0"/>
              <a:t>Das Bestellungen müssen jedoch weiter über QMC oder den Order-Prozess erfasst werden.</a:t>
            </a:r>
          </a:p>
          <a:p>
            <a:endParaRPr lang="de-CH" baseline="0" dirty="0" smtClean="0"/>
          </a:p>
          <a:p>
            <a:r>
              <a:rPr lang="de-CH" baseline="0" dirty="0" smtClean="0"/>
              <a:t>QDE ist eine Schnittstelle die Daten von anderen Computern erhält. Sie ist nicht gedacht für eine direkte Kommunikation für Menschen.</a:t>
            </a:r>
          </a:p>
          <a:p>
            <a:endParaRPr lang="de-CH" baseline="0" dirty="0" smtClean="0"/>
          </a:p>
          <a:p>
            <a:r>
              <a:rPr lang="de-CH" baseline="0" dirty="0" smtClean="0"/>
              <a:t>Ihr ERP wird zusätzliche Dienste benötigen, welche bei Datenänderungen im ERP die QDE-Schnittstelle bedienen.</a:t>
            </a:r>
          </a:p>
          <a:p>
            <a:endParaRPr lang="de-CH" baseline="0" dirty="0" smtClean="0"/>
          </a:p>
          <a:p>
            <a:r>
              <a:rPr lang="de-CH" baseline="0" dirty="0" smtClean="0"/>
              <a:t>Die Datenhoheit liegt hierbei immer bei der KNU</a:t>
            </a:r>
          </a:p>
          <a:p>
            <a:endParaRPr lang="de-CH" baseline="0" dirty="0" smtClean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E75ED-7651-41B8-82D3-7D5B762C948C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10639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E75ED-7651-41B8-82D3-7D5B762C948C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5905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b="0" dirty="0" smtClean="0"/>
              <a:t>Oben</a:t>
            </a:r>
            <a:r>
              <a:rPr lang="de-CH" b="0" baseline="0" dirty="0" smtClean="0"/>
              <a:t> sind die Aktionen, die in der KNU stattfinden, unten, diejenigen, die bei der </a:t>
            </a:r>
            <a:r>
              <a:rPr lang="de-CH" b="0" baseline="0" dirty="0" err="1" smtClean="0"/>
              <a:t>Quickline</a:t>
            </a:r>
            <a:r>
              <a:rPr lang="de-CH" b="0" baseline="0" dirty="0" smtClean="0"/>
              <a:t> stattfinden.</a:t>
            </a:r>
            <a:br>
              <a:rPr lang="de-CH" b="0" baseline="0" dirty="0" smtClean="0"/>
            </a:br>
            <a:endParaRPr lang="de-CH" b="0" baseline="0" dirty="0" smtClean="0"/>
          </a:p>
          <a:p>
            <a:pPr marL="236898" indent="-236898">
              <a:buAutoNum type="arabicPeriod"/>
            </a:pPr>
            <a:r>
              <a:rPr lang="de-CH" b="0" baseline="0" dirty="0" smtClean="0"/>
              <a:t>Ein neuer Kunde wird erstellt. Das ERP oder Dienste davon müssen sich zuerst bei QDE anmelden.</a:t>
            </a:r>
          </a:p>
          <a:p>
            <a:pPr marL="236898" indent="-236898">
              <a:buAutoNum type="arabicPeriod"/>
            </a:pPr>
            <a:r>
              <a:rPr lang="de-CH" b="0" baseline="0" dirty="0" smtClean="0"/>
              <a:t>QDE erhält die Anmeldeinformationen und prüft diese.</a:t>
            </a:r>
          </a:p>
          <a:p>
            <a:pPr marL="236898" indent="-236898">
              <a:buAutoNum type="arabicPeriod"/>
            </a:pPr>
            <a:r>
              <a:rPr lang="de-CH" b="0" baseline="0" dirty="0" smtClean="0"/>
              <a:t>Im Normalfall wird ein Token (global eindeutige Nummer) zurückgeschickt.</a:t>
            </a:r>
          </a:p>
          <a:p>
            <a:pPr marL="236898" indent="-236898">
              <a:buAutoNum type="arabicPeriod"/>
            </a:pPr>
            <a:r>
              <a:rPr lang="de-CH" b="0" baseline="0" dirty="0" smtClean="0"/>
              <a:t>Der Dienst nimmt das Token und sendet die Benutzerdaten mit der Funktion </a:t>
            </a:r>
            <a:r>
              <a:rPr lang="de-CH" b="0" baseline="0" dirty="0" err="1" smtClean="0"/>
              <a:t>ModifyUser</a:t>
            </a:r>
            <a:r>
              <a:rPr lang="de-CH" b="0" baseline="0" dirty="0" smtClean="0"/>
              <a:t>.</a:t>
            </a:r>
          </a:p>
          <a:p>
            <a:pPr marL="236898" indent="-236898">
              <a:buAutoNum type="arabicPeriod"/>
            </a:pPr>
            <a:r>
              <a:rPr lang="de-CH" b="0" baseline="0" dirty="0" smtClean="0"/>
              <a:t>Bei neuen Kunden übermittelt QDE die Kundennummer.</a:t>
            </a:r>
            <a:endParaRPr lang="de-CH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E75ED-7651-41B8-82D3-7D5B762C948C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9479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E75ED-7651-41B8-82D3-7D5B762C948C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84248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E75ED-7651-41B8-82D3-7D5B762C948C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776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äsentations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8"/>
            <a:ext cx="12192000" cy="685644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white">
          <a:xfrm>
            <a:off x="1055687" y="1378367"/>
            <a:ext cx="9775873" cy="1596608"/>
          </a:xfrm>
        </p:spPr>
        <p:txBody>
          <a:bodyPr anchor="t" anchorCtr="0"/>
          <a:lstStyle>
            <a:lvl1pPr algn="l">
              <a:lnSpc>
                <a:spcPts val="6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white">
          <a:xfrm>
            <a:off x="1055687" y="3335338"/>
            <a:ext cx="5448251" cy="616743"/>
          </a:xfrm>
        </p:spPr>
        <p:txBody>
          <a:bodyPr/>
          <a:lstStyle>
            <a:lvl1pPr marL="0" indent="0" algn="l">
              <a:lnSpc>
                <a:spcPts val="2880"/>
              </a:lnSpc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white">
          <a:xfrm>
            <a:off x="1026886" y="548680"/>
            <a:ext cx="7704363" cy="216024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de-CH" dirty="0" smtClean="0"/>
              <a:t>Juli 2015  |  Mitarbeiterschulung Quickline AG</a:t>
            </a:r>
            <a:endParaRPr lang="de-CH" dirty="0"/>
          </a:p>
        </p:txBody>
      </p:sp>
      <p:pic>
        <p:nvPicPr>
          <p:cNvPr id="116" name="Grafik 1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200" y="5868000"/>
            <a:ext cx="1709928" cy="6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40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Januar 2016  |  QDE</a:t>
            </a:r>
          </a:p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27606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Kap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Januar 2016  |  QDE</a:t>
            </a:r>
          </a:p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5331142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56961" y="548679"/>
            <a:ext cx="5339714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2862875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de-CH" dirty="0" smtClean="0"/>
              <a:t>Januar 2016  |  QDE</a:t>
            </a:r>
          </a:p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423122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Ha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Juli 2015  |  Mitarbeiterschulung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540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Juli 2015  |  Mitarbeiterschulung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0361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 (Kap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Juli 2015  |  Mitarbeiterschulung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7" y="332656"/>
            <a:ext cx="5329237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7" y="548679"/>
            <a:ext cx="5329237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73357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 (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Juli 2015  |  Mitarbeiterschulung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345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 (Ha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Juli 2015  |  Mitarbeiterschulung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24642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Quickline 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Juli 2015  |  Mitarbeiterschulung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69135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583832" y="332656"/>
            <a:ext cx="6984776" cy="216024"/>
          </a:xfrm>
        </p:spPr>
        <p:txBody>
          <a:bodyPr/>
          <a:lstStyle>
            <a:lvl1pPr algn="l">
              <a:defRPr sz="1200" b="1" cap="all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583832" y="548679"/>
            <a:ext cx="6984776" cy="216025"/>
          </a:xfrm>
        </p:spPr>
        <p:txBody>
          <a:bodyPr/>
          <a:lstStyle>
            <a:lvl1pPr algn="l">
              <a:defRPr sz="10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482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Kapitel) Quickline 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rafik 6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>
                <a:solidFill>
                  <a:srgbClr val="A48E7B"/>
                </a:solidFill>
              </a:defRPr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Juli 2015  |  Mitarbeiterschulung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5331142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56961" y="548679"/>
            <a:ext cx="5339714" cy="211713"/>
          </a:xfrm>
        </p:spPr>
        <p:txBody>
          <a:bodyPr/>
          <a:lstStyle>
            <a:lvl1pPr algn="r">
              <a:defRPr b="0">
                <a:solidFill>
                  <a:srgbClr val="A48E7B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4073202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666" y="2453387"/>
            <a:ext cx="4576572" cy="4417314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812" y="-32346"/>
            <a:ext cx="8127187" cy="3559759"/>
          </a:xfrm>
          <a:prstGeom prst="rect">
            <a:avLst/>
          </a:prstGeom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74824" y="4320000"/>
            <a:ext cx="6121376" cy="604664"/>
          </a:xfrm>
        </p:spPr>
        <p:txBody>
          <a:bodyPr/>
          <a:lstStyle>
            <a:lvl1pPr marL="0" indent="0" algn="l">
              <a:lnSpc>
                <a:spcPts val="2900"/>
              </a:lnSpc>
              <a:buNone/>
              <a:defRPr sz="2400" b="0">
                <a:solidFill>
                  <a:srgbClr val="87878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Juli 2015  |  Mitarbeiterschulung Quickline AG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492376"/>
            <a:ext cx="8929687" cy="432568"/>
          </a:xfrm>
        </p:spPr>
        <p:txBody>
          <a:bodyPr/>
          <a:lstStyle>
            <a:lvl1pPr>
              <a:lnSpc>
                <a:spcPts val="3600"/>
              </a:lnSpc>
              <a:defRPr sz="3000"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Kleinere Überschrift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50975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Business 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556D7E"/>
                </a:solidFill>
              </a:defRPr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Juli 2015  |  Mitarbeiterschulung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69135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4583832" y="332656"/>
            <a:ext cx="6984776" cy="216024"/>
          </a:xfrm>
        </p:spPr>
        <p:txBody>
          <a:bodyPr/>
          <a:lstStyle>
            <a:lvl1pPr algn="l">
              <a:defRPr sz="1200" b="1" cap="all" baseline="0">
                <a:solidFill>
                  <a:srgbClr val="556D7E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583832" y="548679"/>
            <a:ext cx="6984776" cy="216025"/>
          </a:xfrm>
        </p:spPr>
        <p:txBody>
          <a:bodyPr/>
          <a:lstStyle>
            <a:lvl1pPr algn="l">
              <a:defRPr sz="1000" b="1">
                <a:solidFill>
                  <a:srgbClr val="556D7E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829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 (Kapitel) Business 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pic>
        <p:nvPicPr>
          <p:cNvPr id="66" name="Grafik 6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Juli 2015  |  Mitarbeiterschulung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5331142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56961" y="548679"/>
            <a:ext cx="5339714" cy="211713"/>
          </a:xfrm>
        </p:spPr>
        <p:txBody>
          <a:bodyPr/>
          <a:lstStyle>
            <a:lvl1pPr algn="r">
              <a:defRPr b="0">
                <a:solidFill>
                  <a:srgbClr val="556D7E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22850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bil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  <p:pic>
        <p:nvPicPr>
          <p:cNvPr id="117" name="Grafik 1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812" y="-32346"/>
            <a:ext cx="8127187" cy="355975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Juli 2015  |  Mitarbeiterschulung Quickline AG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97670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Agenda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060575"/>
            <a:ext cx="4032448" cy="4248150"/>
          </a:xfrm>
        </p:spPr>
        <p:txBody>
          <a:bodyPr/>
          <a:lstStyle>
            <a:lvl1pPr marL="0" indent="0">
              <a:lnSpc>
                <a:spcPts val="1680"/>
              </a:lnSpc>
              <a:spcBef>
                <a:spcPts val="168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1pPr>
            <a:lvl2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2pPr>
            <a:lvl3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3pPr>
            <a:lvl4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4pPr>
            <a:lvl5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Juli 2015  |  Mitarbeiterschulung Quickline AG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4" name="Inhaltsplatzhalter 2"/>
          <p:cNvSpPr>
            <a:spLocks noGrp="1"/>
          </p:cNvSpPr>
          <p:nvPr>
            <p:ph idx="13"/>
          </p:nvPr>
        </p:nvSpPr>
        <p:spPr>
          <a:xfrm>
            <a:off x="6167438" y="2060575"/>
            <a:ext cx="4032448" cy="4248150"/>
          </a:xfrm>
        </p:spPr>
        <p:txBody>
          <a:bodyPr/>
          <a:lstStyle>
            <a:lvl1pPr marL="0" indent="0">
              <a:lnSpc>
                <a:spcPts val="1680"/>
              </a:lnSpc>
              <a:spcBef>
                <a:spcPts val="168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1pPr>
            <a:lvl2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2pPr>
            <a:lvl3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3pPr>
            <a:lvl4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4pPr>
            <a:lvl5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21644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4033143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Juli 2015  |  Mitarbeiterschulung Quickline AG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5"/>
          </p:nvPr>
        </p:nvSpPr>
        <p:spPr>
          <a:xfrm>
            <a:off x="6167438" y="1412875"/>
            <a:ext cx="5328000" cy="4176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2679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Kap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4033143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Juli 2015  |  Mitarbeiterschulung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5"/>
          </p:nvPr>
        </p:nvSpPr>
        <p:spPr>
          <a:xfrm>
            <a:off x="6167438" y="1412875"/>
            <a:ext cx="5328000" cy="4176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6167439" y="332656"/>
            <a:ext cx="5329236" cy="216023"/>
          </a:xfrm>
        </p:spPr>
        <p:txBody>
          <a:bodyPr/>
          <a:lstStyle>
            <a:lvl1pPr algn="r">
              <a:defRPr b="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6167439" y="548679"/>
            <a:ext cx="5329236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2341802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Inf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4033143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Juli 2015  |  Mitarbeiterschulung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5"/>
          </p:nvPr>
        </p:nvSpPr>
        <p:spPr>
          <a:xfrm>
            <a:off x="6167438" y="1412875"/>
            <a:ext cx="5328000" cy="4176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0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2147822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Ha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4033143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Juli 2015  |  Mitarbeiterschulung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5"/>
          </p:nvPr>
        </p:nvSpPr>
        <p:spPr>
          <a:xfrm>
            <a:off x="6167438" y="1412875"/>
            <a:ext cx="5328000" cy="4176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635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ktan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4825" y="2492375"/>
            <a:ext cx="6912768" cy="3816350"/>
          </a:xfrm>
        </p:spPr>
        <p:txBody>
          <a:bodyPr/>
          <a:lstStyle>
            <a:lvl1pPr marL="342900" indent="-342900">
              <a:buFont typeface="+mj-lt"/>
              <a:buAutoNum type="arabicPeriod"/>
              <a:defRPr b="0"/>
            </a:lvl1pPr>
            <a:lvl2pPr marL="625475" indent="-176213">
              <a:defRPr/>
            </a:lvl2pPr>
            <a:lvl3pPr marL="808038" indent="-182563">
              <a:defRPr/>
            </a:lvl3pPr>
            <a:lvl4pPr marL="1074738" indent="-176213">
              <a:defRPr/>
            </a:lvl4pPr>
            <a:lvl5pPr marL="1257300" indent="-182563"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Januar 2016  |  QDE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69135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33952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71797" cy="2099691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75520" y="1412875"/>
            <a:ext cx="6912768" cy="431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5520" y="2492375"/>
            <a:ext cx="6912768" cy="38163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Juli 2015  |  Mitarbeiterschulung Quickline AG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0000" y="6525343"/>
            <a:ext cx="911504" cy="1440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743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7" r:id="rId3"/>
    <p:sldLayoutId id="2147483662" r:id="rId4"/>
    <p:sldLayoutId id="2147483658" r:id="rId5"/>
    <p:sldLayoutId id="2147483666" r:id="rId6"/>
    <p:sldLayoutId id="2147483665" r:id="rId7"/>
    <p:sldLayoutId id="2147483667" r:id="rId8"/>
    <p:sldLayoutId id="2147483650" r:id="rId9"/>
    <p:sldLayoutId id="2147483663" r:id="rId10"/>
    <p:sldLayoutId id="2147483670" r:id="rId11"/>
    <p:sldLayoutId id="2147483669" r:id="rId12"/>
    <p:sldLayoutId id="2147483668" r:id="rId13"/>
    <p:sldLayoutId id="2147483671" r:id="rId14"/>
    <p:sldLayoutId id="2147483672" r:id="rId15"/>
    <p:sldLayoutId id="2147483673" r:id="rId16"/>
    <p:sldLayoutId id="2147483674" r:id="rId17"/>
    <p:sldLayoutId id="2147483659" r:id="rId18"/>
    <p:sldLayoutId id="2147483675" r:id="rId19"/>
    <p:sldLayoutId id="2147483676" r:id="rId20"/>
    <p:sldLayoutId id="2147483677" r:id="rId2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87878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920"/>
        </a:lnSpc>
        <a:spcBef>
          <a:spcPts val="0"/>
        </a:spcBef>
        <a:spcAft>
          <a:spcPts val="1920"/>
        </a:spcAft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•"/>
        <a:tabLst>
          <a:tab pos="177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0975" algn="l" defTabSz="914400" rtl="0" eaLnBrk="1" latinLnBrk="0" hangingPunct="1">
        <a:lnSpc>
          <a:spcPts val="1920"/>
        </a:lnSpc>
        <a:spcBef>
          <a:spcPts val="0"/>
        </a:spcBef>
        <a:buFont typeface="Symbol" panose="05050102010706020507" pitchFamily="18" charset="2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ts val="1920"/>
        </a:lnSpc>
        <a:spcBef>
          <a:spcPts val="0"/>
        </a:spcBef>
        <a:buFont typeface="Wingdings" panose="05000000000000000000" pitchFamily="2" charset="2"/>
        <a:buChar char="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738" indent="-17621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Übersicht QDE</a:t>
            </a:r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Januar 2017  |  QDE</a:t>
            </a:r>
            <a:endParaRPr lang="de-CH" dirty="0"/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5272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Datenänderung durch QL Help Desk</a:t>
            </a:r>
            <a:endParaRPr lang="de-CH" dirty="0"/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1774825" y="1988840"/>
            <a:ext cx="6912768" cy="431988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Datenhoheit bei KNU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Adressänderungen durch QL Helpdesk werden über Workflow eingepflegt</a:t>
            </a:r>
          </a:p>
          <a:p>
            <a:pPr marL="0" indent="0">
              <a:buNone/>
            </a:pPr>
            <a:endParaRPr lang="de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10</a:t>
            </a:fld>
            <a:endParaRPr lang="de-CH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505" y="3014024"/>
            <a:ext cx="7560840" cy="326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4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Beispiele für Funktionen und Objekte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Januar 2016  |  QDE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11</a:t>
            </a:fld>
            <a:endParaRPr lang="de-CH" dirty="0"/>
          </a:p>
        </p:txBody>
      </p:sp>
      <p:sp>
        <p:nvSpPr>
          <p:cNvPr id="8" name="Inhaltsplatzhalter 10"/>
          <p:cNvSpPr>
            <a:spLocks noGrp="1"/>
          </p:cNvSpPr>
          <p:nvPr>
            <p:ph idx="1"/>
          </p:nvPr>
        </p:nvSpPr>
        <p:spPr>
          <a:xfrm>
            <a:off x="1774825" y="1988840"/>
            <a:ext cx="6912768" cy="431988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26 Funktionen wie</a:t>
            </a:r>
          </a:p>
          <a:p>
            <a:pPr marL="568325" lvl="1" indent="-285750">
              <a:buFont typeface="Arial" panose="020B0604020202020204" pitchFamily="34" charset="0"/>
              <a:buChar char="•"/>
            </a:pPr>
            <a:r>
              <a:rPr lang="de-CH" dirty="0" err="1" smtClean="0"/>
              <a:t>ModifyBuilding</a:t>
            </a:r>
            <a:endParaRPr lang="de-CH" dirty="0" smtClean="0"/>
          </a:p>
          <a:p>
            <a:pPr marL="568325" lvl="1" indent="-285750">
              <a:buFont typeface="Arial" panose="020B0604020202020204" pitchFamily="34" charset="0"/>
              <a:buChar char="•"/>
            </a:pPr>
            <a:r>
              <a:rPr lang="de-CH" dirty="0" err="1" smtClean="0"/>
              <a:t>ModifyFlat</a:t>
            </a:r>
            <a:endParaRPr lang="de-CH" dirty="0" smtClean="0"/>
          </a:p>
          <a:p>
            <a:pPr marL="568325" lvl="1" indent="-285750">
              <a:buFont typeface="Arial" panose="020B0604020202020204" pitchFamily="34" charset="0"/>
              <a:buChar char="•"/>
            </a:pPr>
            <a:r>
              <a:rPr lang="de-CH" dirty="0" err="1" smtClean="0"/>
              <a:t>ModifyCable</a:t>
            </a:r>
            <a:endParaRPr lang="de-CH" dirty="0" smtClean="0"/>
          </a:p>
          <a:p>
            <a:pPr marL="568325" lvl="1" indent="-285750">
              <a:buFont typeface="Arial" panose="020B0604020202020204" pitchFamily="34" charset="0"/>
              <a:buChar char="•"/>
            </a:pPr>
            <a:r>
              <a:rPr lang="de-CH" dirty="0" err="1" smtClean="0"/>
              <a:t>LockService</a:t>
            </a:r>
            <a:endParaRPr lang="de-CH" dirty="0" smtClean="0"/>
          </a:p>
          <a:p>
            <a:pPr marL="568325" lvl="1" indent="-285750">
              <a:buFont typeface="Arial" panose="020B0604020202020204" pitchFamily="34" charset="0"/>
              <a:buChar char="•"/>
            </a:pPr>
            <a:r>
              <a:rPr lang="de-CH" dirty="0" err="1" smtClean="0"/>
              <a:t>UnlockService</a:t>
            </a:r>
            <a:endParaRPr lang="de-CH" dirty="0" smtClean="0"/>
          </a:p>
          <a:p>
            <a:pPr marL="568325" lvl="1" indent="-285750">
              <a:buFont typeface="Arial" panose="020B0604020202020204" pitchFamily="34" charset="0"/>
              <a:buChar char="•"/>
            </a:pPr>
            <a:r>
              <a:rPr lang="de-CH" dirty="0" err="1" smtClean="0"/>
              <a:t>StartRelocationWorkflow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18 Objekte </a:t>
            </a:r>
          </a:p>
          <a:p>
            <a:pPr marL="568325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Netzteile wie </a:t>
            </a:r>
            <a:r>
              <a:rPr lang="de-CH" dirty="0" err="1" smtClean="0"/>
              <a:t>Kabelnodes</a:t>
            </a:r>
            <a:r>
              <a:rPr lang="de-CH" dirty="0" smtClean="0"/>
              <a:t>, FTTH-Splitter, OTO-Dosen</a:t>
            </a:r>
          </a:p>
          <a:p>
            <a:pPr marL="568325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Workflow</a:t>
            </a:r>
          </a:p>
          <a:p>
            <a:pPr marL="568325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Service</a:t>
            </a:r>
          </a:p>
          <a:p>
            <a:pPr marL="568325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Gebäude</a:t>
            </a:r>
          </a:p>
          <a:p>
            <a:pPr marL="568325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Wohnungen</a:t>
            </a:r>
          </a:p>
        </p:txBody>
      </p:sp>
    </p:spTree>
    <p:extLst>
      <p:ext uri="{BB962C8B-B14F-4D97-AF65-F5344CB8AC3E}">
        <p14:creationId xmlns:p14="http://schemas.microsoft.com/office/powerpoint/2010/main" val="272706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Beispiel für HF-Parameter (Cable-Objekt)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Januar 2016  |  QDE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12</a:t>
            </a:fld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/>
            </a:r>
            <a:br>
              <a:rPr lang="de-CH" dirty="0"/>
            </a:b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927157"/>
              </p:ext>
            </p:extLst>
          </p:nvPr>
        </p:nvGraphicFramePr>
        <p:xfrm>
          <a:off x="1631504" y="1953706"/>
          <a:ext cx="8647953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135154180"/>
                    </a:ext>
                  </a:extLst>
                </a:gridCol>
                <a:gridCol w="2172763">
                  <a:extLst>
                    <a:ext uri="{9D8B030D-6E8A-4147-A177-3AD203B41FA5}">
                      <a16:colId xmlns:a16="http://schemas.microsoft.com/office/drawing/2014/main" val="1340350342"/>
                    </a:ext>
                  </a:extLst>
                </a:gridCol>
                <a:gridCol w="4963022">
                  <a:extLst>
                    <a:ext uri="{9D8B030D-6E8A-4147-A177-3AD203B41FA5}">
                      <a16:colId xmlns:a16="http://schemas.microsoft.com/office/drawing/2014/main" val="18040120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Name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Beispiel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Beschreibung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651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err="1" smtClean="0"/>
                        <a:t>Nodename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N27 Im Feld 2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Bezeichnet den HF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Node</a:t>
                      </a:r>
                      <a:r>
                        <a:rPr lang="de-CH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gemäss der in der QMC Plattform hinterlegten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Node</a:t>
                      </a:r>
                      <a:r>
                        <a:rPr lang="de-CH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Struktur.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195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Owner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Hans Muster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Eigentümer. Freitext gemäss KNU.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0253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OutputLevel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Verstärker Ausgangspegel in DB. Dezimaler Wert gemäss KNU.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3836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FlatCount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Anzahl Wohnungen auf diesem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Node</a:t>
                      </a:r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767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BuildingGuid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FC41FFD6-…..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Relation zu Gebäude.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54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ActiveSubscriptionCount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Anzahl aktive Leitungen auf diesem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Node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8873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FlatGuid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FB41FFC6-…..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Relation zur</a:t>
                      </a:r>
                      <a:r>
                        <a:rPr lang="de-CH" baseline="0" dirty="0" smtClean="0"/>
                        <a:t> Wohnung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30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5032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Beispiel für FTTH-Parameter (FTTH-Objekt)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Januar 2016  |  QDE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13</a:t>
            </a:fld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/>
            </a:r>
            <a:br>
              <a:rPr lang="de-CH" dirty="0"/>
            </a:b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813633"/>
              </p:ext>
            </p:extLst>
          </p:nvPr>
        </p:nvGraphicFramePr>
        <p:xfrm>
          <a:off x="1631504" y="1953706"/>
          <a:ext cx="8647953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135154180"/>
                    </a:ext>
                  </a:extLst>
                </a:gridCol>
                <a:gridCol w="2100755">
                  <a:extLst>
                    <a:ext uri="{9D8B030D-6E8A-4147-A177-3AD203B41FA5}">
                      <a16:colId xmlns:a16="http://schemas.microsoft.com/office/drawing/2014/main" val="1340350342"/>
                    </a:ext>
                  </a:extLst>
                </a:gridCol>
                <a:gridCol w="4963022">
                  <a:extLst>
                    <a:ext uri="{9D8B030D-6E8A-4147-A177-3AD203B41FA5}">
                      <a16:colId xmlns:a16="http://schemas.microsoft.com/office/drawing/2014/main" val="18040120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Name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Beispiel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Beschreibung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651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OtoId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B.107.000.003.5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Indentifikation</a:t>
                      </a:r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der Dose (Optical Telecommunications Outlet)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195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OtoPort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Nummer des optischen Steckverbinders an der OTO (Port)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0253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Pop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Bur007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Anbindungs-POP. FAN Standort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3836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SplitterName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splitter_23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Name des Splitters. Muss aus der hinterlegten Liste gewählt werden.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767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SidewalkReady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oder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wenn Strasse erschlossen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54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BepReady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oder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wenn Gebäude erschlossen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8873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FlatGuid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FB41FFC6-…..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Relation zur</a:t>
                      </a:r>
                      <a:r>
                        <a:rPr lang="de-CH" baseline="0" dirty="0" smtClean="0"/>
                        <a:t> Wohnung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9614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506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Neu ab Version 4.0</a:t>
            </a:r>
            <a:endParaRPr lang="de-CH" dirty="0"/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1774825" y="1988840"/>
            <a:ext cx="6912768" cy="4319885"/>
          </a:xfrm>
        </p:spPr>
        <p:txBody>
          <a:bodyPr/>
          <a:lstStyle/>
          <a:p>
            <a:pPr marL="0" indent="0">
              <a:buNone/>
            </a:pPr>
            <a:r>
              <a:rPr lang="de-CH" dirty="0" smtClean="0"/>
              <a:t>• </a:t>
            </a:r>
            <a:r>
              <a:rPr lang="de-CH" dirty="0"/>
              <a:t>Bezeichnung des Subnetzes übermitteln </a:t>
            </a:r>
          </a:p>
          <a:p>
            <a:pPr marL="0" indent="0">
              <a:buNone/>
            </a:pPr>
            <a:r>
              <a:rPr lang="de-CH" dirty="0"/>
              <a:t>• Informationen zu Preis des Grundanschlusses auf diesem Gebäude übermitteln </a:t>
            </a:r>
          </a:p>
          <a:p>
            <a:pPr marL="0" indent="0">
              <a:buNone/>
            </a:pPr>
            <a:r>
              <a:rPr lang="de-CH" dirty="0"/>
              <a:t>• Maximale </a:t>
            </a:r>
            <a:r>
              <a:rPr lang="de-CH" dirty="0" err="1"/>
              <a:t>Up</a:t>
            </a:r>
            <a:r>
              <a:rPr lang="de-CH" dirty="0"/>
              <a:t>- und Download Rate übermitteln um in der Zukunft die Produkte-Verfügbarkeit zu steuern </a:t>
            </a:r>
          </a:p>
          <a:p>
            <a:pPr marL="0" indent="0">
              <a:buNone/>
            </a:pPr>
            <a:r>
              <a:rPr lang="de-CH" dirty="0"/>
              <a:t>• Status eines Workflows abfragen </a:t>
            </a:r>
          </a:p>
          <a:p>
            <a:pPr marL="0" indent="0">
              <a:buNone/>
            </a:pPr>
            <a:r>
              <a:rPr lang="de-CH" dirty="0"/>
              <a:t>• Sperrstatus der Services abfragen </a:t>
            </a:r>
          </a:p>
          <a:p>
            <a:pPr marL="0" indent="0">
              <a:buNone/>
            </a:pPr>
            <a:r>
              <a:rPr lang="de-CH" dirty="0"/>
              <a:t>• Kündigungsdaten eines Kunden anfragen </a:t>
            </a:r>
          </a:p>
          <a:p>
            <a:pPr marL="0" indent="0">
              <a:buNone/>
            </a:pPr>
            <a:r>
              <a:rPr lang="de-CH" dirty="0"/>
              <a:t>• Senden von Rechnungs-Metadaten um diese künftig im Cockpit abzubilden (Cockpit-Abbildung noch nicht umgesetzt)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0359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Agenda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Januar 2016  |  QDE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1774825" y="2492375"/>
            <a:ext cx="6912768" cy="3816350"/>
          </a:xfrm>
        </p:spPr>
        <p:txBody>
          <a:bodyPr/>
          <a:lstStyle/>
          <a:p>
            <a:r>
              <a:rPr lang="de-CH" dirty="0" smtClean="0"/>
              <a:t>Was </a:t>
            </a:r>
            <a:r>
              <a:rPr lang="de-CH" dirty="0"/>
              <a:t>ist QDE?</a:t>
            </a:r>
          </a:p>
          <a:p>
            <a:r>
              <a:rPr lang="de-CH" dirty="0"/>
              <a:t>Ziele QDE</a:t>
            </a:r>
          </a:p>
          <a:p>
            <a:r>
              <a:rPr lang="de-CH" dirty="0"/>
              <a:t>Was bietet QDE?</a:t>
            </a:r>
          </a:p>
          <a:p>
            <a:r>
              <a:rPr lang="de-CH" dirty="0" smtClean="0"/>
              <a:t>Beispiele</a:t>
            </a:r>
            <a:endParaRPr lang="de-CH" dirty="0"/>
          </a:p>
          <a:p>
            <a:r>
              <a:rPr lang="de-CH" dirty="0" smtClean="0"/>
              <a:t>Neu </a:t>
            </a:r>
            <a:r>
              <a:rPr lang="de-CH" dirty="0"/>
              <a:t>ab Version 4.0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0605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1055688" y="980925"/>
            <a:ext cx="6912768" cy="431950"/>
          </a:xfrm>
        </p:spPr>
        <p:txBody>
          <a:bodyPr/>
          <a:lstStyle/>
          <a:p>
            <a:r>
              <a:rPr lang="de-CH" dirty="0" smtClean="0"/>
              <a:t>Was ist QDE?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</a:t>
            </a:fld>
            <a:endParaRPr lang="de-CH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3968" y="1852092"/>
            <a:ext cx="7300344" cy="4099247"/>
          </a:xfrm>
          <a:prstGeom prst="rect">
            <a:avLst/>
          </a:prstGeom>
        </p:spPr>
      </p:pic>
      <p:cxnSp>
        <p:nvCxnSpPr>
          <p:cNvPr id="14" name="Gerade Verbindung mit Pfeil 13"/>
          <p:cNvCxnSpPr/>
          <p:nvPr/>
        </p:nvCxnSpPr>
        <p:spPr>
          <a:xfrm flipH="1">
            <a:off x="2495600" y="2996952"/>
            <a:ext cx="1296144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4079776" y="2996952"/>
            <a:ext cx="1584176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mit Pfeil 2"/>
          <p:cNvCxnSpPr/>
          <p:nvPr/>
        </p:nvCxnSpPr>
        <p:spPr>
          <a:xfrm>
            <a:off x="1775520" y="3861048"/>
            <a:ext cx="0" cy="7920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/>
          <p:cNvCxnSpPr/>
          <p:nvPr/>
        </p:nvCxnSpPr>
        <p:spPr>
          <a:xfrm>
            <a:off x="5879976" y="3861048"/>
            <a:ext cx="0" cy="7920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396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1732" y="1811424"/>
            <a:ext cx="7300344" cy="4099247"/>
          </a:xfrm>
          <a:prstGeom prst="rect">
            <a:avLst/>
          </a:prstGeom>
        </p:spPr>
      </p:pic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1055688" y="980925"/>
            <a:ext cx="6912768" cy="431950"/>
          </a:xfrm>
        </p:spPr>
        <p:txBody>
          <a:bodyPr/>
          <a:lstStyle/>
          <a:p>
            <a:r>
              <a:rPr lang="de-CH" dirty="0" smtClean="0"/>
              <a:t>Was ist QDE?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4</a:t>
            </a:fld>
            <a:endParaRPr lang="de-CH" dirty="0"/>
          </a:p>
        </p:txBody>
      </p:sp>
      <p:cxnSp>
        <p:nvCxnSpPr>
          <p:cNvPr id="14" name="Gerade Verbindung mit Pfeil 13"/>
          <p:cNvCxnSpPr/>
          <p:nvPr/>
        </p:nvCxnSpPr>
        <p:spPr>
          <a:xfrm flipH="1">
            <a:off x="2495600" y="2996952"/>
            <a:ext cx="1296144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2351584" y="3861048"/>
            <a:ext cx="2736304" cy="1008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lussdiagramm: Verbindungsstelle 7"/>
          <p:cNvSpPr/>
          <p:nvPr/>
        </p:nvSpPr>
        <p:spPr>
          <a:xfrm>
            <a:off x="5087888" y="4725144"/>
            <a:ext cx="288032" cy="288032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E</a:t>
            </a:r>
            <a:endParaRPr lang="de-CH" dirty="0"/>
          </a:p>
        </p:txBody>
      </p:sp>
      <p:cxnSp>
        <p:nvCxnSpPr>
          <p:cNvPr id="13" name="Gerader Verbinder 12"/>
          <p:cNvCxnSpPr>
            <a:stCxn id="8" idx="6"/>
          </p:cNvCxnSpPr>
          <p:nvPr/>
        </p:nvCxnSpPr>
        <p:spPr>
          <a:xfrm>
            <a:off x="5375920" y="4869160"/>
            <a:ext cx="4327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4980000" y="5049328"/>
            <a:ext cx="503808" cy="25433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de-CH" dirty="0" smtClean="0"/>
              <a:t> QDE</a:t>
            </a:r>
            <a:endParaRPr lang="de-CH" dirty="0"/>
          </a:p>
        </p:txBody>
      </p:sp>
      <p:pic>
        <p:nvPicPr>
          <p:cNvPr id="5" name="Grafik 4" descr="File:Royal &lt;strong&gt;Crown&lt;/strong&gt; of Denmark.svg - Wikipedi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1368762"/>
            <a:ext cx="494104" cy="442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05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Ziele QDE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Januar 2016  |  QDE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8" name="Inhaltsplatzhalter 10"/>
          <p:cNvSpPr>
            <a:spLocks noGrp="1"/>
          </p:cNvSpPr>
          <p:nvPr>
            <p:ph idx="1"/>
          </p:nvPr>
        </p:nvSpPr>
        <p:spPr>
          <a:xfrm>
            <a:off x="1747600" y="2204864"/>
            <a:ext cx="6912768" cy="252028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Keine doppelte Pflege von Daten </a:t>
            </a:r>
            <a:r>
              <a:rPr lang="de-CH" dirty="0" smtClean="0">
                <a:sym typeface="Wingdings" pitchFamily="2" charset="2"/>
              </a:rPr>
              <a:t> aktuelle Daten in allen Systemen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Alle Systeme haben die gleiche Datengrundlage (z.B. Gebäude, Wohnungen)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Offen für alle ERP, HF / FTTH </a:t>
            </a:r>
            <a:r>
              <a:rPr lang="de-CH" dirty="0" smtClean="0"/>
              <a:t>Planungssysteme, </a:t>
            </a:r>
            <a:r>
              <a:rPr lang="de-CH" dirty="0"/>
              <a:t>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Automatisieren </a:t>
            </a:r>
            <a:r>
              <a:rPr lang="de-CH" dirty="0"/>
              <a:t>von Prozessen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Bessere Verfügbarkeitsinformationen (Fachhändler, Post, Mobilezone, etc.)</a:t>
            </a:r>
          </a:p>
        </p:txBody>
      </p:sp>
    </p:spTree>
    <p:extLst>
      <p:ext uri="{BB962C8B-B14F-4D97-AF65-F5344CB8AC3E}">
        <p14:creationId xmlns:p14="http://schemas.microsoft.com/office/powerpoint/2010/main" val="313902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Was bietet QDE?</a:t>
            </a:r>
            <a:endParaRPr lang="de-CH" dirty="0"/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1774825" y="1988840"/>
            <a:ext cx="6912768" cy="431988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Workflow-Operationen (Lesen, Abbruch)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Sperren und Entsperren von Diensten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Erstellen und Ändern von Kunden, Gebäuden, Wohnungen und Netzwerkteilen (Nodes, OTO-Dosen)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Starten eines Umzugs (innerhalb KNU oder zu anderem KNU)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Keine Bestellungen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1993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Beispiel für Stammdaten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Januar 2016  |  QDE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7</a:t>
            </a:fld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8" y="1996185"/>
            <a:ext cx="5295842" cy="437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93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Beispiel für Datenobjekt Gebäude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Januar 2016  |  QDE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8</a:t>
            </a:fld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664" y="1862934"/>
            <a:ext cx="2966908" cy="462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39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Beispiel Ablauf eine QDE-Anfrage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9</a:t>
            </a:fld>
            <a:endParaRPr lang="de-CH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504" y="1774890"/>
            <a:ext cx="8064896" cy="510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81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ickline_Vorlage_pixel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Quicklin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dirty="0"/>
        </a:defPPr>
      </a:lstStyle>
    </a:txDef>
  </a:objectDefaults>
  <a:extraClrSchemeLst>
    <a:extraClrScheme>
      <a:clrScheme name="Quicklin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D4021D"/>
        </a:accent1>
        <a:accent2>
          <a:srgbClr val="E14E61"/>
        </a:accent2>
        <a:accent3>
          <a:srgbClr val="F2B3BB"/>
        </a:accent3>
        <a:accent4>
          <a:srgbClr val="A48E7B"/>
        </a:accent4>
        <a:accent5>
          <a:srgbClr val="BFB0A3"/>
        </a:accent5>
        <a:accent6>
          <a:srgbClr val="E4DDD7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Rot">
      <a:srgbClr val="D4021D"/>
    </a:custClr>
    <a:custClr name="Weiss">
      <a:srgbClr val="FFFFFF"/>
    </a:custClr>
    <a:custClr name="Rot 80">
      <a:srgbClr val="DD354A"/>
    </a:custClr>
    <a:custClr name="Rot 60">
      <a:srgbClr val="E56777"/>
    </a:custClr>
    <a:custClr name="Rot 40">
      <a:srgbClr val="EE9AA5"/>
    </a:custClr>
    <a:custClr name="Rot 20">
      <a:srgbClr val="F6CCD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Akzentfarbe">
      <a:srgbClr val="753837"/>
    </a:custClr>
    <a:custClr name="Weiss">
      <a:srgbClr val="FFFFFF"/>
    </a:custClr>
    <a:custClr name="Akzentfarbe">
      <a:srgbClr val="753837"/>
    </a:custClr>
    <a:custClr name="Akzentfarbe">
      <a:srgbClr val="964E4D"/>
    </a:custClr>
    <a:custClr name="Akzentfarbe">
      <a:srgbClr val="B37B71"/>
    </a:custClr>
    <a:custClr name="Akzentfarbe">
      <a:srgbClr val="D2A09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Quickline AG">
      <a:srgbClr val="A48E7B"/>
    </a:custClr>
    <a:custClr name="Weiss">
      <a:srgbClr val="FFFFFF"/>
    </a:custClr>
    <a:custClr name="Quickline AG">
      <a:srgbClr val="63554A"/>
    </a:custClr>
    <a:custClr name="Quickline AG">
      <a:srgbClr val="857364"/>
    </a:custClr>
    <a:custClr name="Quickline AG">
      <a:srgbClr val="A48E7B"/>
    </a:custClr>
    <a:custClr name="Quickline AG">
      <a:srgbClr val="B6A595"/>
    </a:custClr>
    <a:custClr name="Quickline AG">
      <a:srgbClr val="C8BBB0"/>
    </a:custClr>
    <a:custClr name="Quickline AG">
      <a:srgbClr val="DBD2CA"/>
    </a:custClr>
    <a:custClr name="Quickline AG">
      <a:srgbClr val="EDE8E5"/>
    </a:custClr>
    <a:custClr name="Weiss">
      <a:srgbClr val="FFFFFF"/>
    </a:custClr>
    <a:custClr name="Business Blau">
      <a:srgbClr val="556D7E"/>
    </a:custClr>
    <a:custClr name="Weiss">
      <a:srgbClr val="FFFFFF"/>
    </a:custClr>
    <a:custClr name="Business Blau">
      <a:srgbClr val="354653"/>
    </a:custClr>
    <a:custClr name="Business Blau">
      <a:srgbClr val="465969"/>
    </a:custClr>
    <a:custClr name="Business Blau">
      <a:srgbClr val="556D7E"/>
    </a:custClr>
    <a:custClr name="Business Blau">
      <a:srgbClr val="778A98"/>
    </a:custClr>
    <a:custClr name="Business Blau">
      <a:srgbClr val="99A7B2"/>
    </a:custClr>
    <a:custClr name="Business Blau">
      <a:srgbClr val="BBC5CB"/>
    </a:custClr>
    <a:custClr name="Business Blau">
      <a:srgbClr val="DDE2E5"/>
    </a:custClr>
    <a:custClr name="Weiss">
      <a:srgbClr val="FFFFFF"/>
    </a:custClr>
    <a:custClr name="Verbund Grau">
      <a:srgbClr val="878781"/>
    </a:custClr>
    <a:custClr name="Weiss">
      <a:srgbClr val="FFFFFF"/>
    </a:custClr>
    <a:custClr name="Verbund Grau">
      <a:srgbClr val="3E3E3B"/>
    </a:custClr>
    <a:custClr name="Verbund Grau">
      <a:srgbClr val="646460"/>
    </a:custClr>
    <a:custClr name="Verbund Grau">
      <a:srgbClr val="878781"/>
    </a:custClr>
    <a:custClr name="Verbund Grau">
      <a:srgbClr val="9F9F9A"/>
    </a:custClr>
    <a:custClr name="Verbund Grau">
      <a:srgbClr val="B7B7B3"/>
    </a:custClr>
    <a:custClr name="Verbund Grau">
      <a:srgbClr val="CFCFCC"/>
    </a:custClr>
    <a:custClr name="Verbund Grau">
      <a:srgbClr val="E7E7E6"/>
    </a:custClr>
    <a:custClr name="Weiss">
      <a:srgbClr val="FFFFFF"/>
    </a:custClr>
  </a:custClrLst>
  <a:extLst>
    <a:ext uri="{05A4C25C-085E-4340-85A3-A5531E510DB2}">
      <thm15:themeFamily xmlns:thm15="http://schemas.microsoft.com/office/thememl/2012/main" name="Quickline_Vorlage_pixel" id="{14ED8231-2276-42C0-988C-C2B0E6E691AE}" vid="{A384C6C5-9EA3-4E61-9F8B-16CA90F4D079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601</Words>
  <Application>Microsoft Office PowerPoint</Application>
  <PresentationFormat>Breitbild</PresentationFormat>
  <Paragraphs>152</Paragraphs>
  <Slides>14</Slides>
  <Notes>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  <vt:variant>
        <vt:lpstr>Zielgruppenorientierte Präsentationen</vt:lpstr>
      </vt:variant>
      <vt:variant>
        <vt:i4>6</vt:i4>
      </vt:variant>
    </vt:vector>
  </HeadingPairs>
  <TitlesOfParts>
    <vt:vector size="25" baseType="lpstr">
      <vt:lpstr>Arial</vt:lpstr>
      <vt:lpstr>Calibri</vt:lpstr>
      <vt:lpstr>Symbol</vt:lpstr>
      <vt:lpstr>Wingdings</vt:lpstr>
      <vt:lpstr>Quickline_Vorlage_pixel</vt:lpstr>
      <vt:lpstr>Übersicht QDE</vt:lpstr>
      <vt:lpstr>Agenda</vt:lpstr>
      <vt:lpstr>Was ist QDE?</vt:lpstr>
      <vt:lpstr>Was ist QDE?</vt:lpstr>
      <vt:lpstr>Ziele QDE</vt:lpstr>
      <vt:lpstr>Was bietet QDE?</vt:lpstr>
      <vt:lpstr>Beispiel für Stammdaten</vt:lpstr>
      <vt:lpstr>Beispiel für Datenobjekt Gebäude</vt:lpstr>
      <vt:lpstr>Beispiel Ablauf eine QDE-Anfrage</vt:lpstr>
      <vt:lpstr>Datenänderung durch QL Help Desk</vt:lpstr>
      <vt:lpstr>Beispiele für Funktionen und Objekte</vt:lpstr>
      <vt:lpstr>Beispiel für HF-Parameter (Cable-Objekt)</vt:lpstr>
      <vt:lpstr>Beispiel für FTTH-Parameter (FTTH-Objekt)</vt:lpstr>
      <vt:lpstr>Neu ab Version 4.0</vt:lpstr>
      <vt:lpstr>Begrüssung</vt:lpstr>
      <vt:lpstr>Organisation Schnittstellen</vt:lpstr>
      <vt:lpstr>Aufgaben Software Entwicklung</vt:lpstr>
      <vt:lpstr>Aufgaben Software Operation</vt:lpstr>
      <vt:lpstr>Weitere Systeme und nützliches für den Alltag</vt:lpstr>
      <vt:lpstr>Schlusswort und Feedback</vt:lpstr>
    </vt:vector>
  </TitlesOfParts>
  <Company>Quickline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Eine Präsentation sagt mehr  als tausend Worte.</dc:title>
  <dc:creator>Hans Weber</dc:creator>
  <cp:lastModifiedBy>Hans Weber</cp:lastModifiedBy>
  <cp:revision>199</cp:revision>
  <cp:lastPrinted>2017-01-23T10:46:20Z</cp:lastPrinted>
  <dcterms:created xsi:type="dcterms:W3CDTF">2015-07-20T08:56:12Z</dcterms:created>
  <dcterms:modified xsi:type="dcterms:W3CDTF">2017-01-25T08:19:51Z</dcterms:modified>
</cp:coreProperties>
</file>