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handoutMasterIdLst>
    <p:handoutMasterId r:id="rId57"/>
  </p:handoutMasterIdLst>
  <p:sldIdLst>
    <p:sldId id="256" r:id="rId2"/>
    <p:sldId id="395" r:id="rId3"/>
    <p:sldId id="257" r:id="rId4"/>
    <p:sldId id="258" r:id="rId5"/>
    <p:sldId id="293" r:id="rId6"/>
    <p:sldId id="403" r:id="rId7"/>
    <p:sldId id="384" r:id="rId8"/>
    <p:sldId id="402" r:id="rId9"/>
    <p:sldId id="294" r:id="rId10"/>
    <p:sldId id="421" r:id="rId11"/>
    <p:sldId id="425" r:id="rId12"/>
    <p:sldId id="426" r:id="rId13"/>
    <p:sldId id="422" r:id="rId14"/>
    <p:sldId id="266" r:id="rId15"/>
    <p:sldId id="262" r:id="rId16"/>
    <p:sldId id="427" r:id="rId17"/>
    <p:sldId id="428" r:id="rId18"/>
    <p:sldId id="429" r:id="rId19"/>
    <p:sldId id="430" r:id="rId20"/>
    <p:sldId id="431" r:id="rId21"/>
    <p:sldId id="432" r:id="rId22"/>
    <p:sldId id="433" r:id="rId23"/>
    <p:sldId id="434" r:id="rId24"/>
    <p:sldId id="435" r:id="rId25"/>
    <p:sldId id="438" r:id="rId26"/>
    <p:sldId id="439" r:id="rId27"/>
    <p:sldId id="440" r:id="rId28"/>
    <p:sldId id="436" r:id="rId29"/>
    <p:sldId id="389" r:id="rId30"/>
    <p:sldId id="267" r:id="rId31"/>
    <p:sldId id="393" r:id="rId32"/>
    <p:sldId id="394" r:id="rId33"/>
    <p:sldId id="420" r:id="rId34"/>
    <p:sldId id="441" r:id="rId35"/>
    <p:sldId id="437" r:id="rId36"/>
    <p:sldId id="442" r:id="rId37"/>
    <p:sldId id="443" r:id="rId38"/>
    <p:sldId id="295" r:id="rId39"/>
    <p:sldId id="270" r:id="rId40"/>
    <p:sldId id="419" r:id="rId41"/>
    <p:sldId id="418" r:id="rId42"/>
    <p:sldId id="296" r:id="rId43"/>
    <p:sldId id="263" r:id="rId44"/>
    <p:sldId id="277" r:id="rId45"/>
    <p:sldId id="407" r:id="rId46"/>
    <p:sldId id="406" r:id="rId47"/>
    <p:sldId id="408" r:id="rId48"/>
    <p:sldId id="411" r:id="rId49"/>
    <p:sldId id="412" r:id="rId50"/>
    <p:sldId id="413" r:id="rId51"/>
    <p:sldId id="414" r:id="rId52"/>
    <p:sldId id="415" r:id="rId53"/>
    <p:sldId id="416" r:id="rId54"/>
    <p:sldId id="417" r:id="rId55"/>
  </p:sldIdLst>
  <p:sldSz cx="12192000" cy="6858000"/>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90">
          <p15:clr>
            <a:srgbClr val="A4A3A4"/>
          </p15:clr>
        </p15:guide>
        <p15:guide id="2" orient="horz" pos="1570">
          <p15:clr>
            <a:srgbClr val="A4A3A4"/>
          </p15:clr>
        </p15:guide>
        <p15:guide id="3" orient="horz" pos="3974">
          <p15:clr>
            <a:srgbClr val="A4A3A4"/>
          </p15:clr>
        </p15:guide>
        <p15:guide id="4" orient="horz" pos="1298">
          <p15:clr>
            <a:srgbClr val="A4A3A4"/>
          </p15:clr>
        </p15:guide>
        <p15:guide id="5" pos="1118">
          <p15:clr>
            <a:srgbClr val="A4A3A4"/>
          </p15:clr>
        </p15:guide>
        <p15:guide id="6" pos="665">
          <p15:clr>
            <a:srgbClr val="A4A3A4"/>
          </p15:clr>
        </p15:guide>
        <p15:guide id="7" pos="3659">
          <p15:clr>
            <a:srgbClr val="A4A3A4"/>
          </p15:clr>
        </p15:guide>
        <p15:guide id="8" pos="3885">
          <p15:clr>
            <a:srgbClr val="A4A3A4"/>
          </p15:clr>
        </p15:guide>
        <p15:guide id="9" pos="6425">
          <p15:clr>
            <a:srgbClr val="A4A3A4"/>
          </p15:clr>
        </p15:guide>
        <p15:guide id="10" pos="724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78781"/>
    <a:srgbClr val="EA97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8" autoAdjust="0"/>
    <p:restoredTop sz="94660"/>
  </p:normalViewPr>
  <p:slideViewPr>
    <p:cSldViewPr>
      <p:cViewPr varScale="1">
        <p:scale>
          <a:sx n="115" d="100"/>
          <a:sy n="115" d="100"/>
        </p:scale>
        <p:origin x="198" y="114"/>
      </p:cViewPr>
      <p:guideLst>
        <p:guide orient="horz" pos="890"/>
        <p:guide orient="horz" pos="1570"/>
        <p:guide orient="horz" pos="3974"/>
        <p:guide orient="horz" pos="1298"/>
        <p:guide pos="1118"/>
        <p:guide pos="665"/>
        <p:guide pos="3659"/>
        <p:guide pos="3885"/>
        <p:guide pos="6425"/>
        <p:guide pos="724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E6A932E4-1FD6-49A3-B028-A62557F59010}" type="datetimeFigureOut">
              <a:rPr lang="de-CH" smtClean="0"/>
              <a:t>20.05.2016</a:t>
            </a:fld>
            <a:endParaRPr lang="de-CH"/>
          </a:p>
        </p:txBody>
      </p:sp>
      <p:sp>
        <p:nvSpPr>
          <p:cNvPr id="4" name="Fußzeilenplatzhalt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de-CH"/>
          </a:p>
        </p:txBody>
      </p:sp>
      <p:sp>
        <p:nvSpPr>
          <p:cNvPr id="5" name="Foliennummernplatzhalt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A236D545-BE20-4D38-AF23-635A305A9157}" type="slidenum">
              <a:rPr lang="de-CH" smtClean="0"/>
              <a:t>‹Nr.›</a:t>
            </a:fld>
            <a:endParaRPr lang="de-CH"/>
          </a:p>
        </p:txBody>
      </p:sp>
    </p:spTree>
    <p:extLst>
      <p:ext uri="{BB962C8B-B14F-4D97-AF65-F5344CB8AC3E}">
        <p14:creationId xmlns:p14="http://schemas.microsoft.com/office/powerpoint/2010/main" val="23866838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19052101-301C-47D8-AD25-F38C3E84B591}" type="datetimeFigureOut">
              <a:rPr lang="de-CH" smtClean="0"/>
              <a:t>20.05.2016</a:t>
            </a:fld>
            <a:endParaRPr lang="de-CH"/>
          </a:p>
        </p:txBody>
      </p:sp>
      <p:sp>
        <p:nvSpPr>
          <p:cNvPr id="4" name="Folienbildplatzhalt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B95E75ED-7651-41B8-82D3-7D5B762C948C}" type="slidenum">
              <a:rPr lang="de-CH" smtClean="0"/>
              <a:t>‹Nr.›</a:t>
            </a:fld>
            <a:endParaRPr lang="de-CH"/>
          </a:p>
        </p:txBody>
      </p:sp>
    </p:spTree>
    <p:extLst>
      <p:ext uri="{BB962C8B-B14F-4D97-AF65-F5344CB8AC3E}">
        <p14:creationId xmlns:p14="http://schemas.microsoft.com/office/powerpoint/2010/main" val="254195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1</a:t>
            </a:fld>
            <a:endParaRPr lang="de-CH"/>
          </a:p>
        </p:txBody>
      </p:sp>
    </p:spTree>
    <p:extLst>
      <p:ext uri="{BB962C8B-B14F-4D97-AF65-F5344CB8AC3E}">
        <p14:creationId xmlns:p14="http://schemas.microsoft.com/office/powerpoint/2010/main" val="1518216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10</a:t>
            </a:fld>
            <a:endParaRPr lang="de-CH"/>
          </a:p>
        </p:txBody>
      </p:sp>
    </p:spTree>
    <p:extLst>
      <p:ext uri="{BB962C8B-B14F-4D97-AF65-F5344CB8AC3E}">
        <p14:creationId xmlns:p14="http://schemas.microsoft.com/office/powerpoint/2010/main" val="38001360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11</a:t>
            </a:fld>
            <a:endParaRPr lang="de-CH"/>
          </a:p>
        </p:txBody>
      </p:sp>
    </p:spTree>
    <p:extLst>
      <p:ext uri="{BB962C8B-B14F-4D97-AF65-F5344CB8AC3E}">
        <p14:creationId xmlns:p14="http://schemas.microsoft.com/office/powerpoint/2010/main" val="9659272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12</a:t>
            </a:fld>
            <a:endParaRPr lang="de-CH"/>
          </a:p>
        </p:txBody>
      </p:sp>
    </p:spTree>
    <p:extLst>
      <p:ext uri="{BB962C8B-B14F-4D97-AF65-F5344CB8AC3E}">
        <p14:creationId xmlns:p14="http://schemas.microsoft.com/office/powerpoint/2010/main" val="23170915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13</a:t>
            </a:fld>
            <a:endParaRPr lang="de-CH"/>
          </a:p>
        </p:txBody>
      </p:sp>
    </p:spTree>
    <p:extLst>
      <p:ext uri="{BB962C8B-B14F-4D97-AF65-F5344CB8AC3E}">
        <p14:creationId xmlns:p14="http://schemas.microsoft.com/office/powerpoint/2010/main" val="3732689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14</a:t>
            </a:fld>
            <a:endParaRPr lang="de-CH"/>
          </a:p>
        </p:txBody>
      </p:sp>
    </p:spTree>
    <p:extLst>
      <p:ext uri="{BB962C8B-B14F-4D97-AF65-F5344CB8AC3E}">
        <p14:creationId xmlns:p14="http://schemas.microsoft.com/office/powerpoint/2010/main" val="38053322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15</a:t>
            </a:fld>
            <a:endParaRPr lang="de-CH"/>
          </a:p>
        </p:txBody>
      </p:sp>
    </p:spTree>
    <p:extLst>
      <p:ext uri="{BB962C8B-B14F-4D97-AF65-F5344CB8AC3E}">
        <p14:creationId xmlns:p14="http://schemas.microsoft.com/office/powerpoint/2010/main" val="28647890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B95E75ED-7651-41B8-82D3-7D5B762C948C}" type="slidenum">
              <a:rPr lang="de-CH" smtClean="0">
                <a:solidFill>
                  <a:prstClr val="black"/>
                </a:solidFill>
              </a:rPr>
              <a:pPr/>
              <a:t>16</a:t>
            </a:fld>
            <a:endParaRPr lang="de-CH">
              <a:solidFill>
                <a:prstClr val="black"/>
              </a:solidFill>
            </a:endParaRPr>
          </a:p>
        </p:txBody>
      </p:sp>
    </p:spTree>
    <p:extLst>
      <p:ext uri="{BB962C8B-B14F-4D97-AF65-F5344CB8AC3E}">
        <p14:creationId xmlns:p14="http://schemas.microsoft.com/office/powerpoint/2010/main" val="31027267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B95E75ED-7651-41B8-82D3-7D5B762C948C}" type="slidenum">
              <a:rPr lang="de-CH" smtClean="0">
                <a:solidFill>
                  <a:prstClr val="black"/>
                </a:solidFill>
              </a:rPr>
              <a:pPr/>
              <a:t>17</a:t>
            </a:fld>
            <a:endParaRPr lang="de-CH">
              <a:solidFill>
                <a:prstClr val="black"/>
              </a:solidFill>
            </a:endParaRPr>
          </a:p>
        </p:txBody>
      </p:sp>
    </p:spTree>
    <p:extLst>
      <p:ext uri="{BB962C8B-B14F-4D97-AF65-F5344CB8AC3E}">
        <p14:creationId xmlns:p14="http://schemas.microsoft.com/office/powerpoint/2010/main" val="13636059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B95E75ED-7651-41B8-82D3-7D5B762C948C}" type="slidenum">
              <a:rPr lang="de-CH" smtClean="0">
                <a:solidFill>
                  <a:prstClr val="black"/>
                </a:solidFill>
              </a:rPr>
              <a:pPr/>
              <a:t>18</a:t>
            </a:fld>
            <a:endParaRPr lang="de-CH">
              <a:solidFill>
                <a:prstClr val="black"/>
              </a:solidFill>
            </a:endParaRPr>
          </a:p>
        </p:txBody>
      </p:sp>
    </p:spTree>
    <p:extLst>
      <p:ext uri="{BB962C8B-B14F-4D97-AF65-F5344CB8AC3E}">
        <p14:creationId xmlns:p14="http://schemas.microsoft.com/office/powerpoint/2010/main" val="13636059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29</a:t>
            </a:fld>
            <a:endParaRPr lang="de-CH"/>
          </a:p>
        </p:txBody>
      </p:sp>
    </p:spTree>
    <p:extLst>
      <p:ext uri="{BB962C8B-B14F-4D97-AF65-F5344CB8AC3E}">
        <p14:creationId xmlns:p14="http://schemas.microsoft.com/office/powerpoint/2010/main" val="2063925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2</a:t>
            </a:fld>
            <a:endParaRPr lang="de-CH"/>
          </a:p>
        </p:txBody>
      </p:sp>
    </p:spTree>
    <p:extLst>
      <p:ext uri="{BB962C8B-B14F-4D97-AF65-F5344CB8AC3E}">
        <p14:creationId xmlns:p14="http://schemas.microsoft.com/office/powerpoint/2010/main" val="37264762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30</a:t>
            </a:fld>
            <a:endParaRPr lang="de-CH"/>
          </a:p>
        </p:txBody>
      </p:sp>
    </p:spTree>
    <p:extLst>
      <p:ext uri="{BB962C8B-B14F-4D97-AF65-F5344CB8AC3E}">
        <p14:creationId xmlns:p14="http://schemas.microsoft.com/office/powerpoint/2010/main" val="30343903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31</a:t>
            </a:fld>
            <a:endParaRPr lang="de-CH"/>
          </a:p>
        </p:txBody>
      </p:sp>
    </p:spTree>
    <p:extLst>
      <p:ext uri="{BB962C8B-B14F-4D97-AF65-F5344CB8AC3E}">
        <p14:creationId xmlns:p14="http://schemas.microsoft.com/office/powerpoint/2010/main" val="36015957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32</a:t>
            </a:fld>
            <a:endParaRPr lang="de-CH"/>
          </a:p>
        </p:txBody>
      </p:sp>
    </p:spTree>
    <p:extLst>
      <p:ext uri="{BB962C8B-B14F-4D97-AF65-F5344CB8AC3E}">
        <p14:creationId xmlns:p14="http://schemas.microsoft.com/office/powerpoint/2010/main" val="36330796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33</a:t>
            </a:fld>
            <a:endParaRPr lang="de-CH"/>
          </a:p>
        </p:txBody>
      </p:sp>
    </p:spTree>
    <p:extLst>
      <p:ext uri="{BB962C8B-B14F-4D97-AF65-F5344CB8AC3E}">
        <p14:creationId xmlns:p14="http://schemas.microsoft.com/office/powerpoint/2010/main" val="7633335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38</a:t>
            </a:fld>
            <a:endParaRPr lang="de-CH"/>
          </a:p>
        </p:txBody>
      </p:sp>
    </p:spTree>
    <p:extLst>
      <p:ext uri="{BB962C8B-B14F-4D97-AF65-F5344CB8AC3E}">
        <p14:creationId xmlns:p14="http://schemas.microsoft.com/office/powerpoint/2010/main" val="29687689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39</a:t>
            </a:fld>
            <a:endParaRPr lang="de-CH"/>
          </a:p>
        </p:txBody>
      </p:sp>
    </p:spTree>
    <p:extLst>
      <p:ext uri="{BB962C8B-B14F-4D97-AF65-F5344CB8AC3E}">
        <p14:creationId xmlns:p14="http://schemas.microsoft.com/office/powerpoint/2010/main" val="28193296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40</a:t>
            </a:fld>
            <a:endParaRPr lang="de-CH"/>
          </a:p>
        </p:txBody>
      </p:sp>
    </p:spTree>
    <p:extLst>
      <p:ext uri="{BB962C8B-B14F-4D97-AF65-F5344CB8AC3E}">
        <p14:creationId xmlns:p14="http://schemas.microsoft.com/office/powerpoint/2010/main" val="34770958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41</a:t>
            </a:fld>
            <a:endParaRPr lang="de-CH"/>
          </a:p>
        </p:txBody>
      </p:sp>
    </p:spTree>
    <p:extLst>
      <p:ext uri="{BB962C8B-B14F-4D97-AF65-F5344CB8AC3E}">
        <p14:creationId xmlns:p14="http://schemas.microsoft.com/office/powerpoint/2010/main" val="21370181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42</a:t>
            </a:fld>
            <a:endParaRPr lang="de-CH"/>
          </a:p>
        </p:txBody>
      </p:sp>
    </p:spTree>
    <p:extLst>
      <p:ext uri="{BB962C8B-B14F-4D97-AF65-F5344CB8AC3E}">
        <p14:creationId xmlns:p14="http://schemas.microsoft.com/office/powerpoint/2010/main" val="21505502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43</a:t>
            </a:fld>
            <a:endParaRPr lang="de-CH"/>
          </a:p>
        </p:txBody>
      </p:sp>
    </p:spTree>
    <p:extLst>
      <p:ext uri="{BB962C8B-B14F-4D97-AF65-F5344CB8AC3E}">
        <p14:creationId xmlns:p14="http://schemas.microsoft.com/office/powerpoint/2010/main" val="40269133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3</a:t>
            </a:fld>
            <a:endParaRPr lang="de-CH"/>
          </a:p>
        </p:txBody>
      </p:sp>
    </p:spTree>
    <p:extLst>
      <p:ext uri="{BB962C8B-B14F-4D97-AF65-F5344CB8AC3E}">
        <p14:creationId xmlns:p14="http://schemas.microsoft.com/office/powerpoint/2010/main" val="4404735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44</a:t>
            </a:fld>
            <a:endParaRPr lang="de-CH"/>
          </a:p>
        </p:txBody>
      </p:sp>
    </p:spTree>
    <p:extLst>
      <p:ext uri="{BB962C8B-B14F-4D97-AF65-F5344CB8AC3E}">
        <p14:creationId xmlns:p14="http://schemas.microsoft.com/office/powerpoint/2010/main" val="42396945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45</a:t>
            </a:fld>
            <a:endParaRPr lang="de-CH"/>
          </a:p>
        </p:txBody>
      </p:sp>
    </p:spTree>
    <p:extLst>
      <p:ext uri="{BB962C8B-B14F-4D97-AF65-F5344CB8AC3E}">
        <p14:creationId xmlns:p14="http://schemas.microsoft.com/office/powerpoint/2010/main" val="26149906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46</a:t>
            </a:fld>
            <a:endParaRPr lang="de-CH"/>
          </a:p>
        </p:txBody>
      </p:sp>
    </p:spTree>
    <p:extLst>
      <p:ext uri="{BB962C8B-B14F-4D97-AF65-F5344CB8AC3E}">
        <p14:creationId xmlns:p14="http://schemas.microsoft.com/office/powerpoint/2010/main" val="226127874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47</a:t>
            </a:fld>
            <a:endParaRPr lang="de-CH"/>
          </a:p>
        </p:txBody>
      </p:sp>
    </p:spTree>
    <p:extLst>
      <p:ext uri="{BB962C8B-B14F-4D97-AF65-F5344CB8AC3E}">
        <p14:creationId xmlns:p14="http://schemas.microsoft.com/office/powerpoint/2010/main" val="22273023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48</a:t>
            </a:fld>
            <a:endParaRPr lang="de-CH"/>
          </a:p>
        </p:txBody>
      </p:sp>
    </p:spTree>
    <p:extLst>
      <p:ext uri="{BB962C8B-B14F-4D97-AF65-F5344CB8AC3E}">
        <p14:creationId xmlns:p14="http://schemas.microsoft.com/office/powerpoint/2010/main" val="403796871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49</a:t>
            </a:fld>
            <a:endParaRPr lang="de-CH"/>
          </a:p>
        </p:txBody>
      </p:sp>
    </p:spTree>
    <p:extLst>
      <p:ext uri="{BB962C8B-B14F-4D97-AF65-F5344CB8AC3E}">
        <p14:creationId xmlns:p14="http://schemas.microsoft.com/office/powerpoint/2010/main" val="211536906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50</a:t>
            </a:fld>
            <a:endParaRPr lang="de-CH"/>
          </a:p>
        </p:txBody>
      </p:sp>
    </p:spTree>
    <p:extLst>
      <p:ext uri="{BB962C8B-B14F-4D97-AF65-F5344CB8AC3E}">
        <p14:creationId xmlns:p14="http://schemas.microsoft.com/office/powerpoint/2010/main" val="22314044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51</a:t>
            </a:fld>
            <a:endParaRPr lang="de-CH"/>
          </a:p>
        </p:txBody>
      </p:sp>
    </p:spTree>
    <p:extLst>
      <p:ext uri="{BB962C8B-B14F-4D97-AF65-F5344CB8AC3E}">
        <p14:creationId xmlns:p14="http://schemas.microsoft.com/office/powerpoint/2010/main" val="3613442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52</a:t>
            </a:fld>
            <a:endParaRPr lang="de-CH"/>
          </a:p>
        </p:txBody>
      </p:sp>
    </p:spTree>
    <p:extLst>
      <p:ext uri="{BB962C8B-B14F-4D97-AF65-F5344CB8AC3E}">
        <p14:creationId xmlns:p14="http://schemas.microsoft.com/office/powerpoint/2010/main" val="61185734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53</a:t>
            </a:fld>
            <a:endParaRPr lang="de-CH"/>
          </a:p>
        </p:txBody>
      </p:sp>
    </p:spTree>
    <p:extLst>
      <p:ext uri="{BB962C8B-B14F-4D97-AF65-F5344CB8AC3E}">
        <p14:creationId xmlns:p14="http://schemas.microsoft.com/office/powerpoint/2010/main" val="8605321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4</a:t>
            </a:fld>
            <a:endParaRPr lang="de-CH"/>
          </a:p>
        </p:txBody>
      </p:sp>
    </p:spTree>
    <p:extLst>
      <p:ext uri="{BB962C8B-B14F-4D97-AF65-F5344CB8AC3E}">
        <p14:creationId xmlns:p14="http://schemas.microsoft.com/office/powerpoint/2010/main" val="386886477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54</a:t>
            </a:fld>
            <a:endParaRPr lang="de-CH"/>
          </a:p>
        </p:txBody>
      </p:sp>
    </p:spTree>
    <p:extLst>
      <p:ext uri="{BB962C8B-B14F-4D97-AF65-F5344CB8AC3E}">
        <p14:creationId xmlns:p14="http://schemas.microsoft.com/office/powerpoint/2010/main" val="3894504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5</a:t>
            </a:fld>
            <a:endParaRPr lang="de-CH"/>
          </a:p>
        </p:txBody>
      </p:sp>
    </p:spTree>
    <p:extLst>
      <p:ext uri="{BB962C8B-B14F-4D97-AF65-F5344CB8AC3E}">
        <p14:creationId xmlns:p14="http://schemas.microsoft.com/office/powerpoint/2010/main" val="30478034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6</a:t>
            </a:fld>
            <a:endParaRPr lang="de-CH"/>
          </a:p>
        </p:txBody>
      </p:sp>
    </p:spTree>
    <p:extLst>
      <p:ext uri="{BB962C8B-B14F-4D97-AF65-F5344CB8AC3E}">
        <p14:creationId xmlns:p14="http://schemas.microsoft.com/office/powerpoint/2010/main" val="24773926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7</a:t>
            </a:fld>
            <a:endParaRPr lang="de-CH"/>
          </a:p>
        </p:txBody>
      </p:sp>
    </p:spTree>
    <p:extLst>
      <p:ext uri="{BB962C8B-B14F-4D97-AF65-F5344CB8AC3E}">
        <p14:creationId xmlns:p14="http://schemas.microsoft.com/office/powerpoint/2010/main" val="246973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8</a:t>
            </a:fld>
            <a:endParaRPr lang="de-CH"/>
          </a:p>
        </p:txBody>
      </p:sp>
    </p:spTree>
    <p:extLst>
      <p:ext uri="{BB962C8B-B14F-4D97-AF65-F5344CB8AC3E}">
        <p14:creationId xmlns:p14="http://schemas.microsoft.com/office/powerpoint/2010/main" val="15425185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B95E75ED-7651-41B8-82D3-7D5B762C948C}" type="slidenum">
              <a:rPr lang="de-CH" smtClean="0"/>
              <a:t>9</a:t>
            </a:fld>
            <a:endParaRPr lang="de-CH"/>
          </a:p>
        </p:txBody>
      </p:sp>
    </p:spTree>
    <p:extLst>
      <p:ext uri="{BB962C8B-B14F-4D97-AF65-F5344CB8AC3E}">
        <p14:creationId xmlns:p14="http://schemas.microsoft.com/office/powerpoint/2010/main" val="3083726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Präsentationstitel">
    <p:spTree>
      <p:nvGrpSpPr>
        <p:cNvPr id="1" name=""/>
        <p:cNvGrpSpPr/>
        <p:nvPr/>
      </p:nvGrpSpPr>
      <p:grpSpPr>
        <a:xfrm>
          <a:off x="0" y="0"/>
          <a:ext cx="0" cy="0"/>
          <a:chOff x="0" y="0"/>
          <a:chExt cx="0" cy="0"/>
        </a:xfrm>
      </p:grpSpPr>
      <p:pic>
        <p:nvPicPr>
          <p:cNvPr id="4" name="Grafik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778"/>
            <a:ext cx="12192000" cy="6856441"/>
          </a:xfrm>
          <a:prstGeom prst="rect">
            <a:avLst/>
          </a:prstGeom>
        </p:spPr>
      </p:pic>
      <p:sp>
        <p:nvSpPr>
          <p:cNvPr id="2" name="Titel 1"/>
          <p:cNvSpPr>
            <a:spLocks noGrp="1"/>
          </p:cNvSpPr>
          <p:nvPr>
            <p:ph type="ctrTitle"/>
          </p:nvPr>
        </p:nvSpPr>
        <p:spPr bwMode="white">
          <a:xfrm>
            <a:off x="1055687" y="1378367"/>
            <a:ext cx="9775873" cy="1596608"/>
          </a:xfrm>
        </p:spPr>
        <p:txBody>
          <a:bodyPr anchor="t" anchorCtr="0"/>
          <a:lstStyle>
            <a:lvl1pPr algn="l">
              <a:lnSpc>
                <a:spcPts val="6000"/>
              </a:lnSpc>
              <a:defRPr sz="5400">
                <a:solidFill>
                  <a:schemeClr val="bg1"/>
                </a:solidFill>
              </a:defRPr>
            </a:lvl1pPr>
          </a:lstStyle>
          <a:p>
            <a:r>
              <a:rPr lang="de-DE" smtClean="0"/>
              <a:t>Titelmasterformat durch Klicken bearbeiten</a:t>
            </a:r>
            <a:endParaRPr lang="de-CH" dirty="0"/>
          </a:p>
        </p:txBody>
      </p:sp>
      <p:sp>
        <p:nvSpPr>
          <p:cNvPr id="3" name="Untertitel 2"/>
          <p:cNvSpPr>
            <a:spLocks noGrp="1"/>
          </p:cNvSpPr>
          <p:nvPr>
            <p:ph type="subTitle" idx="1"/>
          </p:nvPr>
        </p:nvSpPr>
        <p:spPr bwMode="white">
          <a:xfrm>
            <a:off x="1055687" y="3335338"/>
            <a:ext cx="5448251" cy="616743"/>
          </a:xfrm>
        </p:spPr>
        <p:txBody>
          <a:bodyPr/>
          <a:lstStyle>
            <a:lvl1pPr marL="0" indent="0" algn="l">
              <a:lnSpc>
                <a:spcPts val="2880"/>
              </a:lnSpc>
              <a:buNone/>
              <a:defRPr sz="24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CH" dirty="0"/>
          </a:p>
        </p:txBody>
      </p:sp>
      <p:sp>
        <p:nvSpPr>
          <p:cNvPr id="5" name="Fußzeilenplatzhalter 4"/>
          <p:cNvSpPr>
            <a:spLocks noGrp="1"/>
          </p:cNvSpPr>
          <p:nvPr>
            <p:ph type="ftr" sz="quarter" idx="11"/>
          </p:nvPr>
        </p:nvSpPr>
        <p:spPr bwMode="white">
          <a:xfrm>
            <a:off x="1026886" y="548680"/>
            <a:ext cx="7704363" cy="216024"/>
          </a:xfrm>
        </p:spPr>
        <p:txBody>
          <a:bodyPr/>
          <a:lstStyle>
            <a:lvl1pPr>
              <a:defRPr sz="1400">
                <a:solidFill>
                  <a:schemeClr val="bg1"/>
                </a:solidFill>
              </a:defRPr>
            </a:lvl1pPr>
          </a:lstStyle>
          <a:p>
            <a:r>
              <a:rPr lang="de-CH" smtClean="0"/>
              <a:t>24.05.2016  | Quickline Tools- und Prozessgruppe</a:t>
            </a:r>
            <a:endParaRPr lang="de-CH" dirty="0"/>
          </a:p>
        </p:txBody>
      </p:sp>
      <p:pic>
        <p:nvPicPr>
          <p:cNvPr id="116" name="Grafik 1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799200" y="5868000"/>
            <a:ext cx="1709928" cy="681228"/>
          </a:xfrm>
          <a:prstGeom prst="rect">
            <a:avLst/>
          </a:prstGeom>
        </p:spPr>
      </p:pic>
    </p:spTree>
    <p:extLst>
      <p:ext uri="{BB962C8B-B14F-4D97-AF65-F5344CB8AC3E}">
        <p14:creationId xmlns:p14="http://schemas.microsoft.com/office/powerpoint/2010/main" val="39784020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el und Inhalt (Kap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75520" y="1412875"/>
            <a:ext cx="8424168" cy="431950"/>
          </a:xfrm>
        </p:spPr>
        <p:txBody>
          <a:bodyPr/>
          <a:lstStyle>
            <a:lvl1pPr>
              <a:defRPr/>
            </a:lvl1pPr>
          </a:lstStyle>
          <a:p>
            <a:r>
              <a:rPr lang="de-DE" dirty="0" smtClean="0"/>
              <a:t>Hauptaussage</a:t>
            </a:r>
            <a:endParaRPr lang="de-CH" dirty="0"/>
          </a:p>
        </p:txBody>
      </p:sp>
      <p:sp>
        <p:nvSpPr>
          <p:cNvPr id="3" name="Inhaltsplatzhalter 2"/>
          <p:cNvSpPr>
            <a:spLocks noGrp="1"/>
          </p:cNvSpPr>
          <p:nvPr>
            <p:ph idx="1"/>
          </p:nvPr>
        </p:nvSpPr>
        <p:spPr>
          <a:xfrm>
            <a:off x="1775520" y="2492375"/>
            <a:ext cx="842416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Fußzeilenplatzhalter 4"/>
          <p:cNvSpPr>
            <a:spLocks noGrp="1"/>
          </p:cNvSpPr>
          <p:nvPr>
            <p:ph type="ftr" sz="quarter" idx="11"/>
          </p:nvPr>
        </p:nvSpPr>
        <p:spPr/>
        <p:txBody>
          <a:bodyPr/>
          <a:lstStyle/>
          <a:p>
            <a:endParaRPr lang="de-CH" dirty="0">
              <a:solidFill>
                <a:prstClr val="black"/>
              </a:solidFill>
            </a:endParaRPr>
          </a:p>
        </p:txBody>
      </p:sp>
      <p:sp>
        <p:nvSpPr>
          <p:cNvPr id="6" name="Foliennummernplatzhalter 5"/>
          <p:cNvSpPr>
            <a:spLocks noGrp="1"/>
          </p:cNvSpPr>
          <p:nvPr>
            <p:ph type="sldNum" sz="quarter" idx="12"/>
          </p:nvPr>
        </p:nvSpPr>
        <p:spPr/>
        <p:txBody>
          <a:bodyPr/>
          <a:lstStyle/>
          <a:p>
            <a:r>
              <a:rPr lang="de-CH" dirty="0" smtClean="0">
                <a:solidFill>
                  <a:prstClr val="black"/>
                </a:solidFill>
              </a:rPr>
              <a:t>Seite </a:t>
            </a:r>
            <a:fld id="{72FB1842-98F1-4237-985F-D1D9ACA47654}" type="slidenum">
              <a:rPr lang="de-CH" smtClean="0">
                <a:solidFill>
                  <a:prstClr val="black"/>
                </a:solidFill>
              </a:rPr>
              <a:pPr/>
              <a:t>‹Nr.›</a:t>
            </a:fld>
            <a:endParaRPr lang="de-CH" dirty="0">
              <a:solidFill>
                <a:prstClr val="black"/>
              </a:solidFill>
            </a:endParaRPr>
          </a:p>
        </p:txBody>
      </p:sp>
      <p:sp>
        <p:nvSpPr>
          <p:cNvPr id="8" name="Textplatzhalter 7"/>
          <p:cNvSpPr>
            <a:spLocks noGrp="1"/>
          </p:cNvSpPr>
          <p:nvPr>
            <p:ph type="body" sz="quarter" idx="13" hasCustomPrompt="1"/>
          </p:nvPr>
        </p:nvSpPr>
        <p:spPr>
          <a:xfrm>
            <a:off x="1774825" y="2060848"/>
            <a:ext cx="8424863" cy="360040"/>
          </a:xfrm>
        </p:spPr>
        <p:txBody>
          <a:bodyPr/>
          <a:lstStyle>
            <a:lvl1pPr>
              <a:defRPr sz="1800" b="0">
                <a:solidFill>
                  <a:schemeClr val="accent1"/>
                </a:solidFill>
              </a:defRPr>
            </a:lvl1pPr>
          </a:lstStyle>
          <a:p>
            <a:pPr lvl="0"/>
            <a:r>
              <a:rPr lang="de-DE" dirty="0" smtClean="0"/>
              <a:t>Untertitel</a:t>
            </a:r>
            <a:endParaRPr lang="de-CH" dirty="0"/>
          </a:p>
        </p:txBody>
      </p:sp>
      <p:sp>
        <p:nvSpPr>
          <p:cNvPr id="12" name="Textplatzhalter 11"/>
          <p:cNvSpPr>
            <a:spLocks noGrp="1"/>
          </p:cNvSpPr>
          <p:nvPr>
            <p:ph type="body" sz="quarter" idx="14" hasCustomPrompt="1"/>
          </p:nvPr>
        </p:nvSpPr>
        <p:spPr>
          <a:xfrm>
            <a:off x="6167438" y="332656"/>
            <a:ext cx="5331142" cy="216023"/>
          </a:xfrm>
        </p:spPr>
        <p:txBody>
          <a:bodyPr/>
          <a:lstStyle>
            <a:lvl1pPr algn="r">
              <a:defRPr b="0">
                <a:solidFill>
                  <a:schemeClr val="accent1"/>
                </a:solidFill>
              </a:defRPr>
            </a:lvl1pPr>
          </a:lstStyle>
          <a:p>
            <a:pPr lvl="0"/>
            <a:r>
              <a:rPr lang="de-DE" dirty="0" smtClean="0"/>
              <a:t>1 Titel</a:t>
            </a:r>
          </a:p>
        </p:txBody>
      </p:sp>
      <p:sp>
        <p:nvSpPr>
          <p:cNvPr id="13" name="Textplatzhalter 11"/>
          <p:cNvSpPr>
            <a:spLocks noGrp="1"/>
          </p:cNvSpPr>
          <p:nvPr>
            <p:ph type="body" sz="quarter" idx="15" hasCustomPrompt="1"/>
          </p:nvPr>
        </p:nvSpPr>
        <p:spPr>
          <a:xfrm>
            <a:off x="6156961" y="548679"/>
            <a:ext cx="5339714" cy="211713"/>
          </a:xfrm>
        </p:spPr>
        <p:txBody>
          <a:bodyPr/>
          <a:lstStyle>
            <a:lvl1pPr algn="r">
              <a:defRPr b="0">
                <a:solidFill>
                  <a:srgbClr val="878781"/>
                </a:solidFill>
              </a:defRPr>
            </a:lvl1pPr>
          </a:lstStyle>
          <a:p>
            <a:pPr lvl="0"/>
            <a:r>
              <a:rPr lang="de-DE" dirty="0" smtClean="0"/>
              <a:t>1.1 Untertitel</a:t>
            </a:r>
          </a:p>
        </p:txBody>
      </p:sp>
    </p:spTree>
    <p:extLst>
      <p:ext uri="{BB962C8B-B14F-4D97-AF65-F5344CB8AC3E}">
        <p14:creationId xmlns:p14="http://schemas.microsoft.com/office/powerpoint/2010/main" val="235564897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dirty="0" smtClean="0"/>
              <a:t>Agenda</a:t>
            </a:r>
            <a:endParaRPr lang="de-CH" dirty="0"/>
          </a:p>
        </p:txBody>
      </p:sp>
      <p:sp>
        <p:nvSpPr>
          <p:cNvPr id="3" name="Inhaltsplatzhalter 2"/>
          <p:cNvSpPr>
            <a:spLocks noGrp="1"/>
          </p:cNvSpPr>
          <p:nvPr>
            <p:ph idx="1"/>
          </p:nvPr>
        </p:nvSpPr>
        <p:spPr>
          <a:xfrm>
            <a:off x="1775520" y="2060575"/>
            <a:ext cx="4032448" cy="4248150"/>
          </a:xfrm>
        </p:spPr>
        <p:txBody>
          <a:bodyPr/>
          <a:lstStyle>
            <a:lvl1pPr marL="0" indent="0">
              <a:lnSpc>
                <a:spcPts val="1680"/>
              </a:lnSpc>
              <a:spcBef>
                <a:spcPts val="1680"/>
              </a:spcBef>
              <a:spcAft>
                <a:spcPts val="0"/>
              </a:spcAft>
              <a:buFont typeface="+mj-lt"/>
              <a:buNone/>
              <a:tabLst>
                <a:tab pos="449263" algn="l"/>
                <a:tab pos="3679825" algn="l"/>
              </a:tabLst>
              <a:defRPr sz="1400"/>
            </a:lvl1pPr>
            <a:lvl2pPr marL="0" indent="0">
              <a:lnSpc>
                <a:spcPts val="1680"/>
              </a:lnSpc>
              <a:buFont typeface="+mj-lt"/>
              <a:buNone/>
              <a:tabLst>
                <a:tab pos="449263" algn="l"/>
                <a:tab pos="3679825" algn="l"/>
              </a:tabLst>
              <a:defRPr sz="1400"/>
            </a:lvl2pPr>
            <a:lvl3pPr marL="0" indent="0">
              <a:lnSpc>
                <a:spcPts val="1680"/>
              </a:lnSpc>
              <a:buFont typeface="+mj-lt"/>
              <a:buNone/>
              <a:tabLst>
                <a:tab pos="449263" algn="l"/>
                <a:tab pos="3679825" algn="l"/>
              </a:tabLst>
              <a:defRPr sz="1400"/>
            </a:lvl3pPr>
            <a:lvl4pPr marL="0" indent="0">
              <a:lnSpc>
                <a:spcPts val="1680"/>
              </a:lnSpc>
              <a:buFont typeface="+mj-lt"/>
              <a:buNone/>
              <a:tabLst>
                <a:tab pos="449263" algn="l"/>
                <a:tab pos="3679825" algn="l"/>
              </a:tabLst>
              <a:defRPr sz="1400"/>
            </a:lvl4pPr>
            <a:lvl5pPr marL="0" indent="0">
              <a:lnSpc>
                <a:spcPts val="1680"/>
              </a:lnSpc>
              <a:buFont typeface="+mj-lt"/>
              <a:buNone/>
              <a:tabLst>
                <a:tab pos="449263" algn="l"/>
                <a:tab pos="3679825" algn="l"/>
              </a:tabLst>
              <a:defRPr sz="1400"/>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5" name="Fußzeilenplatzhalter 4"/>
          <p:cNvSpPr>
            <a:spLocks noGrp="1"/>
          </p:cNvSpPr>
          <p:nvPr>
            <p:ph type="ftr" sz="quarter" idx="11"/>
          </p:nvPr>
        </p:nvSpPr>
        <p:spPr/>
        <p:txBody>
          <a:bodyPr/>
          <a:lstStyle/>
          <a:p>
            <a:r>
              <a:rPr lang="de-CH" smtClean="0"/>
              <a:t>24.05.2016  | Quickline Tools- und Prozessgruppe</a:t>
            </a:r>
            <a:endParaRPr lang="de-CH"/>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14" name="Inhaltsplatzhalter 2"/>
          <p:cNvSpPr>
            <a:spLocks noGrp="1"/>
          </p:cNvSpPr>
          <p:nvPr>
            <p:ph idx="13"/>
          </p:nvPr>
        </p:nvSpPr>
        <p:spPr>
          <a:xfrm>
            <a:off x="6167438" y="2060575"/>
            <a:ext cx="4032448" cy="4248150"/>
          </a:xfrm>
        </p:spPr>
        <p:txBody>
          <a:bodyPr/>
          <a:lstStyle>
            <a:lvl1pPr marL="0" indent="0">
              <a:lnSpc>
                <a:spcPts val="1680"/>
              </a:lnSpc>
              <a:spcBef>
                <a:spcPts val="1680"/>
              </a:spcBef>
              <a:spcAft>
                <a:spcPts val="0"/>
              </a:spcAft>
              <a:buFont typeface="+mj-lt"/>
              <a:buNone/>
              <a:tabLst>
                <a:tab pos="449263" algn="l"/>
                <a:tab pos="3679825" algn="l"/>
              </a:tabLst>
              <a:defRPr sz="1400"/>
            </a:lvl1pPr>
            <a:lvl2pPr marL="0" indent="0">
              <a:lnSpc>
                <a:spcPts val="1680"/>
              </a:lnSpc>
              <a:buFont typeface="+mj-lt"/>
              <a:buNone/>
              <a:tabLst>
                <a:tab pos="449263" algn="l"/>
                <a:tab pos="3679825" algn="l"/>
              </a:tabLst>
              <a:defRPr sz="1400"/>
            </a:lvl2pPr>
            <a:lvl3pPr marL="0" indent="0">
              <a:lnSpc>
                <a:spcPts val="1680"/>
              </a:lnSpc>
              <a:buFont typeface="+mj-lt"/>
              <a:buNone/>
              <a:tabLst>
                <a:tab pos="449263" algn="l"/>
                <a:tab pos="3679825" algn="l"/>
              </a:tabLst>
              <a:defRPr sz="1400"/>
            </a:lvl3pPr>
            <a:lvl4pPr marL="0" indent="0">
              <a:lnSpc>
                <a:spcPts val="1680"/>
              </a:lnSpc>
              <a:buFont typeface="+mj-lt"/>
              <a:buNone/>
              <a:tabLst>
                <a:tab pos="449263" algn="l"/>
                <a:tab pos="3679825" algn="l"/>
              </a:tabLst>
              <a:defRPr sz="1400"/>
            </a:lvl4pPr>
            <a:lvl5pPr marL="0" indent="0">
              <a:lnSpc>
                <a:spcPts val="1680"/>
              </a:lnSpc>
              <a:buFont typeface="+mj-lt"/>
              <a:buNone/>
              <a:tabLst>
                <a:tab pos="449263" algn="l"/>
                <a:tab pos="3679825" algn="l"/>
              </a:tabLst>
              <a:defRPr sz="1400"/>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Tree>
    <p:extLst>
      <p:ext uri="{BB962C8B-B14F-4D97-AF65-F5344CB8AC3E}">
        <p14:creationId xmlns:p14="http://schemas.microsoft.com/office/powerpoint/2010/main" val="132164456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und Bild (Info)">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75520" y="1412875"/>
            <a:ext cx="4033143" cy="431950"/>
          </a:xfrm>
        </p:spPr>
        <p:txBody>
          <a:bodyPr/>
          <a:lstStyle>
            <a:lvl1pPr>
              <a:defRPr/>
            </a:lvl1pPr>
          </a:lstStyle>
          <a:p>
            <a:r>
              <a:rPr lang="de-DE" dirty="0" smtClean="0"/>
              <a:t>Hauptaussage</a:t>
            </a:r>
            <a:endParaRPr lang="de-CH" dirty="0"/>
          </a:p>
        </p:txBody>
      </p:sp>
      <p:sp>
        <p:nvSpPr>
          <p:cNvPr id="5" name="Fußzeilenplatzhalter 4"/>
          <p:cNvSpPr>
            <a:spLocks noGrp="1"/>
          </p:cNvSpPr>
          <p:nvPr>
            <p:ph type="ftr" sz="quarter" idx="11"/>
          </p:nvPr>
        </p:nvSpPr>
        <p:spPr/>
        <p:txBody>
          <a:bodyPr/>
          <a:lstStyle/>
          <a:p>
            <a:r>
              <a:rPr lang="de-CH" smtClean="0"/>
              <a:t>24.05.2016  | Quickline Tools- und Prozessgruppe</a:t>
            </a:r>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6" y="2060848"/>
            <a:ext cx="4033838" cy="360040"/>
          </a:xfrm>
        </p:spPr>
        <p:txBody>
          <a:bodyPr/>
          <a:lstStyle>
            <a:lvl1pPr>
              <a:defRPr sz="1800" b="0">
                <a:solidFill>
                  <a:schemeClr val="accent1"/>
                </a:solidFill>
              </a:defRPr>
            </a:lvl1pPr>
          </a:lstStyle>
          <a:p>
            <a:pPr lvl="0"/>
            <a:r>
              <a:rPr lang="de-DE" dirty="0" smtClean="0"/>
              <a:t>Untertitel</a:t>
            </a:r>
            <a:endParaRPr lang="de-CH" dirty="0"/>
          </a:p>
        </p:txBody>
      </p:sp>
      <p:sp>
        <p:nvSpPr>
          <p:cNvPr id="7" name="Textplatzhalter 6"/>
          <p:cNvSpPr>
            <a:spLocks noGrp="1"/>
          </p:cNvSpPr>
          <p:nvPr>
            <p:ph type="body" sz="quarter" idx="14"/>
          </p:nvPr>
        </p:nvSpPr>
        <p:spPr>
          <a:xfrm>
            <a:off x="1774825" y="2492375"/>
            <a:ext cx="403383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4" name="Bildplatzhalter 13"/>
          <p:cNvSpPr>
            <a:spLocks noGrp="1"/>
          </p:cNvSpPr>
          <p:nvPr>
            <p:ph type="pic" sz="quarter" idx="15"/>
          </p:nvPr>
        </p:nvSpPr>
        <p:spPr>
          <a:xfrm>
            <a:off x="6167438" y="1412875"/>
            <a:ext cx="5328000" cy="4176000"/>
          </a:xfrm>
        </p:spPr>
        <p:txBody>
          <a:bodyPr/>
          <a:lstStyle/>
          <a:p>
            <a:r>
              <a:rPr lang="de-DE" smtClean="0"/>
              <a:t>Bild durch Klicken auf Symbol hinzufügen</a:t>
            </a:r>
            <a:endParaRPr lang="de-CH"/>
          </a:p>
        </p:txBody>
      </p:sp>
      <p:pic>
        <p:nvPicPr>
          <p:cNvPr id="9" name="Grafik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70000" y="324000"/>
            <a:ext cx="441655" cy="440741"/>
          </a:xfrm>
          <a:prstGeom prst="rect">
            <a:avLst/>
          </a:prstGeom>
        </p:spPr>
      </p:pic>
      <p:sp>
        <p:nvSpPr>
          <p:cNvPr id="10" name="Textplatzhalter 11"/>
          <p:cNvSpPr>
            <a:spLocks noGrp="1"/>
          </p:cNvSpPr>
          <p:nvPr>
            <p:ph type="body" sz="quarter" idx="16" hasCustomPrompt="1"/>
          </p:nvPr>
        </p:nvSpPr>
        <p:spPr>
          <a:xfrm>
            <a:off x="6167438" y="332656"/>
            <a:ext cx="4753098" cy="216023"/>
          </a:xfrm>
        </p:spPr>
        <p:txBody>
          <a:bodyPr/>
          <a:lstStyle>
            <a:lvl1pPr algn="r">
              <a:defRPr b="0">
                <a:solidFill>
                  <a:schemeClr val="accent1"/>
                </a:solidFill>
              </a:defRPr>
            </a:lvl1pPr>
          </a:lstStyle>
          <a:p>
            <a:pPr lvl="0"/>
            <a:r>
              <a:rPr lang="de-DE" dirty="0" smtClean="0"/>
              <a:t>1 Titel</a:t>
            </a:r>
          </a:p>
        </p:txBody>
      </p:sp>
      <p:sp>
        <p:nvSpPr>
          <p:cNvPr id="11" name="Textplatzhalter 11"/>
          <p:cNvSpPr>
            <a:spLocks noGrp="1"/>
          </p:cNvSpPr>
          <p:nvPr>
            <p:ph type="body" sz="quarter" idx="17" hasCustomPrompt="1"/>
          </p:nvPr>
        </p:nvSpPr>
        <p:spPr>
          <a:xfrm>
            <a:off x="6167438" y="548679"/>
            <a:ext cx="4753098" cy="211713"/>
          </a:xfrm>
        </p:spPr>
        <p:txBody>
          <a:bodyPr/>
          <a:lstStyle>
            <a:lvl1pPr algn="r">
              <a:defRPr b="0">
                <a:solidFill>
                  <a:srgbClr val="878781"/>
                </a:solidFill>
              </a:defRPr>
            </a:lvl1pPr>
          </a:lstStyle>
          <a:p>
            <a:pPr lvl="0"/>
            <a:r>
              <a:rPr lang="de-DE" dirty="0" smtClean="0"/>
              <a:t>1.1 Untertitel</a:t>
            </a:r>
          </a:p>
        </p:txBody>
      </p:sp>
    </p:spTree>
    <p:extLst>
      <p:ext uri="{BB962C8B-B14F-4D97-AF65-F5344CB8AC3E}">
        <p14:creationId xmlns:p14="http://schemas.microsoft.com/office/powerpoint/2010/main" val="214782230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und Bild (Han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75520" y="1412875"/>
            <a:ext cx="4033143" cy="431950"/>
          </a:xfrm>
        </p:spPr>
        <p:txBody>
          <a:bodyPr/>
          <a:lstStyle>
            <a:lvl1pPr>
              <a:defRPr/>
            </a:lvl1pPr>
          </a:lstStyle>
          <a:p>
            <a:r>
              <a:rPr lang="de-DE" dirty="0" smtClean="0"/>
              <a:t>Hauptaussage</a:t>
            </a:r>
            <a:endParaRPr lang="de-CH" dirty="0"/>
          </a:p>
        </p:txBody>
      </p:sp>
      <p:sp>
        <p:nvSpPr>
          <p:cNvPr id="5" name="Fußzeilenplatzhalter 4"/>
          <p:cNvSpPr>
            <a:spLocks noGrp="1"/>
          </p:cNvSpPr>
          <p:nvPr>
            <p:ph type="ftr" sz="quarter" idx="11"/>
          </p:nvPr>
        </p:nvSpPr>
        <p:spPr/>
        <p:txBody>
          <a:bodyPr/>
          <a:lstStyle/>
          <a:p>
            <a:r>
              <a:rPr lang="de-CH" smtClean="0"/>
              <a:t>24.05.2016  | Quickline Tools- und Prozessgruppe</a:t>
            </a:r>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6" y="2060848"/>
            <a:ext cx="4033838" cy="360040"/>
          </a:xfrm>
        </p:spPr>
        <p:txBody>
          <a:bodyPr/>
          <a:lstStyle>
            <a:lvl1pPr>
              <a:defRPr sz="1800" b="0">
                <a:solidFill>
                  <a:schemeClr val="accent1"/>
                </a:solidFill>
              </a:defRPr>
            </a:lvl1pPr>
          </a:lstStyle>
          <a:p>
            <a:pPr lvl="0"/>
            <a:r>
              <a:rPr lang="de-DE" dirty="0" smtClean="0"/>
              <a:t>Untertitel</a:t>
            </a:r>
            <a:endParaRPr lang="de-CH" dirty="0"/>
          </a:p>
        </p:txBody>
      </p:sp>
      <p:sp>
        <p:nvSpPr>
          <p:cNvPr id="7" name="Textplatzhalter 6"/>
          <p:cNvSpPr>
            <a:spLocks noGrp="1"/>
          </p:cNvSpPr>
          <p:nvPr>
            <p:ph type="body" sz="quarter" idx="14"/>
          </p:nvPr>
        </p:nvSpPr>
        <p:spPr>
          <a:xfrm>
            <a:off x="1774825" y="2492375"/>
            <a:ext cx="403383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4" name="Bildplatzhalter 13"/>
          <p:cNvSpPr>
            <a:spLocks noGrp="1"/>
          </p:cNvSpPr>
          <p:nvPr>
            <p:ph type="pic" sz="quarter" idx="15"/>
          </p:nvPr>
        </p:nvSpPr>
        <p:spPr>
          <a:xfrm>
            <a:off x="6167438" y="1412875"/>
            <a:ext cx="5328000" cy="4176000"/>
          </a:xfrm>
        </p:spPr>
        <p:txBody>
          <a:bodyPr/>
          <a:lstStyle/>
          <a:p>
            <a:r>
              <a:rPr lang="de-DE" smtClean="0"/>
              <a:t>Bild durch Klicken auf Symbol hinzufügen</a:t>
            </a:r>
            <a:endParaRPr lang="de-CH"/>
          </a:p>
        </p:txBody>
      </p:sp>
      <p:sp>
        <p:nvSpPr>
          <p:cNvPr id="10" name="Textplatzhalter 11"/>
          <p:cNvSpPr>
            <a:spLocks noGrp="1"/>
          </p:cNvSpPr>
          <p:nvPr>
            <p:ph type="body" sz="quarter" idx="16" hasCustomPrompt="1"/>
          </p:nvPr>
        </p:nvSpPr>
        <p:spPr>
          <a:xfrm>
            <a:off x="6167438" y="332656"/>
            <a:ext cx="4753098" cy="216023"/>
          </a:xfrm>
        </p:spPr>
        <p:txBody>
          <a:bodyPr/>
          <a:lstStyle>
            <a:lvl1pPr algn="r">
              <a:defRPr b="0">
                <a:solidFill>
                  <a:schemeClr val="accent1"/>
                </a:solidFill>
              </a:defRPr>
            </a:lvl1pPr>
          </a:lstStyle>
          <a:p>
            <a:pPr lvl="0"/>
            <a:r>
              <a:rPr lang="de-DE" dirty="0" smtClean="0"/>
              <a:t>1 Titel</a:t>
            </a:r>
          </a:p>
        </p:txBody>
      </p:sp>
      <p:sp>
        <p:nvSpPr>
          <p:cNvPr id="11" name="Textplatzhalter 11"/>
          <p:cNvSpPr>
            <a:spLocks noGrp="1"/>
          </p:cNvSpPr>
          <p:nvPr>
            <p:ph type="body" sz="quarter" idx="17" hasCustomPrompt="1"/>
          </p:nvPr>
        </p:nvSpPr>
        <p:spPr>
          <a:xfrm>
            <a:off x="6167438" y="548679"/>
            <a:ext cx="4753098" cy="211713"/>
          </a:xfrm>
        </p:spPr>
        <p:txBody>
          <a:bodyPr/>
          <a:lstStyle>
            <a:lvl1pPr algn="r">
              <a:defRPr b="0">
                <a:solidFill>
                  <a:srgbClr val="878781"/>
                </a:solidFill>
              </a:defRPr>
            </a:lvl1pPr>
          </a:lstStyle>
          <a:p>
            <a:pPr lvl="0"/>
            <a:r>
              <a:rPr lang="de-DE" dirty="0" smtClean="0"/>
              <a:t>1.1 Untertitel</a:t>
            </a:r>
          </a:p>
        </p:txBody>
      </p:sp>
      <p:pic>
        <p:nvPicPr>
          <p:cNvPr id="12" name="Grafik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70000" y="324000"/>
            <a:ext cx="441655" cy="440741"/>
          </a:xfrm>
          <a:prstGeom prst="rect">
            <a:avLst/>
          </a:prstGeom>
        </p:spPr>
      </p:pic>
    </p:spTree>
    <p:extLst>
      <p:ext uri="{BB962C8B-B14F-4D97-AF65-F5344CB8AC3E}">
        <p14:creationId xmlns:p14="http://schemas.microsoft.com/office/powerpoint/2010/main" val="422663508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Inhalt (i)">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75520" y="1412875"/>
            <a:ext cx="8424168" cy="431950"/>
          </a:xfrm>
        </p:spPr>
        <p:txBody>
          <a:bodyPr/>
          <a:lstStyle>
            <a:lvl1pPr>
              <a:defRPr/>
            </a:lvl1pPr>
          </a:lstStyle>
          <a:p>
            <a:r>
              <a:rPr lang="de-DE" dirty="0" smtClean="0"/>
              <a:t>Hauptaussage</a:t>
            </a:r>
            <a:endParaRPr lang="de-CH" dirty="0"/>
          </a:p>
        </p:txBody>
      </p:sp>
      <p:sp>
        <p:nvSpPr>
          <p:cNvPr id="3" name="Inhaltsplatzhalter 2"/>
          <p:cNvSpPr>
            <a:spLocks noGrp="1"/>
          </p:cNvSpPr>
          <p:nvPr>
            <p:ph idx="1"/>
          </p:nvPr>
        </p:nvSpPr>
        <p:spPr>
          <a:xfrm>
            <a:off x="1775520" y="2492375"/>
            <a:ext cx="842416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Fußzeilenplatzhalter 4"/>
          <p:cNvSpPr>
            <a:spLocks noGrp="1"/>
          </p:cNvSpPr>
          <p:nvPr>
            <p:ph type="ftr" sz="quarter" idx="11"/>
          </p:nvPr>
        </p:nvSpPr>
        <p:spPr/>
        <p:txBody>
          <a:bodyPr/>
          <a:lstStyle/>
          <a:p>
            <a:r>
              <a:rPr lang="de-CH" smtClean="0"/>
              <a:t>24.05.2016  | Quickline Tools- und Prozessgruppe</a:t>
            </a:r>
            <a:endParaRPr lang="de-CH"/>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5" y="2060848"/>
            <a:ext cx="8424863" cy="360040"/>
          </a:xfrm>
        </p:spPr>
        <p:txBody>
          <a:bodyPr/>
          <a:lstStyle>
            <a:lvl1pPr>
              <a:defRPr sz="1800" b="0">
                <a:solidFill>
                  <a:schemeClr val="accent1"/>
                </a:solidFill>
              </a:defRPr>
            </a:lvl1pPr>
          </a:lstStyle>
          <a:p>
            <a:pPr lvl="0"/>
            <a:r>
              <a:rPr lang="de-DE" dirty="0" smtClean="0"/>
              <a:t>Untertitel</a:t>
            </a:r>
            <a:endParaRPr lang="de-CH" dirty="0"/>
          </a:p>
        </p:txBody>
      </p:sp>
      <p:pic>
        <p:nvPicPr>
          <p:cNvPr id="9" name="Grafik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70000" y="324000"/>
            <a:ext cx="441655" cy="440741"/>
          </a:xfrm>
          <a:prstGeom prst="rect">
            <a:avLst/>
          </a:prstGeom>
        </p:spPr>
      </p:pic>
      <p:sp>
        <p:nvSpPr>
          <p:cNvPr id="12" name="Textplatzhalter 11"/>
          <p:cNvSpPr>
            <a:spLocks noGrp="1"/>
          </p:cNvSpPr>
          <p:nvPr>
            <p:ph type="body" sz="quarter" idx="14" hasCustomPrompt="1"/>
          </p:nvPr>
        </p:nvSpPr>
        <p:spPr>
          <a:xfrm>
            <a:off x="6167438" y="332656"/>
            <a:ext cx="4753098" cy="216023"/>
          </a:xfrm>
        </p:spPr>
        <p:txBody>
          <a:bodyPr/>
          <a:lstStyle>
            <a:lvl1pPr algn="r">
              <a:defRPr b="0">
                <a:solidFill>
                  <a:schemeClr val="accent1"/>
                </a:solidFill>
              </a:defRPr>
            </a:lvl1pPr>
          </a:lstStyle>
          <a:p>
            <a:pPr lvl="0"/>
            <a:r>
              <a:rPr lang="de-DE" dirty="0" smtClean="0"/>
              <a:t>1 Titel</a:t>
            </a:r>
          </a:p>
        </p:txBody>
      </p:sp>
      <p:sp>
        <p:nvSpPr>
          <p:cNvPr id="13" name="Textplatzhalter 11"/>
          <p:cNvSpPr>
            <a:spLocks noGrp="1"/>
          </p:cNvSpPr>
          <p:nvPr>
            <p:ph type="body" sz="quarter" idx="15" hasCustomPrompt="1"/>
          </p:nvPr>
        </p:nvSpPr>
        <p:spPr>
          <a:xfrm>
            <a:off x="6167438" y="548679"/>
            <a:ext cx="4753098" cy="211713"/>
          </a:xfrm>
        </p:spPr>
        <p:txBody>
          <a:bodyPr/>
          <a:lstStyle>
            <a:lvl1pPr algn="r">
              <a:defRPr b="0">
                <a:solidFill>
                  <a:srgbClr val="878781"/>
                </a:solidFill>
              </a:defRPr>
            </a:lvl1pPr>
          </a:lstStyle>
          <a:p>
            <a:pPr lvl="0"/>
            <a:r>
              <a:rPr lang="de-DE" dirty="0" smtClean="0"/>
              <a:t>1.1 Untertitel</a:t>
            </a:r>
          </a:p>
        </p:txBody>
      </p:sp>
    </p:spTree>
    <p:extLst>
      <p:ext uri="{BB962C8B-B14F-4D97-AF65-F5344CB8AC3E}">
        <p14:creationId xmlns:p14="http://schemas.microsoft.com/office/powerpoint/2010/main" val="42312266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und Inhalt (Han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75520" y="1412875"/>
            <a:ext cx="8424168" cy="431950"/>
          </a:xfrm>
        </p:spPr>
        <p:txBody>
          <a:bodyPr/>
          <a:lstStyle>
            <a:lvl1pPr>
              <a:defRPr/>
            </a:lvl1pPr>
          </a:lstStyle>
          <a:p>
            <a:r>
              <a:rPr lang="de-DE" dirty="0" smtClean="0"/>
              <a:t>Hauptaussage</a:t>
            </a:r>
            <a:endParaRPr lang="de-CH" dirty="0"/>
          </a:p>
        </p:txBody>
      </p:sp>
      <p:sp>
        <p:nvSpPr>
          <p:cNvPr id="3" name="Inhaltsplatzhalter 2"/>
          <p:cNvSpPr>
            <a:spLocks noGrp="1"/>
          </p:cNvSpPr>
          <p:nvPr>
            <p:ph idx="1"/>
          </p:nvPr>
        </p:nvSpPr>
        <p:spPr>
          <a:xfrm>
            <a:off x="1775520" y="2492375"/>
            <a:ext cx="842416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Fußzeilenplatzhalter 4"/>
          <p:cNvSpPr>
            <a:spLocks noGrp="1"/>
          </p:cNvSpPr>
          <p:nvPr>
            <p:ph type="ftr" sz="quarter" idx="11"/>
          </p:nvPr>
        </p:nvSpPr>
        <p:spPr/>
        <p:txBody>
          <a:bodyPr/>
          <a:lstStyle/>
          <a:p>
            <a:r>
              <a:rPr lang="de-CH" smtClean="0"/>
              <a:t>24.05.2016  | Quickline Tools- und Prozessgruppe</a:t>
            </a:r>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5" y="2060848"/>
            <a:ext cx="8424863" cy="360040"/>
          </a:xfrm>
        </p:spPr>
        <p:txBody>
          <a:bodyPr/>
          <a:lstStyle>
            <a:lvl1pPr>
              <a:defRPr sz="1800" b="0">
                <a:solidFill>
                  <a:schemeClr val="accent1"/>
                </a:solidFill>
              </a:defRPr>
            </a:lvl1pPr>
          </a:lstStyle>
          <a:p>
            <a:pPr lvl="0"/>
            <a:r>
              <a:rPr lang="de-DE" dirty="0" smtClean="0"/>
              <a:t>Untertitel</a:t>
            </a:r>
            <a:endParaRPr lang="de-CH" dirty="0"/>
          </a:p>
        </p:txBody>
      </p:sp>
      <p:sp>
        <p:nvSpPr>
          <p:cNvPr id="12" name="Textplatzhalter 11"/>
          <p:cNvSpPr>
            <a:spLocks noGrp="1"/>
          </p:cNvSpPr>
          <p:nvPr>
            <p:ph type="body" sz="quarter" idx="14" hasCustomPrompt="1"/>
          </p:nvPr>
        </p:nvSpPr>
        <p:spPr>
          <a:xfrm>
            <a:off x="6167438" y="332656"/>
            <a:ext cx="4753098" cy="216023"/>
          </a:xfrm>
        </p:spPr>
        <p:txBody>
          <a:bodyPr/>
          <a:lstStyle>
            <a:lvl1pPr algn="r">
              <a:defRPr b="0">
                <a:solidFill>
                  <a:schemeClr val="accent1"/>
                </a:solidFill>
              </a:defRPr>
            </a:lvl1pPr>
          </a:lstStyle>
          <a:p>
            <a:pPr lvl="0"/>
            <a:r>
              <a:rPr lang="de-DE" dirty="0" smtClean="0"/>
              <a:t>1 Titel</a:t>
            </a:r>
          </a:p>
        </p:txBody>
      </p:sp>
      <p:sp>
        <p:nvSpPr>
          <p:cNvPr id="13" name="Textplatzhalter 11"/>
          <p:cNvSpPr>
            <a:spLocks noGrp="1"/>
          </p:cNvSpPr>
          <p:nvPr>
            <p:ph type="body" sz="quarter" idx="15" hasCustomPrompt="1"/>
          </p:nvPr>
        </p:nvSpPr>
        <p:spPr>
          <a:xfrm>
            <a:off x="6167438" y="548679"/>
            <a:ext cx="4753098" cy="211713"/>
          </a:xfrm>
        </p:spPr>
        <p:txBody>
          <a:bodyPr/>
          <a:lstStyle>
            <a:lvl1pPr algn="r">
              <a:defRPr b="0">
                <a:solidFill>
                  <a:srgbClr val="878781"/>
                </a:solidFill>
              </a:defRPr>
            </a:lvl1pPr>
          </a:lstStyle>
          <a:p>
            <a:pPr lvl="0"/>
            <a:r>
              <a:rPr lang="de-DE" dirty="0" smtClean="0"/>
              <a:t>1.1 Untertitel</a:t>
            </a:r>
          </a:p>
        </p:txBody>
      </p:sp>
      <p:pic>
        <p:nvPicPr>
          <p:cNvPr id="10" name="Grafik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70000" y="324000"/>
            <a:ext cx="441655" cy="440741"/>
          </a:xfrm>
          <a:prstGeom prst="rect">
            <a:avLst/>
          </a:prstGeom>
        </p:spPr>
      </p:pic>
    </p:spTree>
    <p:extLst>
      <p:ext uri="{BB962C8B-B14F-4D97-AF65-F5344CB8AC3E}">
        <p14:creationId xmlns:p14="http://schemas.microsoft.com/office/powerpoint/2010/main" val="325754058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und Inhalt 2-spaltig (i)">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75520" y="1412875"/>
            <a:ext cx="8424168" cy="431950"/>
          </a:xfrm>
        </p:spPr>
        <p:txBody>
          <a:bodyPr/>
          <a:lstStyle>
            <a:lvl1pPr>
              <a:defRPr/>
            </a:lvl1pPr>
          </a:lstStyle>
          <a:p>
            <a:r>
              <a:rPr lang="de-DE" dirty="0" smtClean="0"/>
              <a:t>Hauptaussage</a:t>
            </a:r>
            <a:endParaRPr lang="de-CH" dirty="0"/>
          </a:p>
        </p:txBody>
      </p:sp>
      <p:sp>
        <p:nvSpPr>
          <p:cNvPr id="5" name="Fußzeilenplatzhalter 4"/>
          <p:cNvSpPr>
            <a:spLocks noGrp="1"/>
          </p:cNvSpPr>
          <p:nvPr>
            <p:ph type="ftr" sz="quarter" idx="11"/>
          </p:nvPr>
        </p:nvSpPr>
        <p:spPr/>
        <p:txBody>
          <a:bodyPr/>
          <a:lstStyle/>
          <a:p>
            <a:r>
              <a:rPr lang="de-CH" smtClean="0"/>
              <a:t>24.05.2016  | Quickline Tools- und Prozessgruppe</a:t>
            </a:r>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6" y="2060848"/>
            <a:ext cx="4033838" cy="360040"/>
          </a:xfrm>
        </p:spPr>
        <p:txBody>
          <a:bodyPr/>
          <a:lstStyle>
            <a:lvl1pPr>
              <a:defRPr sz="1800" b="0">
                <a:solidFill>
                  <a:schemeClr val="accent1"/>
                </a:solidFill>
              </a:defRPr>
            </a:lvl1pPr>
          </a:lstStyle>
          <a:p>
            <a:pPr lvl="0"/>
            <a:r>
              <a:rPr lang="de-DE" dirty="0" smtClean="0"/>
              <a:t>Untertitel</a:t>
            </a:r>
            <a:endParaRPr lang="de-CH" dirty="0"/>
          </a:p>
        </p:txBody>
      </p:sp>
      <p:sp>
        <p:nvSpPr>
          <p:cNvPr id="12" name="Textplatzhalter 11"/>
          <p:cNvSpPr>
            <a:spLocks noGrp="1"/>
          </p:cNvSpPr>
          <p:nvPr>
            <p:ph type="body" sz="quarter" idx="14" hasCustomPrompt="1"/>
          </p:nvPr>
        </p:nvSpPr>
        <p:spPr>
          <a:xfrm>
            <a:off x="6167438" y="332656"/>
            <a:ext cx="4753098" cy="216023"/>
          </a:xfrm>
        </p:spPr>
        <p:txBody>
          <a:bodyPr/>
          <a:lstStyle>
            <a:lvl1pPr algn="r">
              <a:defRPr b="0">
                <a:solidFill>
                  <a:schemeClr val="accent1"/>
                </a:solidFill>
              </a:defRPr>
            </a:lvl1pPr>
          </a:lstStyle>
          <a:p>
            <a:pPr lvl="0"/>
            <a:r>
              <a:rPr lang="de-DE" dirty="0" smtClean="0"/>
              <a:t>1 Titel</a:t>
            </a:r>
          </a:p>
        </p:txBody>
      </p:sp>
      <p:sp>
        <p:nvSpPr>
          <p:cNvPr id="13" name="Textplatzhalter 11"/>
          <p:cNvSpPr>
            <a:spLocks noGrp="1"/>
          </p:cNvSpPr>
          <p:nvPr>
            <p:ph type="body" sz="quarter" idx="15" hasCustomPrompt="1"/>
          </p:nvPr>
        </p:nvSpPr>
        <p:spPr>
          <a:xfrm>
            <a:off x="6167438" y="548679"/>
            <a:ext cx="4753098" cy="211713"/>
          </a:xfrm>
        </p:spPr>
        <p:txBody>
          <a:bodyPr/>
          <a:lstStyle>
            <a:lvl1pPr algn="r">
              <a:defRPr b="0">
                <a:solidFill>
                  <a:srgbClr val="878781"/>
                </a:solidFill>
              </a:defRPr>
            </a:lvl1pPr>
          </a:lstStyle>
          <a:p>
            <a:pPr lvl="0"/>
            <a:r>
              <a:rPr lang="de-DE" dirty="0" smtClean="0"/>
              <a:t>1.1 Untertitel</a:t>
            </a:r>
          </a:p>
        </p:txBody>
      </p:sp>
      <p:sp>
        <p:nvSpPr>
          <p:cNvPr id="11" name="Textplatzhalter 6"/>
          <p:cNvSpPr>
            <a:spLocks noGrp="1"/>
          </p:cNvSpPr>
          <p:nvPr>
            <p:ph type="body" sz="quarter" idx="16"/>
          </p:nvPr>
        </p:nvSpPr>
        <p:spPr>
          <a:xfrm>
            <a:off x="1774825" y="2492375"/>
            <a:ext cx="403383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4" name="Textplatzhalter 6"/>
          <p:cNvSpPr>
            <a:spLocks noGrp="1"/>
          </p:cNvSpPr>
          <p:nvPr>
            <p:ph type="body" sz="quarter" idx="17"/>
          </p:nvPr>
        </p:nvSpPr>
        <p:spPr>
          <a:xfrm>
            <a:off x="6165850" y="2492375"/>
            <a:ext cx="403383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5" name="Textplatzhalter 7"/>
          <p:cNvSpPr>
            <a:spLocks noGrp="1"/>
          </p:cNvSpPr>
          <p:nvPr>
            <p:ph type="body" sz="quarter" idx="18" hasCustomPrompt="1"/>
          </p:nvPr>
        </p:nvSpPr>
        <p:spPr>
          <a:xfrm>
            <a:off x="6167438" y="2055639"/>
            <a:ext cx="4033838" cy="360040"/>
          </a:xfrm>
        </p:spPr>
        <p:txBody>
          <a:bodyPr/>
          <a:lstStyle>
            <a:lvl1pPr>
              <a:defRPr sz="1800" b="0">
                <a:solidFill>
                  <a:schemeClr val="accent1"/>
                </a:solidFill>
              </a:defRPr>
            </a:lvl1pPr>
          </a:lstStyle>
          <a:p>
            <a:pPr lvl="0"/>
            <a:r>
              <a:rPr lang="de-DE" dirty="0" smtClean="0"/>
              <a:t>Untertitel</a:t>
            </a:r>
            <a:endParaRPr lang="de-CH" dirty="0"/>
          </a:p>
        </p:txBody>
      </p:sp>
      <p:pic>
        <p:nvPicPr>
          <p:cNvPr id="16" name="Grafik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70000" y="324000"/>
            <a:ext cx="441655" cy="440741"/>
          </a:xfrm>
          <a:prstGeom prst="rect">
            <a:avLst/>
          </a:prstGeom>
        </p:spPr>
      </p:pic>
    </p:spTree>
    <p:extLst>
      <p:ext uri="{BB962C8B-B14F-4D97-AF65-F5344CB8AC3E}">
        <p14:creationId xmlns:p14="http://schemas.microsoft.com/office/powerpoint/2010/main" val="57834517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und Inhalt 2-spaltig (Han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75520" y="1412875"/>
            <a:ext cx="8424168" cy="431950"/>
          </a:xfrm>
        </p:spPr>
        <p:txBody>
          <a:bodyPr/>
          <a:lstStyle>
            <a:lvl1pPr>
              <a:defRPr/>
            </a:lvl1pPr>
          </a:lstStyle>
          <a:p>
            <a:r>
              <a:rPr lang="de-DE" dirty="0" smtClean="0"/>
              <a:t>Hauptaussage</a:t>
            </a:r>
            <a:endParaRPr lang="de-CH" dirty="0"/>
          </a:p>
        </p:txBody>
      </p:sp>
      <p:sp>
        <p:nvSpPr>
          <p:cNvPr id="5" name="Fußzeilenplatzhalter 4"/>
          <p:cNvSpPr>
            <a:spLocks noGrp="1"/>
          </p:cNvSpPr>
          <p:nvPr>
            <p:ph type="ftr" sz="quarter" idx="11"/>
          </p:nvPr>
        </p:nvSpPr>
        <p:spPr/>
        <p:txBody>
          <a:bodyPr/>
          <a:lstStyle/>
          <a:p>
            <a:r>
              <a:rPr lang="de-CH" smtClean="0"/>
              <a:t>24.05.2016  | Quickline Tools- und Prozessgruppe</a:t>
            </a:r>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6" y="2060848"/>
            <a:ext cx="4033838" cy="360040"/>
          </a:xfrm>
        </p:spPr>
        <p:txBody>
          <a:bodyPr/>
          <a:lstStyle>
            <a:lvl1pPr>
              <a:defRPr sz="1800" b="0">
                <a:solidFill>
                  <a:schemeClr val="accent1"/>
                </a:solidFill>
              </a:defRPr>
            </a:lvl1pPr>
          </a:lstStyle>
          <a:p>
            <a:pPr lvl="0"/>
            <a:r>
              <a:rPr lang="de-DE" dirty="0" smtClean="0"/>
              <a:t>Untertitel</a:t>
            </a:r>
            <a:endParaRPr lang="de-CH" dirty="0"/>
          </a:p>
        </p:txBody>
      </p:sp>
      <p:sp>
        <p:nvSpPr>
          <p:cNvPr id="12" name="Textplatzhalter 11"/>
          <p:cNvSpPr>
            <a:spLocks noGrp="1"/>
          </p:cNvSpPr>
          <p:nvPr>
            <p:ph type="body" sz="quarter" idx="14" hasCustomPrompt="1"/>
          </p:nvPr>
        </p:nvSpPr>
        <p:spPr>
          <a:xfrm>
            <a:off x="6167438" y="332656"/>
            <a:ext cx="4753098" cy="216023"/>
          </a:xfrm>
        </p:spPr>
        <p:txBody>
          <a:bodyPr/>
          <a:lstStyle>
            <a:lvl1pPr algn="r">
              <a:defRPr b="0">
                <a:solidFill>
                  <a:schemeClr val="accent1"/>
                </a:solidFill>
              </a:defRPr>
            </a:lvl1pPr>
          </a:lstStyle>
          <a:p>
            <a:pPr lvl="0"/>
            <a:r>
              <a:rPr lang="de-DE" dirty="0" smtClean="0"/>
              <a:t>1 Titel</a:t>
            </a:r>
          </a:p>
        </p:txBody>
      </p:sp>
      <p:sp>
        <p:nvSpPr>
          <p:cNvPr id="13" name="Textplatzhalter 11"/>
          <p:cNvSpPr>
            <a:spLocks noGrp="1"/>
          </p:cNvSpPr>
          <p:nvPr>
            <p:ph type="body" sz="quarter" idx="15" hasCustomPrompt="1"/>
          </p:nvPr>
        </p:nvSpPr>
        <p:spPr>
          <a:xfrm>
            <a:off x="6167438" y="548679"/>
            <a:ext cx="4753098" cy="211713"/>
          </a:xfrm>
        </p:spPr>
        <p:txBody>
          <a:bodyPr/>
          <a:lstStyle>
            <a:lvl1pPr algn="r">
              <a:defRPr b="0">
                <a:solidFill>
                  <a:srgbClr val="878781"/>
                </a:solidFill>
              </a:defRPr>
            </a:lvl1pPr>
          </a:lstStyle>
          <a:p>
            <a:pPr lvl="0"/>
            <a:r>
              <a:rPr lang="de-DE" dirty="0" smtClean="0"/>
              <a:t>1.1 Untertitel</a:t>
            </a:r>
          </a:p>
        </p:txBody>
      </p:sp>
      <p:pic>
        <p:nvPicPr>
          <p:cNvPr id="10" name="Grafik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70000" y="324000"/>
            <a:ext cx="441655" cy="440741"/>
          </a:xfrm>
          <a:prstGeom prst="rect">
            <a:avLst/>
          </a:prstGeom>
        </p:spPr>
      </p:pic>
      <p:sp>
        <p:nvSpPr>
          <p:cNvPr id="11" name="Textplatzhalter 6"/>
          <p:cNvSpPr>
            <a:spLocks noGrp="1"/>
          </p:cNvSpPr>
          <p:nvPr>
            <p:ph type="body" sz="quarter" idx="16"/>
          </p:nvPr>
        </p:nvSpPr>
        <p:spPr>
          <a:xfrm>
            <a:off x="1774825" y="2492375"/>
            <a:ext cx="403383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4" name="Textplatzhalter 6"/>
          <p:cNvSpPr>
            <a:spLocks noGrp="1"/>
          </p:cNvSpPr>
          <p:nvPr>
            <p:ph type="body" sz="quarter" idx="17"/>
          </p:nvPr>
        </p:nvSpPr>
        <p:spPr>
          <a:xfrm>
            <a:off x="6165850" y="2492375"/>
            <a:ext cx="403383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5" name="Textplatzhalter 7"/>
          <p:cNvSpPr>
            <a:spLocks noGrp="1"/>
          </p:cNvSpPr>
          <p:nvPr>
            <p:ph type="body" sz="quarter" idx="18" hasCustomPrompt="1"/>
          </p:nvPr>
        </p:nvSpPr>
        <p:spPr>
          <a:xfrm>
            <a:off x="6167438" y="2055639"/>
            <a:ext cx="4033838" cy="360040"/>
          </a:xfrm>
        </p:spPr>
        <p:txBody>
          <a:bodyPr/>
          <a:lstStyle>
            <a:lvl1pPr>
              <a:defRPr sz="1800" b="0">
                <a:solidFill>
                  <a:schemeClr val="accent1"/>
                </a:solidFill>
              </a:defRPr>
            </a:lvl1pPr>
          </a:lstStyle>
          <a:p>
            <a:pPr lvl="0"/>
            <a:r>
              <a:rPr lang="de-DE" dirty="0" smtClean="0"/>
              <a:t>Untertitel</a:t>
            </a:r>
            <a:endParaRPr lang="de-CH" dirty="0"/>
          </a:p>
        </p:txBody>
      </p:sp>
    </p:spTree>
    <p:extLst>
      <p:ext uri="{BB962C8B-B14F-4D97-AF65-F5344CB8AC3E}">
        <p14:creationId xmlns:p14="http://schemas.microsoft.com/office/powerpoint/2010/main" val="52464280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75520" y="1412875"/>
            <a:ext cx="8424168" cy="431950"/>
          </a:xfrm>
        </p:spPr>
        <p:txBody>
          <a:bodyPr/>
          <a:lstStyle>
            <a:lvl1pPr>
              <a:defRPr/>
            </a:lvl1pPr>
          </a:lstStyle>
          <a:p>
            <a:r>
              <a:rPr lang="de-DE" dirty="0" smtClean="0"/>
              <a:t>Hauptaussage</a:t>
            </a:r>
            <a:endParaRPr lang="de-CH" dirty="0"/>
          </a:p>
        </p:txBody>
      </p:sp>
      <p:sp>
        <p:nvSpPr>
          <p:cNvPr id="3" name="Inhaltsplatzhalter 2"/>
          <p:cNvSpPr>
            <a:spLocks noGrp="1"/>
          </p:cNvSpPr>
          <p:nvPr>
            <p:ph idx="1"/>
          </p:nvPr>
        </p:nvSpPr>
        <p:spPr>
          <a:xfrm>
            <a:off x="1775520" y="2492375"/>
            <a:ext cx="842416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Fußzeilenplatzhalter 4"/>
          <p:cNvSpPr>
            <a:spLocks noGrp="1"/>
          </p:cNvSpPr>
          <p:nvPr>
            <p:ph type="ftr" sz="quarter" idx="11"/>
          </p:nvPr>
        </p:nvSpPr>
        <p:spPr/>
        <p:txBody>
          <a:bodyPr/>
          <a:lstStyle/>
          <a:p>
            <a:r>
              <a:rPr lang="de-CH" smtClean="0"/>
              <a:t>31.12.2014  |  Firmenpräsentation Quickline AG</a:t>
            </a:r>
            <a:endParaRPr lang="de-CH"/>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5" y="2060848"/>
            <a:ext cx="8424863" cy="360040"/>
          </a:xfrm>
        </p:spPr>
        <p:txBody>
          <a:bodyPr/>
          <a:lstStyle>
            <a:lvl1pPr>
              <a:defRPr sz="1800" b="0">
                <a:solidFill>
                  <a:schemeClr val="accent1"/>
                </a:solidFill>
              </a:defRPr>
            </a:lvl1pPr>
          </a:lstStyle>
          <a:p>
            <a:pPr lvl="0"/>
            <a:r>
              <a:rPr lang="de-DE" dirty="0" smtClean="0"/>
              <a:t>Untertitel</a:t>
            </a:r>
            <a:endParaRPr lang="de-CH" dirty="0"/>
          </a:p>
        </p:txBody>
      </p:sp>
    </p:spTree>
    <p:extLst>
      <p:ext uri="{BB962C8B-B14F-4D97-AF65-F5344CB8AC3E}">
        <p14:creationId xmlns:p14="http://schemas.microsoft.com/office/powerpoint/2010/main" val="112102699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Grafik 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839200" y="3723132"/>
            <a:ext cx="3352800" cy="3134868"/>
          </a:xfrm>
          <a:prstGeom prst="rect">
            <a:avLst/>
          </a:prstGeom>
        </p:spPr>
      </p:pic>
      <p:pic>
        <p:nvPicPr>
          <p:cNvPr id="13" name="Grafik 12"/>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0" y="0"/>
            <a:ext cx="4471797" cy="2099691"/>
          </a:xfrm>
          <a:prstGeom prst="rect">
            <a:avLst/>
          </a:prstGeom>
        </p:spPr>
      </p:pic>
      <p:sp>
        <p:nvSpPr>
          <p:cNvPr id="2" name="Titelplatzhalter 1"/>
          <p:cNvSpPr>
            <a:spLocks noGrp="1"/>
          </p:cNvSpPr>
          <p:nvPr>
            <p:ph type="title"/>
          </p:nvPr>
        </p:nvSpPr>
        <p:spPr>
          <a:xfrm>
            <a:off x="1775520" y="1412875"/>
            <a:ext cx="6912768" cy="431950"/>
          </a:xfrm>
          <a:prstGeom prst="rect">
            <a:avLst/>
          </a:prstGeom>
        </p:spPr>
        <p:txBody>
          <a:bodyPr vert="horz" lIns="0" tIns="0" rIns="0" bIns="0" rtlCol="0" anchor="t" anchorCtr="0">
            <a:noAutofit/>
          </a:bodyPr>
          <a:lstStyle/>
          <a:p>
            <a:r>
              <a:rPr lang="de-DE" dirty="0" smtClean="0"/>
              <a:t>Titelmasterformat durch Klicken bearbeiten</a:t>
            </a:r>
            <a:endParaRPr lang="de-CH" dirty="0"/>
          </a:p>
        </p:txBody>
      </p:sp>
      <p:sp>
        <p:nvSpPr>
          <p:cNvPr id="3" name="Textplatzhalter 2"/>
          <p:cNvSpPr>
            <a:spLocks noGrp="1"/>
          </p:cNvSpPr>
          <p:nvPr>
            <p:ph type="body" idx="1"/>
          </p:nvPr>
        </p:nvSpPr>
        <p:spPr>
          <a:xfrm>
            <a:off x="1775520" y="2492375"/>
            <a:ext cx="6912768" cy="3816350"/>
          </a:xfrm>
          <a:prstGeom prst="rect">
            <a:avLst/>
          </a:prstGeom>
        </p:spPr>
        <p:txBody>
          <a:bodyPr vert="horz" lIns="0" tIns="0" rIns="0" bIns="0" rtlCol="0">
            <a:no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a:p>
            <a:pPr lvl="5"/>
            <a:r>
              <a:rPr lang="de-DE" dirty="0" smtClean="0"/>
              <a:t>Sechste Ebene</a:t>
            </a:r>
            <a:endParaRPr lang="de-CH" dirty="0"/>
          </a:p>
        </p:txBody>
      </p:sp>
      <p:sp>
        <p:nvSpPr>
          <p:cNvPr id="5" name="Fußzeilenplatzhalter 4"/>
          <p:cNvSpPr>
            <a:spLocks noGrp="1"/>
          </p:cNvSpPr>
          <p:nvPr>
            <p:ph type="ftr" sz="quarter" idx="3"/>
          </p:nvPr>
        </p:nvSpPr>
        <p:spPr>
          <a:xfrm>
            <a:off x="1800000" y="6526800"/>
            <a:ext cx="6888388" cy="142560"/>
          </a:xfrm>
          <a:prstGeom prst="rect">
            <a:avLst/>
          </a:prstGeom>
        </p:spPr>
        <p:txBody>
          <a:bodyPr vert="horz" lIns="0" tIns="0" rIns="0" bIns="0" rtlCol="0" anchor="t" anchorCtr="0">
            <a:noAutofit/>
          </a:bodyPr>
          <a:lstStyle>
            <a:lvl1pPr algn="l">
              <a:defRPr sz="1000">
                <a:solidFill>
                  <a:schemeClr val="tx1"/>
                </a:solidFill>
              </a:defRPr>
            </a:lvl1pPr>
          </a:lstStyle>
          <a:p>
            <a:r>
              <a:rPr lang="de-CH" smtClean="0"/>
              <a:t>24.05.2016  | Quickline Tools- und Prozessgruppe</a:t>
            </a:r>
            <a:endParaRPr lang="de-CH" dirty="0"/>
          </a:p>
        </p:txBody>
      </p:sp>
      <p:sp>
        <p:nvSpPr>
          <p:cNvPr id="6" name="Foliennummernplatzhalter 5"/>
          <p:cNvSpPr>
            <a:spLocks noGrp="1"/>
          </p:cNvSpPr>
          <p:nvPr>
            <p:ph type="sldNum" sz="quarter" idx="4"/>
          </p:nvPr>
        </p:nvSpPr>
        <p:spPr>
          <a:xfrm>
            <a:off x="720000" y="6525343"/>
            <a:ext cx="911504" cy="144017"/>
          </a:xfrm>
          <a:prstGeom prst="rect">
            <a:avLst/>
          </a:prstGeom>
        </p:spPr>
        <p:txBody>
          <a:bodyPr vert="horz" lIns="0" tIns="0" rIns="0" bIns="0" rtlCol="0" anchor="t" anchorCtr="0">
            <a:noAutofit/>
          </a:bodyPr>
          <a:lstStyle>
            <a:lvl1pPr algn="l">
              <a:defRPr sz="1000">
                <a:solidFill>
                  <a:schemeClr val="tx1"/>
                </a:solidFill>
              </a:defRPr>
            </a:lvl1pPr>
          </a:lstStyle>
          <a:p>
            <a:r>
              <a:rPr lang="de-CH" smtClean="0"/>
              <a:t>Seite </a:t>
            </a:r>
            <a:fld id="{72FB1842-98F1-4237-985F-D1D9ACA47654}" type="slidenum">
              <a:rPr lang="de-CH" smtClean="0"/>
              <a:pPr/>
              <a:t>‹Nr.›</a:t>
            </a:fld>
            <a:endParaRPr lang="de-CH" dirty="0"/>
          </a:p>
        </p:txBody>
      </p:sp>
      <p:pic>
        <p:nvPicPr>
          <p:cNvPr id="9" name="Grafik 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0137600" y="6202801"/>
            <a:ext cx="1359000" cy="541420"/>
          </a:xfrm>
          <a:prstGeom prst="rect">
            <a:avLst/>
          </a:prstGeom>
        </p:spPr>
      </p:pic>
    </p:spTree>
    <p:extLst>
      <p:ext uri="{BB962C8B-B14F-4D97-AF65-F5344CB8AC3E}">
        <p14:creationId xmlns:p14="http://schemas.microsoft.com/office/powerpoint/2010/main" val="492743706"/>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65" r:id="rId3"/>
    <p:sldLayoutId id="2147483667" r:id="rId4"/>
    <p:sldLayoutId id="2147483669" r:id="rId5"/>
    <p:sldLayoutId id="2147483668" r:id="rId6"/>
    <p:sldLayoutId id="2147483673" r:id="rId7"/>
    <p:sldLayoutId id="2147483674" r:id="rId8"/>
    <p:sldLayoutId id="2147483676" r:id="rId9"/>
    <p:sldLayoutId id="2147483677" r:id="rId10"/>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2800" kern="1200">
          <a:solidFill>
            <a:srgbClr val="878781"/>
          </a:solidFill>
          <a:latin typeface="+mj-lt"/>
          <a:ea typeface="+mj-ea"/>
          <a:cs typeface="+mj-cs"/>
        </a:defRPr>
      </a:lvl1pPr>
    </p:titleStyle>
    <p:bodyStyle>
      <a:lvl1pPr marL="0" indent="0" algn="l" defTabSz="914400" rtl="0" eaLnBrk="1" latinLnBrk="0" hangingPunct="1">
        <a:lnSpc>
          <a:spcPts val="1920"/>
        </a:lnSpc>
        <a:spcBef>
          <a:spcPts val="0"/>
        </a:spcBef>
        <a:spcAft>
          <a:spcPts val="1920"/>
        </a:spcAft>
        <a:buFont typeface="Arial" panose="020B0604020202020204" pitchFamily="34" charset="0"/>
        <a:buNone/>
        <a:defRPr sz="1600" b="1" kern="1200">
          <a:solidFill>
            <a:schemeClr val="tx1"/>
          </a:solidFill>
          <a:latin typeface="+mn-lt"/>
          <a:ea typeface="+mn-ea"/>
          <a:cs typeface="+mn-cs"/>
        </a:defRPr>
      </a:lvl1pPr>
      <a:lvl2pPr marL="177800" indent="-177800" algn="l" defTabSz="914400" rtl="0" eaLnBrk="1" latinLnBrk="0" hangingPunct="1">
        <a:lnSpc>
          <a:spcPts val="1920"/>
        </a:lnSpc>
        <a:spcBef>
          <a:spcPts val="0"/>
        </a:spcBef>
        <a:buFont typeface="Calibri" panose="020F0502020204030204" pitchFamily="34" charset="0"/>
        <a:buChar char="•"/>
        <a:tabLst>
          <a:tab pos="177800" algn="l"/>
        </a:tabLst>
        <a:defRPr sz="1600" kern="1200">
          <a:solidFill>
            <a:schemeClr val="tx1"/>
          </a:solidFill>
          <a:latin typeface="+mn-lt"/>
          <a:ea typeface="+mn-ea"/>
          <a:cs typeface="+mn-cs"/>
        </a:defRPr>
      </a:lvl2pPr>
      <a:lvl3pPr marL="361950" indent="-180975" algn="l" defTabSz="914400" rtl="0" eaLnBrk="1" latinLnBrk="0" hangingPunct="1">
        <a:lnSpc>
          <a:spcPts val="1920"/>
        </a:lnSpc>
        <a:spcBef>
          <a:spcPts val="0"/>
        </a:spcBef>
        <a:buFont typeface="Symbol" panose="05050102010706020507" pitchFamily="18" charset="2"/>
        <a:buChar char="-"/>
        <a:tabLst/>
        <a:defRPr sz="1600" kern="1200">
          <a:solidFill>
            <a:schemeClr val="tx1"/>
          </a:solidFill>
          <a:latin typeface="+mn-lt"/>
          <a:ea typeface="+mn-ea"/>
          <a:cs typeface="+mn-cs"/>
        </a:defRPr>
      </a:lvl3pPr>
      <a:lvl4pPr marL="715963" indent="-174625" algn="l" defTabSz="914400" rtl="0" eaLnBrk="1" latinLnBrk="0" hangingPunct="1">
        <a:lnSpc>
          <a:spcPts val="1920"/>
        </a:lnSpc>
        <a:spcBef>
          <a:spcPts val="0"/>
        </a:spcBef>
        <a:buFont typeface="Wingdings" panose="05000000000000000000" pitchFamily="2" charset="2"/>
        <a:buChar char=""/>
        <a:tabLst/>
        <a:defRPr sz="1600" kern="1200">
          <a:solidFill>
            <a:schemeClr val="tx1"/>
          </a:solidFill>
          <a:latin typeface="+mn-lt"/>
          <a:ea typeface="+mn-ea"/>
          <a:cs typeface="+mn-cs"/>
        </a:defRPr>
      </a:lvl4pPr>
      <a:lvl5pPr marL="898525" indent="-182563" algn="l" defTabSz="914400" rtl="0" eaLnBrk="1" latinLnBrk="0" hangingPunct="1">
        <a:lnSpc>
          <a:spcPts val="1920"/>
        </a:lnSpc>
        <a:spcBef>
          <a:spcPts val="0"/>
        </a:spcBef>
        <a:buFont typeface="Calibri" panose="020F0502020204030204" pitchFamily="34" charset="0"/>
        <a:buChar char="-"/>
        <a:tabLst/>
        <a:defRPr sz="1600" kern="1200">
          <a:solidFill>
            <a:schemeClr val="tx1"/>
          </a:solidFill>
          <a:latin typeface="+mn-lt"/>
          <a:ea typeface="+mn-ea"/>
          <a:cs typeface="+mn-cs"/>
        </a:defRPr>
      </a:lvl5pPr>
      <a:lvl6pPr marL="1074738" indent="-176213" algn="l" defTabSz="914400" rtl="0" eaLnBrk="1" latinLnBrk="0" hangingPunct="1">
        <a:lnSpc>
          <a:spcPts val="1920"/>
        </a:lnSpc>
        <a:spcBef>
          <a:spcPts val="0"/>
        </a:spcBef>
        <a:buFont typeface="Calibri" panose="020F050202020403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4.jpe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3.xml"/><Relationship Id="rId1" Type="http://schemas.openxmlformats.org/officeDocument/2006/relationships/slideLayout" Target="../slideLayouts/slideLayout5.xml"/><Relationship Id="rId4" Type="http://schemas.openxmlformats.org/officeDocument/2006/relationships/image" Target="../media/image27.png"/></Relationships>
</file>

<file path=ppt/slides/_rels/slide4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CH" dirty="0"/>
              <a:t>Tools &amp; Prozesse </a:t>
            </a:r>
            <a:r>
              <a:rPr lang="de-CH" dirty="0" smtClean="0"/>
              <a:t>Gruppe</a:t>
            </a:r>
            <a:br>
              <a:rPr lang="de-CH" dirty="0" smtClean="0"/>
            </a:br>
            <a:r>
              <a:rPr lang="de-CH" dirty="0" smtClean="0"/>
              <a:t>24. Mai 2016</a:t>
            </a:r>
            <a:endParaRPr lang="de-CH" dirty="0"/>
          </a:p>
        </p:txBody>
      </p:sp>
      <p:sp>
        <p:nvSpPr>
          <p:cNvPr id="3" name="Untertitel 2"/>
          <p:cNvSpPr>
            <a:spLocks noGrp="1"/>
          </p:cNvSpPr>
          <p:nvPr>
            <p:ph type="subTitle" idx="1"/>
          </p:nvPr>
        </p:nvSpPr>
        <p:spPr/>
        <p:txBody>
          <a:bodyPr/>
          <a:lstStyle/>
          <a:p>
            <a:r>
              <a:rPr lang="de-CH" dirty="0" smtClean="0"/>
              <a:t>Entschuldigt: Fabian Künzi</a:t>
            </a:r>
            <a:endParaRPr lang="de-CH" dirty="0"/>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dirty="0"/>
          </a:p>
        </p:txBody>
      </p:sp>
    </p:spTree>
    <p:extLst>
      <p:ext uri="{BB962C8B-B14F-4D97-AF65-F5344CB8AC3E}">
        <p14:creationId xmlns:p14="http://schemas.microsoft.com/office/powerpoint/2010/main" val="29079064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CH" dirty="0" smtClean="0"/>
              <a:t>Quickline Basic</a:t>
            </a:r>
            <a:endParaRPr lang="de-CH" dirty="0"/>
          </a:p>
        </p:txBody>
      </p:sp>
      <p:sp>
        <p:nvSpPr>
          <p:cNvPr id="8" name="Inhaltsplatzhalter 7"/>
          <p:cNvSpPr>
            <a:spLocks noGrp="1"/>
          </p:cNvSpPr>
          <p:nvPr>
            <p:ph idx="1"/>
          </p:nvPr>
        </p:nvSpPr>
        <p:spPr/>
        <p:txBody>
          <a:bodyPr/>
          <a:lstStyle/>
          <a:p>
            <a:pPr lvl="1" indent="0">
              <a:buNone/>
            </a:pPr>
            <a:endParaRPr lang="de-CH" dirty="0"/>
          </a:p>
          <a:p>
            <a:pPr marL="463550" lvl="1" indent="-285750">
              <a:buFont typeface="Arial" panose="020B0604020202020204" pitchFamily="34" charset="0"/>
              <a:buChar char="•"/>
            </a:pPr>
            <a:endParaRPr lang="de-CH" dirty="0" smtClean="0"/>
          </a:p>
          <a:p>
            <a:pPr marL="463550" lvl="1" indent="-285750">
              <a:buFont typeface="Arial" panose="020B0604020202020204" pitchFamily="34" charset="0"/>
              <a:buChar char="•"/>
            </a:pPr>
            <a:endParaRPr lang="de-CH" dirty="0"/>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dirty="0"/>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10</a:t>
            </a:fld>
            <a:endParaRPr lang="de-CH" dirty="0"/>
          </a:p>
        </p:txBody>
      </p:sp>
      <p:sp>
        <p:nvSpPr>
          <p:cNvPr id="9" name="Textplatzhalter 8"/>
          <p:cNvSpPr>
            <a:spLocks noGrp="1"/>
          </p:cNvSpPr>
          <p:nvPr>
            <p:ph type="body" sz="quarter" idx="13"/>
          </p:nvPr>
        </p:nvSpPr>
        <p:spPr/>
        <p:txBody>
          <a:bodyPr/>
          <a:lstStyle/>
          <a:p>
            <a:r>
              <a:rPr lang="de-CH" dirty="0" smtClean="0"/>
              <a:t>Workflows </a:t>
            </a:r>
            <a:r>
              <a:rPr lang="de-CH" dirty="0" err="1" smtClean="0"/>
              <a:t>Billing</a:t>
            </a:r>
            <a:endParaRPr lang="de-DE" dirty="0"/>
          </a:p>
        </p:txBody>
      </p:sp>
      <p:sp>
        <p:nvSpPr>
          <p:cNvPr id="10" name="Textplatzhalter 9"/>
          <p:cNvSpPr>
            <a:spLocks noGrp="1"/>
          </p:cNvSpPr>
          <p:nvPr>
            <p:ph type="body" sz="quarter" idx="14"/>
          </p:nvPr>
        </p:nvSpPr>
        <p:spPr/>
        <p:txBody>
          <a:bodyPr/>
          <a:lstStyle/>
          <a:p>
            <a:r>
              <a:rPr lang="de-CH" dirty="0"/>
              <a:t>3</a:t>
            </a:r>
            <a:r>
              <a:rPr lang="de-CH" dirty="0" smtClean="0"/>
              <a:t>. Neuheiten / Anpassungen</a:t>
            </a:r>
            <a:endParaRPr lang="de-CH" dirty="0"/>
          </a:p>
        </p:txBody>
      </p:sp>
      <p:sp>
        <p:nvSpPr>
          <p:cNvPr id="11" name="Textplatzhalter 10"/>
          <p:cNvSpPr>
            <a:spLocks noGrp="1"/>
          </p:cNvSpPr>
          <p:nvPr>
            <p:ph type="body" sz="quarter" idx="15"/>
          </p:nvPr>
        </p:nvSpPr>
        <p:spPr/>
        <p:txBody>
          <a:bodyPr/>
          <a:lstStyle/>
          <a:p>
            <a:r>
              <a:rPr lang="de-CH" dirty="0" smtClean="0"/>
              <a:t>3.2 Quickline Basic</a:t>
            </a:r>
            <a:endParaRPr lang="de-CH" dirty="0"/>
          </a:p>
        </p:txBody>
      </p:sp>
      <p:sp>
        <p:nvSpPr>
          <p:cNvPr id="12" name="Inhaltsplatzhalter 7"/>
          <p:cNvSpPr txBox="1">
            <a:spLocks/>
          </p:cNvSpPr>
          <p:nvPr/>
        </p:nvSpPr>
        <p:spPr>
          <a:xfrm>
            <a:off x="1774825" y="2492375"/>
            <a:ext cx="8425632" cy="3816350"/>
          </a:xfrm>
          <a:prstGeom prst="rect">
            <a:avLst/>
          </a:prstGeom>
        </p:spPr>
        <p:txBody>
          <a:bodyPr vert="horz" lIns="0" tIns="0" rIns="0" bIns="0" rtlCol="0">
            <a:noAutofit/>
          </a:bodyPr>
          <a:lstStyle>
            <a:lvl1pPr marL="0" indent="0" algn="l" defTabSz="914400" rtl="0" eaLnBrk="1" latinLnBrk="0" hangingPunct="1">
              <a:lnSpc>
                <a:spcPts val="1920"/>
              </a:lnSpc>
              <a:spcBef>
                <a:spcPts val="0"/>
              </a:spcBef>
              <a:spcAft>
                <a:spcPts val="1920"/>
              </a:spcAft>
              <a:buFont typeface="Arial" panose="020B0604020202020204" pitchFamily="34" charset="0"/>
              <a:buNone/>
              <a:defRPr sz="1600" b="1" kern="1200">
                <a:solidFill>
                  <a:schemeClr val="tx1"/>
                </a:solidFill>
                <a:latin typeface="+mn-lt"/>
                <a:ea typeface="+mn-ea"/>
                <a:cs typeface="+mn-cs"/>
              </a:defRPr>
            </a:lvl1pPr>
            <a:lvl2pPr marL="177800" indent="-177800" algn="l" defTabSz="914400" rtl="0" eaLnBrk="1" latinLnBrk="0" hangingPunct="1">
              <a:lnSpc>
                <a:spcPts val="1920"/>
              </a:lnSpc>
              <a:spcBef>
                <a:spcPts val="0"/>
              </a:spcBef>
              <a:buFont typeface="Calibri" panose="020F0502020204030204" pitchFamily="34" charset="0"/>
              <a:buChar char="•"/>
              <a:tabLst>
                <a:tab pos="177800" algn="l"/>
              </a:tabLst>
              <a:defRPr sz="1600" kern="1200">
                <a:solidFill>
                  <a:schemeClr val="tx1"/>
                </a:solidFill>
                <a:latin typeface="+mn-lt"/>
                <a:ea typeface="+mn-ea"/>
                <a:cs typeface="+mn-cs"/>
              </a:defRPr>
            </a:lvl2pPr>
            <a:lvl3pPr marL="361950" indent="-180975" algn="l" defTabSz="914400" rtl="0" eaLnBrk="1" latinLnBrk="0" hangingPunct="1">
              <a:lnSpc>
                <a:spcPts val="1920"/>
              </a:lnSpc>
              <a:spcBef>
                <a:spcPts val="0"/>
              </a:spcBef>
              <a:buFont typeface="Symbol" panose="05050102010706020507" pitchFamily="18" charset="2"/>
              <a:buChar char="-"/>
              <a:tabLst/>
              <a:defRPr sz="1600" kern="1200">
                <a:solidFill>
                  <a:schemeClr val="tx1"/>
                </a:solidFill>
                <a:latin typeface="+mn-lt"/>
                <a:ea typeface="+mn-ea"/>
                <a:cs typeface="+mn-cs"/>
              </a:defRPr>
            </a:lvl3pPr>
            <a:lvl4pPr marL="715963" indent="-174625" algn="l" defTabSz="914400" rtl="0" eaLnBrk="1" latinLnBrk="0" hangingPunct="1">
              <a:lnSpc>
                <a:spcPts val="1920"/>
              </a:lnSpc>
              <a:spcBef>
                <a:spcPts val="0"/>
              </a:spcBef>
              <a:buFont typeface="Wingdings" panose="05000000000000000000" pitchFamily="2" charset="2"/>
              <a:buChar char=""/>
              <a:tabLst/>
              <a:defRPr sz="1600" kern="1200">
                <a:solidFill>
                  <a:schemeClr val="tx1"/>
                </a:solidFill>
                <a:latin typeface="+mn-lt"/>
                <a:ea typeface="+mn-ea"/>
                <a:cs typeface="+mn-cs"/>
              </a:defRPr>
            </a:lvl4pPr>
            <a:lvl5pPr marL="898525" indent="-182563" algn="l" defTabSz="914400" rtl="0" eaLnBrk="1" latinLnBrk="0" hangingPunct="1">
              <a:lnSpc>
                <a:spcPts val="1920"/>
              </a:lnSpc>
              <a:spcBef>
                <a:spcPts val="0"/>
              </a:spcBef>
              <a:buFont typeface="Calibri" panose="020F0502020204030204" pitchFamily="34" charset="0"/>
              <a:buChar char="-"/>
              <a:tabLst/>
              <a:defRPr sz="1600" kern="1200">
                <a:solidFill>
                  <a:schemeClr val="tx1"/>
                </a:solidFill>
                <a:latin typeface="+mn-lt"/>
                <a:ea typeface="+mn-ea"/>
                <a:cs typeface="+mn-cs"/>
              </a:defRPr>
            </a:lvl5pPr>
            <a:lvl6pPr marL="1074738" indent="-176213" algn="l" defTabSz="914400" rtl="0" eaLnBrk="1" latinLnBrk="0" hangingPunct="1">
              <a:lnSpc>
                <a:spcPts val="1920"/>
              </a:lnSpc>
              <a:spcBef>
                <a:spcPts val="0"/>
              </a:spcBef>
              <a:buFont typeface="Calibri" panose="020F050202020403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0"/>
              </a:spcAft>
            </a:pPr>
            <a:r>
              <a:rPr lang="de-CH" b="0" dirty="0" smtClean="0"/>
              <a:t>Je nach Geschäftsfall verändert sich die GA-Fakturierung des KNU. </a:t>
            </a:r>
            <a:br>
              <a:rPr lang="de-CH" b="0" dirty="0" smtClean="0"/>
            </a:br>
            <a:r>
              <a:rPr lang="de-CH" b="0" dirty="0" smtClean="0"/>
              <a:t>Der KNU muss dementsprechend die Faktura- Prozesse und -Systeme anpassen.</a:t>
            </a:r>
          </a:p>
          <a:p>
            <a:pPr>
              <a:spcAft>
                <a:spcPts val="0"/>
              </a:spcAft>
            </a:pPr>
            <a:r>
              <a:rPr lang="de-CH" b="0" dirty="0" smtClean="0"/>
              <a:t>In folgenden </a:t>
            </a:r>
            <a:r>
              <a:rPr lang="de-CH" b="0" dirty="0" err="1" smtClean="0"/>
              <a:t>Use</a:t>
            </a:r>
            <a:r>
              <a:rPr lang="de-CH" b="0" dirty="0" smtClean="0"/>
              <a:t> Cases werden Work </a:t>
            </a:r>
            <a:r>
              <a:rPr lang="de-CH" b="0" dirty="0" err="1" smtClean="0"/>
              <a:t>Flows</a:t>
            </a:r>
            <a:r>
              <a:rPr lang="de-CH" b="0" dirty="0" smtClean="0"/>
              <a:t> ausgelöst:</a:t>
            </a:r>
          </a:p>
          <a:p>
            <a:pPr>
              <a:spcAft>
                <a:spcPts val="0"/>
              </a:spcAft>
            </a:pPr>
            <a:endParaRPr lang="de-CH" dirty="0" smtClean="0"/>
          </a:p>
        </p:txBody>
      </p:sp>
      <p:graphicFrame>
        <p:nvGraphicFramePr>
          <p:cNvPr id="15" name="Tabelle 14"/>
          <p:cNvGraphicFramePr>
            <a:graphicFrameLocks noGrp="1"/>
          </p:cNvGraphicFramePr>
          <p:nvPr>
            <p:extLst>
              <p:ext uri="{D42A27DB-BD31-4B8C-83A1-F6EECF244321}">
                <p14:modId xmlns:p14="http://schemas.microsoft.com/office/powerpoint/2010/main" val="3573510304"/>
              </p:ext>
            </p:extLst>
          </p:nvPr>
        </p:nvGraphicFramePr>
        <p:xfrm>
          <a:off x="1487488" y="3324662"/>
          <a:ext cx="10513167" cy="2840642"/>
        </p:xfrm>
        <a:graphic>
          <a:graphicData uri="http://schemas.openxmlformats.org/drawingml/2006/table">
            <a:tbl>
              <a:tblPr firstRow="1" firstCol="1" bandRow="1"/>
              <a:tblGrid>
                <a:gridCol w="2062014">
                  <a:extLst>
                    <a:ext uri="{9D8B030D-6E8A-4147-A177-3AD203B41FA5}">
                      <a16:colId xmlns:a16="http://schemas.microsoft.com/office/drawing/2014/main" val="20000"/>
                    </a:ext>
                  </a:extLst>
                </a:gridCol>
                <a:gridCol w="670225">
                  <a:extLst>
                    <a:ext uri="{9D8B030D-6E8A-4147-A177-3AD203B41FA5}">
                      <a16:colId xmlns:a16="http://schemas.microsoft.com/office/drawing/2014/main" val="20001"/>
                    </a:ext>
                  </a:extLst>
                </a:gridCol>
                <a:gridCol w="6196753">
                  <a:extLst>
                    <a:ext uri="{9D8B030D-6E8A-4147-A177-3AD203B41FA5}">
                      <a16:colId xmlns:a16="http://schemas.microsoft.com/office/drawing/2014/main" val="20002"/>
                    </a:ext>
                  </a:extLst>
                </a:gridCol>
                <a:gridCol w="1584175">
                  <a:extLst>
                    <a:ext uri="{9D8B030D-6E8A-4147-A177-3AD203B41FA5}">
                      <a16:colId xmlns:a16="http://schemas.microsoft.com/office/drawing/2014/main" val="20003"/>
                    </a:ext>
                  </a:extLst>
                </a:gridCol>
              </a:tblGrid>
              <a:tr h="431641">
                <a:tc>
                  <a:txBody>
                    <a:bodyPr/>
                    <a:lstStyle/>
                    <a:p>
                      <a:pPr marL="107950">
                        <a:lnSpc>
                          <a:spcPts val="1200"/>
                        </a:lnSpc>
                      </a:pPr>
                      <a:r>
                        <a:rPr lang="de-CH" sz="1000" b="1" dirty="0">
                          <a:solidFill>
                            <a:srgbClr val="C00000"/>
                          </a:solidFill>
                          <a:effectLst/>
                          <a:latin typeface="+mn-lt"/>
                          <a:ea typeface="Calibri" panose="020F0502020204030204" pitchFamily="34" charset="0"/>
                          <a:cs typeface="Times New Roman" panose="02020603050405020304" pitchFamily="18" charset="0"/>
                        </a:rPr>
                        <a:t>Geschäftsfälle mit Auswirkungen auf die GA Fakturierung durch den KNU</a:t>
                      </a:r>
                      <a:endParaRPr lang="de-CH" sz="1000" dirty="0">
                        <a:effectLst/>
                        <a:latin typeface="+mn-lt"/>
                        <a:cs typeface="Times New Roman" panose="02020603050405020304" pitchFamily="18" charset="0"/>
                      </a:endParaRPr>
                    </a:p>
                  </a:txBody>
                  <a:tcPr marL="61871" marR="61871" marT="41126" marB="41126">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9D9D9"/>
                    </a:solidFill>
                  </a:tcPr>
                </a:tc>
                <a:tc>
                  <a:txBody>
                    <a:bodyPr/>
                    <a:lstStyle/>
                    <a:p>
                      <a:pPr marL="107950" algn="l">
                        <a:lnSpc>
                          <a:spcPts val="1200"/>
                        </a:lnSpc>
                      </a:pPr>
                      <a:r>
                        <a:rPr lang="de-CH" sz="1000" b="1" dirty="0">
                          <a:solidFill>
                            <a:srgbClr val="C00000"/>
                          </a:solidFill>
                          <a:effectLst/>
                          <a:latin typeface="+mn-lt"/>
                          <a:ea typeface="Calibri" panose="020F0502020204030204" pitchFamily="34" charset="0"/>
                          <a:cs typeface="Times New Roman" panose="02020603050405020304" pitchFamily="18" charset="0"/>
                        </a:rPr>
                        <a:t>KNU </a:t>
                      </a:r>
                      <a:endParaRPr lang="de-CH" sz="1000" b="1" dirty="0" smtClean="0">
                        <a:solidFill>
                          <a:srgbClr val="C00000"/>
                        </a:solidFill>
                        <a:effectLst/>
                        <a:latin typeface="+mn-lt"/>
                        <a:ea typeface="Calibri" panose="020F0502020204030204" pitchFamily="34" charset="0"/>
                        <a:cs typeface="Times New Roman" panose="02020603050405020304" pitchFamily="18" charset="0"/>
                      </a:endParaRPr>
                    </a:p>
                    <a:p>
                      <a:pPr marL="107950" algn="l">
                        <a:lnSpc>
                          <a:spcPts val="1200"/>
                        </a:lnSpc>
                      </a:pPr>
                      <a:r>
                        <a:rPr lang="de-CH" sz="1000" b="1" dirty="0" smtClean="0">
                          <a:solidFill>
                            <a:srgbClr val="C00000"/>
                          </a:solidFill>
                          <a:effectLst/>
                          <a:latin typeface="+mn-lt"/>
                          <a:ea typeface="Calibri" panose="020F0502020204030204" pitchFamily="34" charset="0"/>
                          <a:cs typeface="Times New Roman" panose="02020603050405020304" pitchFamily="18" charset="0"/>
                        </a:rPr>
                        <a:t>Typ</a:t>
                      </a:r>
                      <a:endParaRPr lang="de-CH" sz="1000" dirty="0">
                        <a:effectLst/>
                        <a:latin typeface="+mn-lt"/>
                        <a:cs typeface="Times New Roman" panose="02020603050405020304" pitchFamily="18" charset="0"/>
                      </a:endParaRPr>
                    </a:p>
                  </a:txBody>
                  <a:tcPr marL="61871" marR="61871" marT="41126" marB="41126">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9D9D9"/>
                    </a:solidFill>
                  </a:tcPr>
                </a:tc>
                <a:tc>
                  <a:txBody>
                    <a:bodyPr/>
                    <a:lstStyle/>
                    <a:p>
                      <a:pPr marL="107950">
                        <a:lnSpc>
                          <a:spcPts val="1200"/>
                        </a:lnSpc>
                      </a:pPr>
                      <a:r>
                        <a:rPr lang="de-CH" sz="1000" b="1" dirty="0">
                          <a:solidFill>
                            <a:srgbClr val="C00000"/>
                          </a:solidFill>
                          <a:effectLst/>
                          <a:latin typeface="+mn-lt"/>
                          <a:ea typeface="Calibri" panose="020F0502020204030204" pitchFamily="34" charset="0"/>
                          <a:cs typeface="Times New Roman" panose="02020603050405020304" pitchFamily="18" charset="0"/>
                        </a:rPr>
                        <a:t>Auswirkungen auf die Faktura des GA durch den KNU</a:t>
                      </a:r>
                      <a:endParaRPr lang="de-CH" sz="1000" dirty="0">
                        <a:effectLst/>
                        <a:latin typeface="+mn-lt"/>
                        <a:cs typeface="Times New Roman" panose="02020603050405020304" pitchFamily="18" charset="0"/>
                      </a:endParaRPr>
                    </a:p>
                  </a:txBody>
                  <a:tcPr marL="61871" marR="61871" marT="41126" marB="41126">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9D9D9"/>
                    </a:solidFill>
                  </a:tcPr>
                </a:tc>
                <a:tc>
                  <a:txBody>
                    <a:bodyPr/>
                    <a:lstStyle/>
                    <a:p>
                      <a:pPr marL="107950">
                        <a:lnSpc>
                          <a:spcPts val="1200"/>
                        </a:lnSpc>
                      </a:pPr>
                      <a:r>
                        <a:rPr lang="de-CH" sz="1000" b="1">
                          <a:solidFill>
                            <a:srgbClr val="C00000"/>
                          </a:solidFill>
                          <a:effectLst/>
                          <a:latin typeface="+mn-lt"/>
                          <a:ea typeface="Calibri" panose="020F0502020204030204" pitchFamily="34" charset="0"/>
                          <a:cs typeface="Times New Roman" panose="02020603050405020304" pitchFamily="18" charset="0"/>
                        </a:rPr>
                        <a:t>Workflow an Partner</a:t>
                      </a:r>
                      <a:endParaRPr lang="de-CH" sz="1000">
                        <a:effectLst/>
                        <a:latin typeface="+mn-lt"/>
                        <a:cs typeface="Times New Roman" panose="02020603050405020304" pitchFamily="18" charset="0"/>
                      </a:endParaRPr>
                    </a:p>
                  </a:txBody>
                  <a:tcPr marL="61871" marR="61871" marT="41126" marB="41126">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540668">
                <a:tc>
                  <a:txBody>
                    <a:bodyPr/>
                    <a:lstStyle/>
                    <a:p>
                      <a:pPr marL="342900" lvl="0" indent="-342900">
                        <a:lnSpc>
                          <a:spcPct val="115000"/>
                        </a:lnSpc>
                        <a:spcAft>
                          <a:spcPts val="1000"/>
                        </a:spcAft>
                        <a:buFont typeface="Wingdings" panose="05000000000000000000" pitchFamily="2" charset="2"/>
                        <a:buChar char=""/>
                      </a:pPr>
                      <a:r>
                        <a:rPr lang="de-CH" sz="1000" dirty="0">
                          <a:effectLst/>
                          <a:latin typeface="+mn-lt"/>
                          <a:ea typeface="Calibri" panose="020F0502020204030204" pitchFamily="34" charset="0"/>
                          <a:cs typeface="Times New Roman" panose="02020603050405020304" pitchFamily="18" charset="0"/>
                        </a:rPr>
                        <a:t>Aktivierung von Quickline Basic</a:t>
                      </a:r>
                    </a:p>
                  </a:txBody>
                  <a:tcPr marL="61871" marR="61871" marT="41126" marB="41126">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DE2E5"/>
                    </a:solidFill>
                  </a:tcPr>
                </a:tc>
                <a:tc>
                  <a:txBody>
                    <a:bodyPr/>
                    <a:lstStyle/>
                    <a:p>
                      <a:pPr marL="107950" algn="ctr">
                        <a:lnSpc>
                          <a:spcPts val="1200"/>
                        </a:lnSpc>
                      </a:pPr>
                      <a:r>
                        <a:rPr lang="de-CH" sz="1000">
                          <a:effectLst/>
                          <a:latin typeface="+mn-lt"/>
                          <a:cs typeface="Times New Roman" panose="02020603050405020304" pitchFamily="18" charset="0"/>
                        </a:rPr>
                        <a:t>2</a:t>
                      </a:r>
                    </a:p>
                  </a:txBody>
                  <a:tcPr marL="61871" marR="61871" marT="41126" marB="41126">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DE2E5"/>
                    </a:solidFill>
                  </a:tcPr>
                </a:tc>
                <a:tc>
                  <a:txBody>
                    <a:bodyPr/>
                    <a:lstStyle/>
                    <a:p>
                      <a:pPr marL="107950">
                        <a:lnSpc>
                          <a:spcPts val="1200"/>
                        </a:lnSpc>
                      </a:pPr>
                      <a:r>
                        <a:rPr lang="de-CH" sz="1000" dirty="0">
                          <a:effectLst/>
                          <a:latin typeface="+mn-lt"/>
                          <a:cs typeface="Times New Roman" panose="02020603050405020304" pitchFamily="18" charset="0"/>
                        </a:rPr>
                        <a:t>Der GA ist im direkten Verrechnungsmodell </a:t>
                      </a:r>
                      <a:r>
                        <a:rPr lang="de-CH" sz="1000" u="sng" dirty="0">
                          <a:effectLst/>
                          <a:latin typeface="+mn-lt"/>
                          <a:cs typeface="Times New Roman" panose="02020603050405020304" pitchFamily="18" charset="0"/>
                        </a:rPr>
                        <a:t>nicht</a:t>
                      </a:r>
                      <a:r>
                        <a:rPr lang="de-CH" sz="1000" dirty="0">
                          <a:effectLst/>
                          <a:latin typeface="+mn-lt"/>
                          <a:cs typeface="Times New Roman" panose="02020603050405020304" pitchFamily="18" charset="0"/>
                        </a:rPr>
                        <a:t> mehr zu fakturieren.</a:t>
                      </a:r>
                    </a:p>
                    <a:p>
                      <a:pPr marL="107950">
                        <a:lnSpc>
                          <a:spcPts val="1200"/>
                        </a:lnSpc>
                      </a:pPr>
                      <a:r>
                        <a:rPr lang="de-CH" sz="1000" dirty="0">
                          <a:effectLst/>
                          <a:latin typeface="+mn-lt"/>
                          <a:cs typeface="Times New Roman" panose="02020603050405020304" pitchFamily="18" charset="0"/>
                        </a:rPr>
                        <a:t> </a:t>
                      </a:r>
                      <a:r>
                        <a:rPr lang="de-CH" sz="1000" dirty="0" smtClean="0">
                          <a:effectLst/>
                          <a:latin typeface="+mn-lt"/>
                          <a:cs typeface="Times New Roman" panose="02020603050405020304" pitchFamily="18" charset="0"/>
                        </a:rPr>
                        <a:t>    </a:t>
                      </a:r>
                      <a:r>
                        <a:rPr lang="de-CH" sz="1000" dirty="0">
                          <a:effectLst/>
                          <a:latin typeface="+mn-lt"/>
                          <a:cs typeface="Times New Roman" panose="02020603050405020304" pitchFamily="18" charset="0"/>
                        </a:rPr>
                        <a:t>oder</a:t>
                      </a:r>
                    </a:p>
                    <a:p>
                      <a:pPr marL="107950">
                        <a:lnSpc>
                          <a:spcPts val="1200"/>
                        </a:lnSpc>
                      </a:pPr>
                      <a:r>
                        <a:rPr lang="de-CH" sz="1000" dirty="0">
                          <a:effectLst/>
                          <a:latin typeface="+mn-lt"/>
                          <a:cs typeface="Times New Roman" panose="02020603050405020304" pitchFamily="18" charset="0"/>
                        </a:rPr>
                        <a:t> </a:t>
                      </a:r>
                      <a:r>
                        <a:rPr lang="de-CH" sz="1000" dirty="0" smtClean="0">
                          <a:effectLst/>
                          <a:latin typeface="+mn-lt"/>
                          <a:cs typeface="Times New Roman" panose="02020603050405020304" pitchFamily="18" charset="0"/>
                        </a:rPr>
                        <a:t>Der </a:t>
                      </a:r>
                      <a:r>
                        <a:rPr lang="de-CH" sz="1000" dirty="0">
                          <a:effectLst/>
                          <a:latin typeface="+mn-lt"/>
                          <a:cs typeface="Times New Roman" panose="02020603050405020304" pitchFamily="18" charset="0"/>
                        </a:rPr>
                        <a:t>GA ist beim indirekten Verrechnungsmodell auf der QL Rechnung 1:1 abzuziehen.</a:t>
                      </a:r>
                    </a:p>
                  </a:txBody>
                  <a:tcPr marL="61871" marR="61871" marT="41126" marB="41126">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DE2E5"/>
                    </a:solidFill>
                  </a:tcPr>
                </a:tc>
                <a:tc>
                  <a:txBody>
                    <a:bodyPr/>
                    <a:lstStyle/>
                    <a:p>
                      <a:pPr marL="107950">
                        <a:lnSpc>
                          <a:spcPts val="1200"/>
                        </a:lnSpc>
                      </a:pPr>
                      <a:r>
                        <a:rPr lang="de-DE" sz="1000">
                          <a:effectLst/>
                          <a:latin typeface="+mn-lt"/>
                          <a:cs typeface="Times New Roman" panose="02020603050405020304" pitchFamily="18" charset="0"/>
                        </a:rPr>
                        <a:t>Workflow mit Info betr. Anpassung der GA Faktura.</a:t>
                      </a:r>
                      <a:endParaRPr lang="de-CH" sz="1000">
                        <a:effectLst/>
                        <a:latin typeface="+mn-lt"/>
                        <a:cs typeface="Times New Roman" panose="02020603050405020304" pitchFamily="18" charset="0"/>
                      </a:endParaRPr>
                    </a:p>
                  </a:txBody>
                  <a:tcPr marL="61871" marR="61871" marT="41126" marB="41126">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DE2E5"/>
                    </a:solidFill>
                  </a:tcPr>
                </a:tc>
                <a:extLst>
                  <a:ext uri="{0D108BD9-81ED-4DB2-BD59-A6C34878D82A}">
                    <a16:rowId xmlns:a16="http://schemas.microsoft.com/office/drawing/2014/main" val="10001"/>
                  </a:ext>
                </a:extLst>
              </a:tr>
              <a:tr h="604880">
                <a:tc>
                  <a:txBody>
                    <a:bodyPr/>
                    <a:lstStyle/>
                    <a:p>
                      <a:pPr marL="342900" lvl="0" indent="-342900">
                        <a:lnSpc>
                          <a:spcPct val="115000"/>
                        </a:lnSpc>
                        <a:spcAft>
                          <a:spcPts val="1000"/>
                        </a:spcAft>
                        <a:buFont typeface="Wingdings" panose="05000000000000000000" pitchFamily="2" charset="2"/>
                        <a:buChar char=""/>
                      </a:pPr>
                      <a:r>
                        <a:rPr lang="de-CH" sz="1000">
                          <a:effectLst/>
                          <a:latin typeface="+mn-lt"/>
                          <a:ea typeface="Calibri" panose="020F0502020204030204" pitchFamily="34" charset="0"/>
                          <a:cs typeface="Times New Roman" panose="02020603050405020304" pitchFamily="18" charset="0"/>
                        </a:rPr>
                        <a:t>Aktivierung von Quickline Basic</a:t>
                      </a:r>
                    </a:p>
                  </a:txBody>
                  <a:tcPr marL="61871" marR="61871" marT="41126" marB="41126">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DE2E5"/>
                    </a:solidFill>
                  </a:tcPr>
                </a:tc>
                <a:tc>
                  <a:txBody>
                    <a:bodyPr/>
                    <a:lstStyle/>
                    <a:p>
                      <a:pPr marL="107950" algn="ctr">
                        <a:lnSpc>
                          <a:spcPts val="1200"/>
                        </a:lnSpc>
                      </a:pPr>
                      <a:r>
                        <a:rPr lang="de-CH" sz="1000" dirty="0">
                          <a:effectLst/>
                          <a:latin typeface="+mn-lt"/>
                          <a:cs typeface="Times New Roman" panose="02020603050405020304" pitchFamily="18" charset="0"/>
                        </a:rPr>
                        <a:t>3</a:t>
                      </a:r>
                    </a:p>
                  </a:txBody>
                  <a:tcPr marL="61871" marR="61871" marT="41126" marB="41126">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DE2E5"/>
                    </a:solidFill>
                  </a:tcPr>
                </a:tc>
                <a:tc>
                  <a:txBody>
                    <a:bodyPr/>
                    <a:lstStyle/>
                    <a:p>
                      <a:pPr marL="107950">
                        <a:lnSpc>
                          <a:spcPts val="1200"/>
                        </a:lnSpc>
                      </a:pPr>
                      <a:r>
                        <a:rPr lang="de-CH" sz="1000" dirty="0">
                          <a:effectLst/>
                          <a:latin typeface="+mn-lt"/>
                          <a:cs typeface="Times New Roman" panose="02020603050405020304" pitchFamily="18" charset="0"/>
                        </a:rPr>
                        <a:t>Der GA ist durch den KNU </a:t>
                      </a:r>
                      <a:r>
                        <a:rPr lang="de-CH" sz="1000" u="sng" dirty="0">
                          <a:effectLst/>
                          <a:latin typeface="+mn-lt"/>
                          <a:cs typeface="Times New Roman" panose="02020603050405020304" pitchFamily="18" charset="0"/>
                        </a:rPr>
                        <a:t>nicht</a:t>
                      </a:r>
                      <a:r>
                        <a:rPr lang="de-CH" sz="1000" dirty="0">
                          <a:effectLst/>
                          <a:latin typeface="+mn-lt"/>
                          <a:cs typeface="Times New Roman" panose="02020603050405020304" pitchFamily="18" charset="0"/>
                        </a:rPr>
                        <a:t> mehr zu fakturieren.</a:t>
                      </a:r>
                    </a:p>
                    <a:p>
                      <a:pPr marL="107950">
                        <a:lnSpc>
                          <a:spcPts val="1200"/>
                        </a:lnSpc>
                      </a:pPr>
                      <a:r>
                        <a:rPr lang="de-CH" sz="1000" dirty="0">
                          <a:effectLst/>
                          <a:latin typeface="+mn-lt"/>
                          <a:cs typeface="Times New Roman" panose="02020603050405020304" pitchFamily="18" charset="0"/>
                        </a:rPr>
                        <a:t> </a:t>
                      </a:r>
                    </a:p>
                  </a:txBody>
                  <a:tcPr marL="61871" marR="61871" marT="41126" marB="41126">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DE2E5"/>
                    </a:solidFill>
                  </a:tcPr>
                </a:tc>
                <a:tc>
                  <a:txBody>
                    <a:bodyPr/>
                    <a:lstStyle/>
                    <a:p>
                      <a:pPr marL="107950">
                        <a:lnSpc>
                          <a:spcPts val="1200"/>
                        </a:lnSpc>
                      </a:pPr>
                      <a:r>
                        <a:rPr lang="de-DE" sz="1000">
                          <a:effectLst/>
                          <a:latin typeface="+mn-lt"/>
                          <a:cs typeface="Times New Roman" panose="02020603050405020304" pitchFamily="18" charset="0"/>
                        </a:rPr>
                        <a:t>Workflow mit Info betr. Anpassung der GA Faktura.</a:t>
                      </a:r>
                      <a:endParaRPr lang="de-CH" sz="1000">
                        <a:effectLst/>
                        <a:latin typeface="+mn-lt"/>
                        <a:cs typeface="Times New Roman" panose="02020603050405020304" pitchFamily="18" charset="0"/>
                      </a:endParaRPr>
                    </a:p>
                  </a:txBody>
                  <a:tcPr marL="61871" marR="61871" marT="41126" marB="41126">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DE2E5"/>
                    </a:solidFill>
                  </a:tcPr>
                </a:tc>
                <a:extLst>
                  <a:ext uri="{0D108BD9-81ED-4DB2-BD59-A6C34878D82A}">
                    <a16:rowId xmlns:a16="http://schemas.microsoft.com/office/drawing/2014/main" val="10002"/>
                  </a:ext>
                </a:extLst>
              </a:tr>
              <a:tr h="579578">
                <a:tc>
                  <a:txBody>
                    <a:bodyPr/>
                    <a:lstStyle/>
                    <a:p>
                      <a:pPr marL="342900" lvl="0" indent="-342900">
                        <a:lnSpc>
                          <a:spcPct val="115000"/>
                        </a:lnSpc>
                        <a:spcAft>
                          <a:spcPts val="1000"/>
                        </a:spcAft>
                        <a:buFont typeface="Wingdings" panose="05000000000000000000" pitchFamily="2" charset="2"/>
                        <a:buChar char=""/>
                      </a:pPr>
                      <a:r>
                        <a:rPr lang="de-CH" sz="1000" dirty="0">
                          <a:effectLst/>
                          <a:latin typeface="+mn-lt"/>
                          <a:ea typeface="Calibri" panose="020F0502020204030204" pitchFamily="34" charset="0"/>
                          <a:cs typeface="Times New Roman" panose="02020603050405020304" pitchFamily="18" charset="0"/>
                        </a:rPr>
                        <a:t>Aktivierung von All-in-One mit inkludierten GA Kosten</a:t>
                      </a:r>
                    </a:p>
                  </a:txBody>
                  <a:tcPr marL="61871" marR="61871" marT="41126" marB="41126">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DE2E5"/>
                    </a:solidFill>
                  </a:tcPr>
                </a:tc>
                <a:tc>
                  <a:txBody>
                    <a:bodyPr/>
                    <a:lstStyle/>
                    <a:p>
                      <a:pPr marL="107950" algn="ctr">
                        <a:lnSpc>
                          <a:spcPts val="1200"/>
                        </a:lnSpc>
                      </a:pPr>
                      <a:r>
                        <a:rPr lang="de-CH" sz="1000" dirty="0">
                          <a:effectLst/>
                          <a:latin typeface="+mn-lt"/>
                          <a:cs typeface="Times New Roman" panose="02020603050405020304" pitchFamily="18" charset="0"/>
                        </a:rPr>
                        <a:t>3</a:t>
                      </a:r>
                    </a:p>
                  </a:txBody>
                  <a:tcPr marL="61871" marR="61871" marT="41126" marB="41126">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DE2E5"/>
                    </a:solidFill>
                  </a:tcPr>
                </a:tc>
                <a:tc>
                  <a:txBody>
                    <a:bodyPr/>
                    <a:lstStyle/>
                    <a:p>
                      <a:pPr marL="107950">
                        <a:lnSpc>
                          <a:spcPts val="1200"/>
                        </a:lnSpc>
                      </a:pPr>
                      <a:r>
                        <a:rPr lang="de-CH" sz="1000" dirty="0">
                          <a:effectLst/>
                          <a:latin typeface="+mn-lt"/>
                          <a:cs typeface="Times New Roman" panose="02020603050405020304" pitchFamily="18" charset="0"/>
                        </a:rPr>
                        <a:t>Der GA ist beim direkten Verrechnungsmodell </a:t>
                      </a:r>
                      <a:r>
                        <a:rPr lang="de-CH" sz="1000" u="sng" dirty="0">
                          <a:effectLst/>
                          <a:latin typeface="+mn-lt"/>
                          <a:cs typeface="Times New Roman" panose="02020603050405020304" pitchFamily="18" charset="0"/>
                        </a:rPr>
                        <a:t>nicht</a:t>
                      </a:r>
                      <a:r>
                        <a:rPr lang="de-CH" sz="1000" dirty="0">
                          <a:effectLst/>
                          <a:latin typeface="+mn-lt"/>
                          <a:cs typeface="Times New Roman" panose="02020603050405020304" pitchFamily="18" charset="0"/>
                        </a:rPr>
                        <a:t> mehr zu fakturieren.</a:t>
                      </a:r>
                    </a:p>
                    <a:p>
                      <a:pPr marL="107950">
                        <a:lnSpc>
                          <a:spcPts val="1200"/>
                        </a:lnSpc>
                      </a:pPr>
                      <a:r>
                        <a:rPr lang="de-CH" sz="1000" dirty="0">
                          <a:effectLst/>
                          <a:latin typeface="+mn-lt"/>
                          <a:cs typeface="Times New Roman" panose="02020603050405020304" pitchFamily="18" charset="0"/>
                        </a:rPr>
                        <a:t> </a:t>
                      </a:r>
                      <a:r>
                        <a:rPr lang="de-CH" sz="1000" dirty="0" smtClean="0">
                          <a:effectLst/>
                          <a:latin typeface="+mn-lt"/>
                          <a:cs typeface="Times New Roman" panose="02020603050405020304" pitchFamily="18" charset="0"/>
                        </a:rPr>
                        <a:t>    </a:t>
                      </a:r>
                      <a:r>
                        <a:rPr lang="de-CH" sz="1000" dirty="0">
                          <a:effectLst/>
                          <a:latin typeface="+mn-lt"/>
                          <a:cs typeface="Times New Roman" panose="02020603050405020304" pitchFamily="18" charset="0"/>
                        </a:rPr>
                        <a:t>oder</a:t>
                      </a:r>
                    </a:p>
                    <a:p>
                      <a:pPr marL="107950">
                        <a:lnSpc>
                          <a:spcPts val="1200"/>
                        </a:lnSpc>
                      </a:pPr>
                      <a:r>
                        <a:rPr lang="de-CH" sz="1000" dirty="0">
                          <a:effectLst/>
                          <a:latin typeface="+mn-lt"/>
                          <a:cs typeface="Times New Roman" panose="02020603050405020304" pitchFamily="18" charset="0"/>
                        </a:rPr>
                        <a:t> </a:t>
                      </a:r>
                      <a:r>
                        <a:rPr lang="de-CH" sz="1000" dirty="0" smtClean="0">
                          <a:effectLst/>
                          <a:latin typeface="+mn-lt"/>
                          <a:cs typeface="Times New Roman" panose="02020603050405020304" pitchFamily="18" charset="0"/>
                        </a:rPr>
                        <a:t>Der </a:t>
                      </a:r>
                      <a:r>
                        <a:rPr lang="de-CH" sz="1000" dirty="0">
                          <a:effectLst/>
                          <a:latin typeface="+mn-lt"/>
                          <a:cs typeface="Times New Roman" panose="02020603050405020304" pitchFamily="18" charset="0"/>
                        </a:rPr>
                        <a:t>GA ist beim indirekten Verrechnungsmodell </a:t>
                      </a:r>
                      <a:r>
                        <a:rPr lang="de-CH" sz="1000" u="sng" dirty="0">
                          <a:effectLst/>
                          <a:latin typeface="+mn-lt"/>
                          <a:cs typeface="Times New Roman" panose="02020603050405020304" pitchFamily="18" charset="0"/>
                        </a:rPr>
                        <a:t>nicht</a:t>
                      </a:r>
                      <a:r>
                        <a:rPr lang="de-CH" sz="1000" dirty="0">
                          <a:effectLst/>
                          <a:latin typeface="+mn-lt"/>
                          <a:cs typeface="Times New Roman" panose="02020603050405020304" pitchFamily="18" charset="0"/>
                        </a:rPr>
                        <a:t> mehr über die Liegenschaftsverwaltung zu fakturieren.</a:t>
                      </a:r>
                    </a:p>
                  </a:txBody>
                  <a:tcPr marL="61871" marR="61871" marT="41126" marB="41126">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DE2E5"/>
                    </a:solidFill>
                  </a:tcPr>
                </a:tc>
                <a:tc>
                  <a:txBody>
                    <a:bodyPr/>
                    <a:lstStyle/>
                    <a:p>
                      <a:pPr marL="107950">
                        <a:lnSpc>
                          <a:spcPts val="1200"/>
                        </a:lnSpc>
                      </a:pPr>
                      <a:r>
                        <a:rPr lang="de-DE" sz="1000" dirty="0">
                          <a:effectLst/>
                          <a:latin typeface="+mn-lt"/>
                          <a:cs typeface="Times New Roman" panose="02020603050405020304" pitchFamily="18" charset="0"/>
                        </a:rPr>
                        <a:t>Workflow mit Info betr. Anpassung der GA Faktura.</a:t>
                      </a:r>
                      <a:endParaRPr lang="de-CH" sz="1000" dirty="0">
                        <a:effectLst/>
                        <a:latin typeface="+mn-lt"/>
                        <a:cs typeface="Times New Roman" panose="02020603050405020304" pitchFamily="18" charset="0"/>
                      </a:endParaRPr>
                    </a:p>
                  </a:txBody>
                  <a:tcPr marL="61871" marR="61871" marT="41126" marB="41126">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DE2E5"/>
                    </a:solidFill>
                  </a:tcPr>
                </a:tc>
                <a:extLst>
                  <a:ext uri="{0D108BD9-81ED-4DB2-BD59-A6C34878D82A}">
                    <a16:rowId xmlns:a16="http://schemas.microsoft.com/office/drawing/2014/main" val="10003"/>
                  </a:ext>
                </a:extLst>
              </a:tr>
              <a:tr h="576064">
                <a:tc>
                  <a:txBody>
                    <a:bodyPr/>
                    <a:lstStyle/>
                    <a:p>
                      <a:pPr marL="342900" lvl="0" indent="-342900">
                        <a:lnSpc>
                          <a:spcPct val="115000"/>
                        </a:lnSpc>
                        <a:spcAft>
                          <a:spcPts val="1000"/>
                        </a:spcAft>
                        <a:buFont typeface="Wingdings" panose="05000000000000000000" pitchFamily="2" charset="2"/>
                        <a:buChar char=""/>
                      </a:pPr>
                      <a:r>
                        <a:rPr lang="de-CH" sz="1000">
                          <a:effectLst/>
                          <a:latin typeface="+mn-lt"/>
                          <a:ea typeface="Calibri" panose="020F0502020204030204" pitchFamily="34" charset="0"/>
                          <a:cs typeface="Times New Roman" panose="02020603050405020304" pitchFamily="18" charset="0"/>
                        </a:rPr>
                        <a:t>Deaktivierung (Kündigung) QL Basic</a:t>
                      </a:r>
                    </a:p>
                  </a:txBody>
                  <a:tcPr marL="61871" marR="61871" marT="41126" marB="41126">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DE2E5"/>
                    </a:solidFill>
                  </a:tcPr>
                </a:tc>
                <a:tc>
                  <a:txBody>
                    <a:bodyPr/>
                    <a:lstStyle/>
                    <a:p>
                      <a:pPr marL="107950" algn="ctr">
                        <a:lnSpc>
                          <a:spcPts val="1200"/>
                        </a:lnSpc>
                      </a:pPr>
                      <a:r>
                        <a:rPr lang="de-CH" sz="1000">
                          <a:effectLst/>
                          <a:latin typeface="+mn-lt"/>
                          <a:cs typeface="Times New Roman" panose="02020603050405020304" pitchFamily="18" charset="0"/>
                        </a:rPr>
                        <a:t>2</a:t>
                      </a:r>
                    </a:p>
                  </a:txBody>
                  <a:tcPr marL="61871" marR="61871" marT="41126" marB="41126">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DE2E5"/>
                    </a:solidFill>
                  </a:tcPr>
                </a:tc>
                <a:tc>
                  <a:txBody>
                    <a:bodyPr/>
                    <a:lstStyle/>
                    <a:p>
                      <a:pPr marL="107950">
                        <a:lnSpc>
                          <a:spcPts val="1200"/>
                        </a:lnSpc>
                      </a:pPr>
                      <a:r>
                        <a:rPr lang="de-CH" sz="1000" dirty="0">
                          <a:effectLst/>
                          <a:latin typeface="+mn-lt"/>
                          <a:cs typeface="Times New Roman" panose="02020603050405020304" pitchFamily="18" charset="0"/>
                        </a:rPr>
                        <a:t>Der GA ist bei der direkten Verrechnung wieder zu fakturieren.</a:t>
                      </a:r>
                    </a:p>
                    <a:p>
                      <a:pPr marL="107950">
                        <a:lnSpc>
                          <a:spcPts val="1200"/>
                        </a:lnSpc>
                      </a:pPr>
                      <a:r>
                        <a:rPr lang="de-CH" sz="1000" dirty="0">
                          <a:effectLst/>
                          <a:latin typeface="+mn-lt"/>
                          <a:cs typeface="Times New Roman" panose="02020603050405020304" pitchFamily="18" charset="0"/>
                        </a:rPr>
                        <a:t> </a:t>
                      </a:r>
                      <a:r>
                        <a:rPr lang="de-CH" sz="1000" dirty="0" smtClean="0">
                          <a:effectLst/>
                          <a:latin typeface="+mn-lt"/>
                          <a:cs typeface="Times New Roman" panose="02020603050405020304" pitchFamily="18" charset="0"/>
                        </a:rPr>
                        <a:t>    </a:t>
                      </a:r>
                      <a:r>
                        <a:rPr lang="de-CH" sz="1000" dirty="0">
                          <a:effectLst/>
                          <a:latin typeface="+mn-lt"/>
                          <a:cs typeface="Times New Roman" panose="02020603050405020304" pitchFamily="18" charset="0"/>
                        </a:rPr>
                        <a:t>oder</a:t>
                      </a:r>
                    </a:p>
                    <a:p>
                      <a:pPr marL="107950">
                        <a:lnSpc>
                          <a:spcPts val="1200"/>
                        </a:lnSpc>
                      </a:pPr>
                      <a:r>
                        <a:rPr lang="de-CH" sz="1000" dirty="0">
                          <a:effectLst/>
                          <a:latin typeface="+mn-lt"/>
                          <a:cs typeface="Times New Roman" panose="02020603050405020304" pitchFamily="18" charset="0"/>
                        </a:rPr>
                        <a:t> </a:t>
                      </a:r>
                      <a:r>
                        <a:rPr lang="de-CH" sz="1000" dirty="0" smtClean="0">
                          <a:effectLst/>
                          <a:latin typeface="+mn-lt"/>
                          <a:cs typeface="Times New Roman" panose="02020603050405020304" pitchFamily="18" charset="0"/>
                        </a:rPr>
                        <a:t>Der </a:t>
                      </a:r>
                      <a:r>
                        <a:rPr lang="de-CH" sz="1000" dirty="0">
                          <a:effectLst/>
                          <a:latin typeface="+mn-lt"/>
                          <a:cs typeface="Times New Roman" panose="02020603050405020304" pitchFamily="18" charset="0"/>
                        </a:rPr>
                        <a:t>GA ist bei der indirekten Verrechnung  auf der QL Rechnung </a:t>
                      </a:r>
                      <a:r>
                        <a:rPr lang="de-CH" sz="1000" u="sng" dirty="0">
                          <a:effectLst/>
                          <a:latin typeface="+mn-lt"/>
                          <a:cs typeface="Times New Roman" panose="02020603050405020304" pitchFamily="18" charset="0"/>
                        </a:rPr>
                        <a:t>nicht</a:t>
                      </a:r>
                      <a:r>
                        <a:rPr lang="de-CH" sz="1000" dirty="0">
                          <a:effectLst/>
                          <a:latin typeface="+mn-lt"/>
                          <a:cs typeface="Times New Roman" panose="02020603050405020304" pitchFamily="18" charset="0"/>
                        </a:rPr>
                        <a:t> mehr in Abzug zu bringen.</a:t>
                      </a:r>
                    </a:p>
                  </a:txBody>
                  <a:tcPr marL="61871" marR="61871" marT="41126" marB="41126">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DE2E5"/>
                    </a:solidFill>
                  </a:tcPr>
                </a:tc>
                <a:tc>
                  <a:txBody>
                    <a:bodyPr/>
                    <a:lstStyle/>
                    <a:p>
                      <a:pPr marL="107950">
                        <a:lnSpc>
                          <a:spcPts val="1200"/>
                        </a:lnSpc>
                      </a:pPr>
                      <a:r>
                        <a:rPr lang="de-DE" sz="1000" dirty="0">
                          <a:effectLst/>
                          <a:latin typeface="+mn-lt"/>
                          <a:cs typeface="Times New Roman" panose="02020603050405020304" pitchFamily="18" charset="0"/>
                        </a:rPr>
                        <a:t>Workflow mit Info betr. Anpassung der GA Faktura.</a:t>
                      </a:r>
                      <a:endParaRPr lang="de-CH" sz="1000" dirty="0">
                        <a:effectLst/>
                        <a:latin typeface="+mn-lt"/>
                        <a:cs typeface="Times New Roman" panose="02020603050405020304" pitchFamily="18" charset="0"/>
                      </a:endParaRPr>
                    </a:p>
                  </a:txBody>
                  <a:tcPr marL="61871" marR="61871" marT="41126" marB="41126">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DE2E5"/>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700948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CH" dirty="0"/>
              <a:t>Quickline Basic</a:t>
            </a:r>
          </a:p>
        </p:txBody>
      </p:sp>
      <p:sp>
        <p:nvSpPr>
          <p:cNvPr id="8" name="Inhaltsplatzhalter 7"/>
          <p:cNvSpPr>
            <a:spLocks noGrp="1"/>
          </p:cNvSpPr>
          <p:nvPr>
            <p:ph idx="1"/>
          </p:nvPr>
        </p:nvSpPr>
        <p:spPr/>
        <p:txBody>
          <a:bodyPr/>
          <a:lstStyle/>
          <a:p>
            <a:pPr lvl="1" indent="0">
              <a:buNone/>
            </a:pPr>
            <a:endParaRPr lang="de-CH" dirty="0"/>
          </a:p>
          <a:p>
            <a:pPr marL="463550" lvl="1" indent="-285750">
              <a:buFont typeface="Arial" panose="020B0604020202020204" pitchFamily="34" charset="0"/>
              <a:buChar char="•"/>
            </a:pPr>
            <a:endParaRPr lang="de-CH" dirty="0" smtClean="0"/>
          </a:p>
          <a:p>
            <a:pPr marL="463550" lvl="1" indent="-285750">
              <a:buFont typeface="Arial" panose="020B0604020202020204" pitchFamily="34" charset="0"/>
              <a:buChar char="•"/>
            </a:pPr>
            <a:endParaRPr lang="de-CH" dirty="0"/>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dirty="0"/>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11</a:t>
            </a:fld>
            <a:endParaRPr lang="de-CH" dirty="0"/>
          </a:p>
        </p:txBody>
      </p:sp>
      <p:sp>
        <p:nvSpPr>
          <p:cNvPr id="9" name="Textplatzhalter 8"/>
          <p:cNvSpPr>
            <a:spLocks noGrp="1"/>
          </p:cNvSpPr>
          <p:nvPr>
            <p:ph type="body" sz="quarter" idx="13"/>
          </p:nvPr>
        </p:nvSpPr>
        <p:spPr/>
        <p:txBody>
          <a:bodyPr/>
          <a:lstStyle/>
          <a:p>
            <a:r>
              <a:rPr lang="de-CH" dirty="0" err="1" smtClean="0"/>
              <a:t>Verrerchnungsbeispiele</a:t>
            </a:r>
            <a:r>
              <a:rPr lang="de-CH" dirty="0" smtClean="0"/>
              <a:t> I</a:t>
            </a:r>
            <a:endParaRPr lang="de-DE" dirty="0"/>
          </a:p>
        </p:txBody>
      </p:sp>
      <p:sp>
        <p:nvSpPr>
          <p:cNvPr id="10" name="Textplatzhalter 9"/>
          <p:cNvSpPr>
            <a:spLocks noGrp="1"/>
          </p:cNvSpPr>
          <p:nvPr>
            <p:ph type="body" sz="quarter" idx="14"/>
          </p:nvPr>
        </p:nvSpPr>
        <p:spPr/>
        <p:txBody>
          <a:bodyPr/>
          <a:lstStyle/>
          <a:p>
            <a:r>
              <a:rPr lang="de-CH" dirty="0"/>
              <a:t>3</a:t>
            </a:r>
            <a:r>
              <a:rPr lang="de-CH" dirty="0" smtClean="0"/>
              <a:t>. Neuheiten / Anpassungen</a:t>
            </a:r>
            <a:endParaRPr lang="de-CH" dirty="0"/>
          </a:p>
        </p:txBody>
      </p:sp>
      <p:sp>
        <p:nvSpPr>
          <p:cNvPr id="11" name="Textplatzhalter 10"/>
          <p:cNvSpPr>
            <a:spLocks noGrp="1"/>
          </p:cNvSpPr>
          <p:nvPr>
            <p:ph type="body" sz="quarter" idx="15"/>
          </p:nvPr>
        </p:nvSpPr>
        <p:spPr/>
        <p:txBody>
          <a:bodyPr/>
          <a:lstStyle/>
          <a:p>
            <a:r>
              <a:rPr lang="de-CH" dirty="0" smtClean="0"/>
              <a:t>3.2 Quickline Basic</a:t>
            </a:r>
            <a:endParaRPr lang="de-CH" dirty="0"/>
          </a:p>
        </p:txBody>
      </p:sp>
      <p:sp>
        <p:nvSpPr>
          <p:cNvPr id="12" name="Inhaltsplatzhalter 7"/>
          <p:cNvSpPr txBox="1">
            <a:spLocks/>
          </p:cNvSpPr>
          <p:nvPr/>
        </p:nvSpPr>
        <p:spPr>
          <a:xfrm>
            <a:off x="1774825" y="2492375"/>
            <a:ext cx="8425632" cy="3816350"/>
          </a:xfrm>
          <a:prstGeom prst="rect">
            <a:avLst/>
          </a:prstGeom>
        </p:spPr>
        <p:txBody>
          <a:bodyPr vert="horz" lIns="0" tIns="0" rIns="0" bIns="0" rtlCol="0">
            <a:noAutofit/>
          </a:bodyPr>
          <a:lstStyle>
            <a:lvl1pPr marL="0" indent="0" algn="l" defTabSz="914400" rtl="0" eaLnBrk="1" latinLnBrk="0" hangingPunct="1">
              <a:lnSpc>
                <a:spcPts val="1920"/>
              </a:lnSpc>
              <a:spcBef>
                <a:spcPts val="0"/>
              </a:spcBef>
              <a:spcAft>
                <a:spcPts val="1920"/>
              </a:spcAft>
              <a:buFont typeface="Arial" panose="020B0604020202020204" pitchFamily="34" charset="0"/>
              <a:buNone/>
              <a:defRPr sz="1600" b="1" kern="1200">
                <a:solidFill>
                  <a:schemeClr val="tx1"/>
                </a:solidFill>
                <a:latin typeface="+mn-lt"/>
                <a:ea typeface="+mn-ea"/>
                <a:cs typeface="+mn-cs"/>
              </a:defRPr>
            </a:lvl1pPr>
            <a:lvl2pPr marL="177800" indent="-177800" algn="l" defTabSz="914400" rtl="0" eaLnBrk="1" latinLnBrk="0" hangingPunct="1">
              <a:lnSpc>
                <a:spcPts val="1920"/>
              </a:lnSpc>
              <a:spcBef>
                <a:spcPts val="0"/>
              </a:spcBef>
              <a:buFont typeface="Calibri" panose="020F0502020204030204" pitchFamily="34" charset="0"/>
              <a:buChar char="•"/>
              <a:tabLst>
                <a:tab pos="177800" algn="l"/>
              </a:tabLst>
              <a:defRPr sz="1600" kern="1200">
                <a:solidFill>
                  <a:schemeClr val="tx1"/>
                </a:solidFill>
                <a:latin typeface="+mn-lt"/>
                <a:ea typeface="+mn-ea"/>
                <a:cs typeface="+mn-cs"/>
              </a:defRPr>
            </a:lvl2pPr>
            <a:lvl3pPr marL="361950" indent="-180975" algn="l" defTabSz="914400" rtl="0" eaLnBrk="1" latinLnBrk="0" hangingPunct="1">
              <a:lnSpc>
                <a:spcPts val="1920"/>
              </a:lnSpc>
              <a:spcBef>
                <a:spcPts val="0"/>
              </a:spcBef>
              <a:buFont typeface="Symbol" panose="05050102010706020507" pitchFamily="18" charset="2"/>
              <a:buChar char="-"/>
              <a:tabLst/>
              <a:defRPr sz="1600" kern="1200">
                <a:solidFill>
                  <a:schemeClr val="tx1"/>
                </a:solidFill>
                <a:latin typeface="+mn-lt"/>
                <a:ea typeface="+mn-ea"/>
                <a:cs typeface="+mn-cs"/>
              </a:defRPr>
            </a:lvl3pPr>
            <a:lvl4pPr marL="715963" indent="-174625" algn="l" defTabSz="914400" rtl="0" eaLnBrk="1" latinLnBrk="0" hangingPunct="1">
              <a:lnSpc>
                <a:spcPts val="1920"/>
              </a:lnSpc>
              <a:spcBef>
                <a:spcPts val="0"/>
              </a:spcBef>
              <a:buFont typeface="Wingdings" panose="05000000000000000000" pitchFamily="2" charset="2"/>
              <a:buChar char=""/>
              <a:tabLst/>
              <a:defRPr sz="1600" kern="1200">
                <a:solidFill>
                  <a:schemeClr val="tx1"/>
                </a:solidFill>
                <a:latin typeface="+mn-lt"/>
                <a:ea typeface="+mn-ea"/>
                <a:cs typeface="+mn-cs"/>
              </a:defRPr>
            </a:lvl4pPr>
            <a:lvl5pPr marL="898525" indent="-182563" algn="l" defTabSz="914400" rtl="0" eaLnBrk="1" latinLnBrk="0" hangingPunct="1">
              <a:lnSpc>
                <a:spcPts val="1920"/>
              </a:lnSpc>
              <a:spcBef>
                <a:spcPts val="0"/>
              </a:spcBef>
              <a:buFont typeface="Calibri" panose="020F0502020204030204" pitchFamily="34" charset="0"/>
              <a:buChar char="-"/>
              <a:tabLst/>
              <a:defRPr sz="1600" kern="1200">
                <a:solidFill>
                  <a:schemeClr val="tx1"/>
                </a:solidFill>
                <a:latin typeface="+mn-lt"/>
                <a:ea typeface="+mn-ea"/>
                <a:cs typeface="+mn-cs"/>
              </a:defRPr>
            </a:lvl5pPr>
            <a:lvl6pPr marL="1074738" indent="-176213" algn="l" defTabSz="914400" rtl="0" eaLnBrk="1" latinLnBrk="0" hangingPunct="1">
              <a:lnSpc>
                <a:spcPts val="1920"/>
              </a:lnSpc>
              <a:spcBef>
                <a:spcPts val="0"/>
              </a:spcBef>
              <a:buFont typeface="Calibri" panose="020F050202020403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0"/>
              </a:spcAft>
            </a:pPr>
            <a:r>
              <a:rPr lang="de-CH" b="0" dirty="0" smtClean="0"/>
              <a:t>Die Rechnungsstellung ist durch den KNU anzupassen: </a:t>
            </a:r>
          </a:p>
          <a:p>
            <a:pPr>
              <a:spcAft>
                <a:spcPts val="0"/>
              </a:spcAft>
            </a:pPr>
            <a:endParaRPr lang="de-CH" dirty="0" smtClean="0"/>
          </a:p>
        </p:txBody>
      </p:sp>
      <p:grpSp>
        <p:nvGrpSpPr>
          <p:cNvPr id="14" name="Gruppieren 13"/>
          <p:cNvGrpSpPr/>
          <p:nvPr/>
        </p:nvGrpSpPr>
        <p:grpSpPr>
          <a:xfrm>
            <a:off x="1703512" y="2706956"/>
            <a:ext cx="6839209" cy="4016403"/>
            <a:chOff x="1239763" y="2706956"/>
            <a:chExt cx="6839209" cy="4016403"/>
          </a:xfrm>
        </p:grpSpPr>
        <p:pic>
          <p:nvPicPr>
            <p:cNvPr id="2" name="Grafik 1"/>
            <p:cNvPicPr>
              <a:picLocks noChangeAspect="1"/>
            </p:cNvPicPr>
            <p:nvPr/>
          </p:nvPicPr>
          <p:blipFill>
            <a:blip r:embed="rId3"/>
            <a:stretch>
              <a:fillRect/>
            </a:stretch>
          </p:blipFill>
          <p:spPr>
            <a:xfrm>
              <a:off x="1239763" y="2706956"/>
              <a:ext cx="6832154" cy="2234212"/>
            </a:xfrm>
            <a:prstGeom prst="rect">
              <a:avLst/>
            </a:prstGeom>
          </p:spPr>
        </p:pic>
        <p:pic>
          <p:nvPicPr>
            <p:cNvPr id="13" name="Grafik 12"/>
            <p:cNvPicPr>
              <a:picLocks noChangeAspect="1"/>
            </p:cNvPicPr>
            <p:nvPr/>
          </p:nvPicPr>
          <p:blipFill>
            <a:blip r:embed="rId4"/>
            <a:stretch>
              <a:fillRect/>
            </a:stretch>
          </p:blipFill>
          <p:spPr>
            <a:xfrm>
              <a:off x="1250762" y="4949481"/>
              <a:ext cx="6828210" cy="1773878"/>
            </a:xfrm>
            <a:prstGeom prst="rect">
              <a:avLst/>
            </a:prstGeom>
          </p:spPr>
        </p:pic>
      </p:grpSp>
    </p:spTree>
    <p:extLst>
      <p:ext uri="{BB962C8B-B14F-4D97-AF65-F5344CB8AC3E}">
        <p14:creationId xmlns:p14="http://schemas.microsoft.com/office/powerpoint/2010/main" val="14750625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CH" dirty="0"/>
              <a:t>Quickline Basic</a:t>
            </a:r>
          </a:p>
        </p:txBody>
      </p:sp>
      <p:sp>
        <p:nvSpPr>
          <p:cNvPr id="8" name="Inhaltsplatzhalter 7"/>
          <p:cNvSpPr>
            <a:spLocks noGrp="1"/>
          </p:cNvSpPr>
          <p:nvPr>
            <p:ph idx="1"/>
          </p:nvPr>
        </p:nvSpPr>
        <p:spPr/>
        <p:txBody>
          <a:bodyPr/>
          <a:lstStyle/>
          <a:p>
            <a:pPr lvl="1" indent="0">
              <a:buNone/>
            </a:pPr>
            <a:endParaRPr lang="de-CH" dirty="0"/>
          </a:p>
          <a:p>
            <a:pPr marL="463550" lvl="1" indent="-285750">
              <a:buFont typeface="Arial" panose="020B0604020202020204" pitchFamily="34" charset="0"/>
              <a:buChar char="•"/>
            </a:pPr>
            <a:endParaRPr lang="de-CH" dirty="0" smtClean="0"/>
          </a:p>
          <a:p>
            <a:pPr marL="463550" lvl="1" indent="-285750">
              <a:buFont typeface="Arial" panose="020B0604020202020204" pitchFamily="34" charset="0"/>
              <a:buChar char="•"/>
            </a:pPr>
            <a:endParaRPr lang="de-CH" dirty="0"/>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dirty="0"/>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12</a:t>
            </a:fld>
            <a:endParaRPr lang="de-CH" dirty="0"/>
          </a:p>
        </p:txBody>
      </p:sp>
      <p:sp>
        <p:nvSpPr>
          <p:cNvPr id="9" name="Textplatzhalter 8"/>
          <p:cNvSpPr>
            <a:spLocks noGrp="1"/>
          </p:cNvSpPr>
          <p:nvPr>
            <p:ph type="body" sz="quarter" idx="13"/>
          </p:nvPr>
        </p:nvSpPr>
        <p:spPr/>
        <p:txBody>
          <a:bodyPr/>
          <a:lstStyle/>
          <a:p>
            <a:r>
              <a:rPr lang="de-CH" dirty="0" err="1" smtClean="0"/>
              <a:t>Verrerchnungsbeispiele</a:t>
            </a:r>
            <a:r>
              <a:rPr lang="de-CH" dirty="0" smtClean="0"/>
              <a:t> II</a:t>
            </a:r>
            <a:endParaRPr lang="de-DE" dirty="0"/>
          </a:p>
        </p:txBody>
      </p:sp>
      <p:sp>
        <p:nvSpPr>
          <p:cNvPr id="10" name="Textplatzhalter 9"/>
          <p:cNvSpPr>
            <a:spLocks noGrp="1"/>
          </p:cNvSpPr>
          <p:nvPr>
            <p:ph type="body" sz="quarter" idx="14"/>
          </p:nvPr>
        </p:nvSpPr>
        <p:spPr/>
        <p:txBody>
          <a:bodyPr/>
          <a:lstStyle/>
          <a:p>
            <a:r>
              <a:rPr lang="de-CH" dirty="0"/>
              <a:t>3</a:t>
            </a:r>
            <a:r>
              <a:rPr lang="de-CH" dirty="0" smtClean="0"/>
              <a:t>. Neuheiten / Anpassungen</a:t>
            </a:r>
            <a:endParaRPr lang="de-CH" dirty="0"/>
          </a:p>
        </p:txBody>
      </p:sp>
      <p:sp>
        <p:nvSpPr>
          <p:cNvPr id="11" name="Textplatzhalter 10"/>
          <p:cNvSpPr>
            <a:spLocks noGrp="1"/>
          </p:cNvSpPr>
          <p:nvPr>
            <p:ph type="body" sz="quarter" idx="15"/>
          </p:nvPr>
        </p:nvSpPr>
        <p:spPr/>
        <p:txBody>
          <a:bodyPr/>
          <a:lstStyle/>
          <a:p>
            <a:r>
              <a:rPr lang="de-CH" dirty="0" smtClean="0"/>
              <a:t>3.2 Quickline Basic</a:t>
            </a:r>
            <a:endParaRPr lang="de-CH" dirty="0"/>
          </a:p>
        </p:txBody>
      </p:sp>
      <p:grpSp>
        <p:nvGrpSpPr>
          <p:cNvPr id="15" name="Gruppieren 14"/>
          <p:cNvGrpSpPr/>
          <p:nvPr/>
        </p:nvGrpSpPr>
        <p:grpSpPr>
          <a:xfrm>
            <a:off x="1703512" y="2347764"/>
            <a:ext cx="6516606" cy="4393604"/>
            <a:chOff x="868723" y="931822"/>
            <a:chExt cx="8045290" cy="5424267"/>
          </a:xfrm>
        </p:grpSpPr>
        <p:pic>
          <p:nvPicPr>
            <p:cNvPr id="3" name="Grafik 2"/>
            <p:cNvPicPr>
              <a:picLocks noChangeAspect="1"/>
            </p:cNvPicPr>
            <p:nvPr/>
          </p:nvPicPr>
          <p:blipFill>
            <a:blip r:embed="rId3"/>
            <a:stretch>
              <a:fillRect/>
            </a:stretch>
          </p:blipFill>
          <p:spPr>
            <a:xfrm>
              <a:off x="868723" y="1357357"/>
              <a:ext cx="8029575" cy="2895600"/>
            </a:xfrm>
            <a:prstGeom prst="rect">
              <a:avLst/>
            </a:prstGeom>
          </p:spPr>
        </p:pic>
        <p:pic>
          <p:nvPicPr>
            <p:cNvPr id="6" name="Grafik 5"/>
            <p:cNvPicPr>
              <a:picLocks noChangeAspect="1"/>
            </p:cNvPicPr>
            <p:nvPr/>
          </p:nvPicPr>
          <p:blipFill>
            <a:blip r:embed="rId4"/>
            <a:stretch>
              <a:fillRect/>
            </a:stretch>
          </p:blipFill>
          <p:spPr>
            <a:xfrm>
              <a:off x="903111" y="4279639"/>
              <a:ext cx="8001000" cy="2076450"/>
            </a:xfrm>
            <a:prstGeom prst="rect">
              <a:avLst/>
            </a:prstGeom>
          </p:spPr>
        </p:pic>
        <p:pic>
          <p:nvPicPr>
            <p:cNvPr id="14" name="Grafik 13"/>
            <p:cNvPicPr>
              <a:picLocks noChangeAspect="1"/>
            </p:cNvPicPr>
            <p:nvPr/>
          </p:nvPicPr>
          <p:blipFill>
            <a:blip r:embed="rId5"/>
            <a:stretch>
              <a:fillRect/>
            </a:stretch>
          </p:blipFill>
          <p:spPr>
            <a:xfrm>
              <a:off x="922538" y="931822"/>
              <a:ext cx="7991475" cy="438150"/>
            </a:xfrm>
            <a:prstGeom prst="rect">
              <a:avLst/>
            </a:prstGeom>
          </p:spPr>
        </p:pic>
      </p:grpSp>
    </p:spTree>
    <p:extLst>
      <p:ext uri="{BB962C8B-B14F-4D97-AF65-F5344CB8AC3E}">
        <p14:creationId xmlns:p14="http://schemas.microsoft.com/office/powerpoint/2010/main" val="18645173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CH" dirty="0"/>
              <a:t>Quickline Basic</a:t>
            </a:r>
          </a:p>
        </p:txBody>
      </p:sp>
      <p:sp>
        <p:nvSpPr>
          <p:cNvPr id="8" name="Inhaltsplatzhalter 7"/>
          <p:cNvSpPr>
            <a:spLocks noGrp="1"/>
          </p:cNvSpPr>
          <p:nvPr>
            <p:ph idx="1"/>
          </p:nvPr>
        </p:nvSpPr>
        <p:spPr/>
        <p:txBody>
          <a:bodyPr/>
          <a:lstStyle/>
          <a:p>
            <a:pPr lvl="1" indent="0">
              <a:buNone/>
            </a:pPr>
            <a:endParaRPr lang="de-CH" dirty="0"/>
          </a:p>
          <a:p>
            <a:pPr marL="463550" lvl="1" indent="-285750">
              <a:buFont typeface="Arial" panose="020B0604020202020204" pitchFamily="34" charset="0"/>
              <a:buChar char="•"/>
            </a:pPr>
            <a:endParaRPr lang="de-CH" dirty="0" smtClean="0"/>
          </a:p>
          <a:p>
            <a:pPr marL="463550" lvl="1" indent="-285750">
              <a:buFont typeface="Arial" panose="020B0604020202020204" pitchFamily="34" charset="0"/>
              <a:buChar char="•"/>
            </a:pPr>
            <a:endParaRPr lang="de-CH" dirty="0"/>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dirty="0"/>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13</a:t>
            </a:fld>
            <a:endParaRPr lang="de-CH" dirty="0"/>
          </a:p>
        </p:txBody>
      </p:sp>
      <p:sp>
        <p:nvSpPr>
          <p:cNvPr id="9" name="Textplatzhalter 8"/>
          <p:cNvSpPr>
            <a:spLocks noGrp="1"/>
          </p:cNvSpPr>
          <p:nvPr>
            <p:ph type="body" sz="quarter" idx="13"/>
          </p:nvPr>
        </p:nvSpPr>
        <p:spPr/>
        <p:txBody>
          <a:bodyPr/>
          <a:lstStyle/>
          <a:p>
            <a:r>
              <a:rPr lang="de-CH" dirty="0" smtClean="0"/>
              <a:t>Workflows </a:t>
            </a:r>
            <a:r>
              <a:rPr lang="de-CH" dirty="0" err="1" smtClean="0"/>
              <a:t>Plomierung</a:t>
            </a:r>
            <a:endParaRPr lang="de-DE" dirty="0"/>
          </a:p>
        </p:txBody>
      </p:sp>
      <p:sp>
        <p:nvSpPr>
          <p:cNvPr id="10" name="Textplatzhalter 9"/>
          <p:cNvSpPr>
            <a:spLocks noGrp="1"/>
          </p:cNvSpPr>
          <p:nvPr>
            <p:ph type="body" sz="quarter" idx="14"/>
          </p:nvPr>
        </p:nvSpPr>
        <p:spPr/>
        <p:txBody>
          <a:bodyPr/>
          <a:lstStyle/>
          <a:p>
            <a:r>
              <a:rPr lang="de-CH" dirty="0"/>
              <a:t>3</a:t>
            </a:r>
            <a:r>
              <a:rPr lang="de-CH" dirty="0" smtClean="0"/>
              <a:t>. Neuheiten / Anpassungen</a:t>
            </a:r>
            <a:endParaRPr lang="de-CH" dirty="0"/>
          </a:p>
        </p:txBody>
      </p:sp>
      <p:sp>
        <p:nvSpPr>
          <p:cNvPr id="11" name="Textplatzhalter 10"/>
          <p:cNvSpPr>
            <a:spLocks noGrp="1"/>
          </p:cNvSpPr>
          <p:nvPr>
            <p:ph type="body" sz="quarter" idx="15"/>
          </p:nvPr>
        </p:nvSpPr>
        <p:spPr/>
        <p:txBody>
          <a:bodyPr/>
          <a:lstStyle/>
          <a:p>
            <a:r>
              <a:rPr lang="de-CH" dirty="0" smtClean="0"/>
              <a:t>3.2 Quickline Basic</a:t>
            </a:r>
            <a:endParaRPr lang="de-CH" dirty="0"/>
          </a:p>
        </p:txBody>
      </p:sp>
      <p:sp>
        <p:nvSpPr>
          <p:cNvPr id="12" name="Inhaltsplatzhalter 7"/>
          <p:cNvSpPr txBox="1">
            <a:spLocks/>
          </p:cNvSpPr>
          <p:nvPr/>
        </p:nvSpPr>
        <p:spPr>
          <a:xfrm>
            <a:off x="1774825" y="2492375"/>
            <a:ext cx="8425632" cy="3816350"/>
          </a:xfrm>
          <a:prstGeom prst="rect">
            <a:avLst/>
          </a:prstGeom>
        </p:spPr>
        <p:txBody>
          <a:bodyPr vert="horz" lIns="0" tIns="0" rIns="0" bIns="0" rtlCol="0">
            <a:noAutofit/>
          </a:bodyPr>
          <a:lstStyle>
            <a:lvl1pPr marL="0" indent="0" algn="l" defTabSz="914400" rtl="0" eaLnBrk="1" latinLnBrk="0" hangingPunct="1">
              <a:lnSpc>
                <a:spcPts val="1920"/>
              </a:lnSpc>
              <a:spcBef>
                <a:spcPts val="0"/>
              </a:spcBef>
              <a:spcAft>
                <a:spcPts val="1920"/>
              </a:spcAft>
              <a:buFont typeface="Arial" panose="020B0604020202020204" pitchFamily="34" charset="0"/>
              <a:buNone/>
              <a:defRPr sz="1600" b="1" kern="1200">
                <a:solidFill>
                  <a:schemeClr val="tx1"/>
                </a:solidFill>
                <a:latin typeface="+mn-lt"/>
                <a:ea typeface="+mn-ea"/>
                <a:cs typeface="+mn-cs"/>
              </a:defRPr>
            </a:lvl1pPr>
            <a:lvl2pPr marL="177800" indent="-177800" algn="l" defTabSz="914400" rtl="0" eaLnBrk="1" latinLnBrk="0" hangingPunct="1">
              <a:lnSpc>
                <a:spcPts val="1920"/>
              </a:lnSpc>
              <a:spcBef>
                <a:spcPts val="0"/>
              </a:spcBef>
              <a:buFont typeface="Calibri" panose="020F0502020204030204" pitchFamily="34" charset="0"/>
              <a:buChar char="•"/>
              <a:tabLst>
                <a:tab pos="177800" algn="l"/>
              </a:tabLst>
              <a:defRPr sz="1600" kern="1200">
                <a:solidFill>
                  <a:schemeClr val="tx1"/>
                </a:solidFill>
                <a:latin typeface="+mn-lt"/>
                <a:ea typeface="+mn-ea"/>
                <a:cs typeface="+mn-cs"/>
              </a:defRPr>
            </a:lvl2pPr>
            <a:lvl3pPr marL="361950" indent="-180975" algn="l" defTabSz="914400" rtl="0" eaLnBrk="1" latinLnBrk="0" hangingPunct="1">
              <a:lnSpc>
                <a:spcPts val="1920"/>
              </a:lnSpc>
              <a:spcBef>
                <a:spcPts val="0"/>
              </a:spcBef>
              <a:buFont typeface="Symbol" panose="05050102010706020507" pitchFamily="18" charset="2"/>
              <a:buChar char="-"/>
              <a:tabLst/>
              <a:defRPr sz="1600" kern="1200">
                <a:solidFill>
                  <a:schemeClr val="tx1"/>
                </a:solidFill>
                <a:latin typeface="+mn-lt"/>
                <a:ea typeface="+mn-ea"/>
                <a:cs typeface="+mn-cs"/>
              </a:defRPr>
            </a:lvl3pPr>
            <a:lvl4pPr marL="715963" indent="-174625" algn="l" defTabSz="914400" rtl="0" eaLnBrk="1" latinLnBrk="0" hangingPunct="1">
              <a:lnSpc>
                <a:spcPts val="1920"/>
              </a:lnSpc>
              <a:spcBef>
                <a:spcPts val="0"/>
              </a:spcBef>
              <a:buFont typeface="Wingdings" panose="05000000000000000000" pitchFamily="2" charset="2"/>
              <a:buChar char=""/>
              <a:tabLst/>
              <a:defRPr sz="1600" kern="1200">
                <a:solidFill>
                  <a:schemeClr val="tx1"/>
                </a:solidFill>
                <a:latin typeface="+mn-lt"/>
                <a:ea typeface="+mn-ea"/>
                <a:cs typeface="+mn-cs"/>
              </a:defRPr>
            </a:lvl4pPr>
            <a:lvl5pPr marL="898525" indent="-182563" algn="l" defTabSz="914400" rtl="0" eaLnBrk="1" latinLnBrk="0" hangingPunct="1">
              <a:lnSpc>
                <a:spcPts val="1920"/>
              </a:lnSpc>
              <a:spcBef>
                <a:spcPts val="0"/>
              </a:spcBef>
              <a:buFont typeface="Calibri" panose="020F0502020204030204" pitchFamily="34" charset="0"/>
              <a:buChar char="-"/>
              <a:tabLst/>
              <a:defRPr sz="1600" kern="1200">
                <a:solidFill>
                  <a:schemeClr val="tx1"/>
                </a:solidFill>
                <a:latin typeface="+mn-lt"/>
                <a:ea typeface="+mn-ea"/>
                <a:cs typeface="+mn-cs"/>
              </a:defRPr>
            </a:lvl5pPr>
            <a:lvl6pPr marL="1074738" indent="-176213" algn="l" defTabSz="914400" rtl="0" eaLnBrk="1" latinLnBrk="0" hangingPunct="1">
              <a:lnSpc>
                <a:spcPts val="1920"/>
              </a:lnSpc>
              <a:spcBef>
                <a:spcPts val="0"/>
              </a:spcBef>
              <a:buFont typeface="Calibri" panose="020F050202020403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0"/>
              </a:spcAft>
            </a:pPr>
            <a:r>
              <a:rPr lang="de-CH" b="0" dirty="0" smtClean="0"/>
              <a:t>Je nach Geschäftsfall ist eine Plombierung des Kabelanschlusses durch den KNU nötig.</a:t>
            </a:r>
          </a:p>
          <a:p>
            <a:pPr>
              <a:spcAft>
                <a:spcPts val="0"/>
              </a:spcAft>
            </a:pPr>
            <a:r>
              <a:rPr lang="de-CH" b="0" dirty="0" smtClean="0"/>
              <a:t>In folgenden </a:t>
            </a:r>
            <a:r>
              <a:rPr lang="de-CH" b="0" dirty="0" err="1" smtClean="0"/>
              <a:t>Use</a:t>
            </a:r>
            <a:r>
              <a:rPr lang="de-CH" b="0" dirty="0" smtClean="0"/>
              <a:t> Cases werden Work </a:t>
            </a:r>
            <a:r>
              <a:rPr lang="de-CH" b="0" dirty="0" err="1" smtClean="0"/>
              <a:t>Flows</a:t>
            </a:r>
            <a:r>
              <a:rPr lang="de-CH" b="0" dirty="0" smtClean="0"/>
              <a:t> ausgelöst:</a:t>
            </a:r>
          </a:p>
          <a:p>
            <a:pPr>
              <a:spcAft>
                <a:spcPts val="0"/>
              </a:spcAft>
            </a:pPr>
            <a:endParaRPr lang="de-CH" dirty="0" smtClean="0"/>
          </a:p>
        </p:txBody>
      </p:sp>
      <p:graphicFrame>
        <p:nvGraphicFramePr>
          <p:cNvPr id="3" name="Tabelle 2"/>
          <p:cNvGraphicFramePr>
            <a:graphicFrameLocks noGrp="1"/>
          </p:cNvGraphicFramePr>
          <p:nvPr>
            <p:extLst>
              <p:ext uri="{D42A27DB-BD31-4B8C-83A1-F6EECF244321}">
                <p14:modId xmlns:p14="http://schemas.microsoft.com/office/powerpoint/2010/main" val="2524193540"/>
              </p:ext>
            </p:extLst>
          </p:nvPr>
        </p:nvGraphicFramePr>
        <p:xfrm>
          <a:off x="1487488" y="3176861"/>
          <a:ext cx="8302650" cy="1344295"/>
        </p:xfrm>
        <a:graphic>
          <a:graphicData uri="http://schemas.openxmlformats.org/drawingml/2006/table">
            <a:tbl>
              <a:tblPr firstRow="1" firstCol="1" bandRow="1"/>
              <a:tblGrid>
                <a:gridCol w="2808312">
                  <a:extLst>
                    <a:ext uri="{9D8B030D-6E8A-4147-A177-3AD203B41FA5}">
                      <a16:colId xmlns:a16="http://schemas.microsoft.com/office/drawing/2014/main" val="20000"/>
                    </a:ext>
                  </a:extLst>
                </a:gridCol>
                <a:gridCol w="809625">
                  <a:extLst>
                    <a:ext uri="{9D8B030D-6E8A-4147-A177-3AD203B41FA5}">
                      <a16:colId xmlns:a16="http://schemas.microsoft.com/office/drawing/2014/main" val="20001"/>
                    </a:ext>
                  </a:extLst>
                </a:gridCol>
                <a:gridCol w="2397125">
                  <a:extLst>
                    <a:ext uri="{9D8B030D-6E8A-4147-A177-3AD203B41FA5}">
                      <a16:colId xmlns:a16="http://schemas.microsoft.com/office/drawing/2014/main" val="20002"/>
                    </a:ext>
                  </a:extLst>
                </a:gridCol>
                <a:gridCol w="2287588">
                  <a:extLst>
                    <a:ext uri="{9D8B030D-6E8A-4147-A177-3AD203B41FA5}">
                      <a16:colId xmlns:a16="http://schemas.microsoft.com/office/drawing/2014/main" val="20003"/>
                    </a:ext>
                  </a:extLst>
                </a:gridCol>
              </a:tblGrid>
              <a:tr h="0">
                <a:tc>
                  <a:txBody>
                    <a:bodyPr/>
                    <a:lstStyle/>
                    <a:p>
                      <a:pPr marL="107950">
                        <a:lnSpc>
                          <a:spcPts val="1200"/>
                        </a:lnSpc>
                      </a:pPr>
                      <a:r>
                        <a:rPr lang="de-CH" sz="1000" b="1" dirty="0">
                          <a:solidFill>
                            <a:srgbClr val="C00000"/>
                          </a:solidFill>
                          <a:effectLst/>
                          <a:latin typeface="+mn-lt"/>
                          <a:ea typeface="Calibri" panose="020F0502020204030204" pitchFamily="34" charset="0"/>
                          <a:cs typeface="Times New Roman" panose="02020603050405020304" pitchFamily="18" charset="0"/>
                        </a:rPr>
                        <a:t>Geschäftsfälle mit Auswirkungen auf die Verfügbarkeit des Grundanschluss</a:t>
                      </a:r>
                      <a:endParaRPr lang="de-CH" sz="1000" dirty="0">
                        <a:effectLst/>
                        <a:latin typeface="+mn-lt"/>
                        <a:cs typeface="Times New Roman" panose="02020603050405020304" pitchFamily="18" charset="0"/>
                      </a:endParaRPr>
                    </a:p>
                  </a:txBody>
                  <a:tcPr marL="107950" marR="107950" marT="71755" marB="71755">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9D9D9"/>
                    </a:solidFill>
                  </a:tcPr>
                </a:tc>
                <a:tc>
                  <a:txBody>
                    <a:bodyPr/>
                    <a:lstStyle/>
                    <a:p>
                      <a:pPr marL="107950">
                        <a:lnSpc>
                          <a:spcPts val="1200"/>
                        </a:lnSpc>
                      </a:pPr>
                      <a:r>
                        <a:rPr lang="de-CH" sz="1000" b="1">
                          <a:solidFill>
                            <a:srgbClr val="C00000"/>
                          </a:solidFill>
                          <a:effectLst/>
                          <a:latin typeface="+mn-lt"/>
                          <a:ea typeface="Calibri" panose="020F0502020204030204" pitchFamily="34" charset="0"/>
                          <a:cs typeface="Times New Roman" panose="02020603050405020304" pitchFamily="18" charset="0"/>
                        </a:rPr>
                        <a:t>KNU Typ</a:t>
                      </a:r>
                      <a:endParaRPr lang="de-CH" sz="1000">
                        <a:effectLst/>
                        <a:latin typeface="+mn-lt"/>
                        <a:cs typeface="Times New Roman" panose="02020603050405020304" pitchFamily="18" charset="0"/>
                      </a:endParaRPr>
                    </a:p>
                  </a:txBody>
                  <a:tcPr marL="107950" marR="107950" marT="71755" marB="71755">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9D9D9"/>
                    </a:solidFill>
                  </a:tcPr>
                </a:tc>
                <a:tc>
                  <a:txBody>
                    <a:bodyPr/>
                    <a:lstStyle/>
                    <a:p>
                      <a:pPr marL="107950">
                        <a:lnSpc>
                          <a:spcPts val="1200"/>
                        </a:lnSpc>
                      </a:pPr>
                      <a:r>
                        <a:rPr lang="de-CH" sz="1000" b="1">
                          <a:solidFill>
                            <a:srgbClr val="C00000"/>
                          </a:solidFill>
                          <a:effectLst/>
                          <a:latin typeface="+mn-lt"/>
                          <a:ea typeface="Calibri" panose="020F0502020204030204" pitchFamily="34" charset="0"/>
                          <a:cs typeface="Times New Roman" panose="02020603050405020304" pitchFamily="18" charset="0"/>
                        </a:rPr>
                        <a:t>Auswirkungen auf den Grundanschluss</a:t>
                      </a:r>
                      <a:endParaRPr lang="de-CH" sz="1000">
                        <a:effectLst/>
                        <a:latin typeface="+mn-lt"/>
                        <a:cs typeface="Times New Roman" panose="02020603050405020304" pitchFamily="18" charset="0"/>
                      </a:endParaRPr>
                    </a:p>
                  </a:txBody>
                  <a:tcPr marL="107950" marR="107950" marT="71755" marB="71755">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9D9D9"/>
                    </a:solidFill>
                  </a:tcPr>
                </a:tc>
                <a:tc>
                  <a:txBody>
                    <a:bodyPr/>
                    <a:lstStyle/>
                    <a:p>
                      <a:pPr marL="107950">
                        <a:lnSpc>
                          <a:spcPts val="1200"/>
                        </a:lnSpc>
                      </a:pPr>
                      <a:r>
                        <a:rPr lang="de-CH" sz="1000" b="1">
                          <a:solidFill>
                            <a:srgbClr val="C00000"/>
                          </a:solidFill>
                          <a:effectLst/>
                          <a:latin typeface="+mn-lt"/>
                          <a:ea typeface="Calibri" panose="020F0502020204030204" pitchFamily="34" charset="0"/>
                          <a:cs typeface="Times New Roman" panose="02020603050405020304" pitchFamily="18" charset="0"/>
                        </a:rPr>
                        <a:t>Workflow an Partner</a:t>
                      </a:r>
                      <a:endParaRPr lang="de-CH" sz="1000">
                        <a:effectLst/>
                        <a:latin typeface="+mn-lt"/>
                        <a:cs typeface="Times New Roman" panose="02020603050405020304" pitchFamily="18" charset="0"/>
                      </a:endParaRPr>
                    </a:p>
                  </a:txBody>
                  <a:tcPr marL="107950" marR="107950" marT="71755" marB="71755">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367030">
                <a:tc>
                  <a:txBody>
                    <a:bodyPr/>
                    <a:lstStyle/>
                    <a:p>
                      <a:pPr marL="342900" lvl="0" indent="-342900">
                        <a:lnSpc>
                          <a:spcPct val="115000"/>
                        </a:lnSpc>
                        <a:spcAft>
                          <a:spcPts val="1000"/>
                        </a:spcAft>
                        <a:buFont typeface="Wingdings" panose="05000000000000000000" pitchFamily="2" charset="2"/>
                        <a:buChar char=""/>
                      </a:pPr>
                      <a:r>
                        <a:rPr lang="de-CH" sz="1000" dirty="0">
                          <a:effectLst/>
                          <a:latin typeface="+mn-lt"/>
                          <a:ea typeface="Calibri" panose="020F0502020204030204" pitchFamily="34" charset="0"/>
                          <a:cs typeface="Times New Roman" panose="02020603050405020304" pitchFamily="18" charset="0"/>
                        </a:rPr>
                        <a:t>Deaktivierung (Kündigung) QL Basic</a:t>
                      </a:r>
                    </a:p>
                  </a:txBody>
                  <a:tcPr marL="107950" marR="107950" marT="71755" marB="71755">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DE2E5"/>
                    </a:solidFill>
                  </a:tcPr>
                </a:tc>
                <a:tc>
                  <a:txBody>
                    <a:bodyPr/>
                    <a:lstStyle/>
                    <a:p>
                      <a:pPr marL="107950" algn="ctr">
                        <a:lnSpc>
                          <a:spcPts val="1200"/>
                        </a:lnSpc>
                      </a:pPr>
                      <a:r>
                        <a:rPr lang="de-CH" sz="1000" dirty="0">
                          <a:effectLst/>
                          <a:latin typeface="+mn-lt"/>
                          <a:cs typeface="Times New Roman" panose="02020603050405020304" pitchFamily="18" charset="0"/>
                        </a:rPr>
                        <a:t>3</a:t>
                      </a:r>
                    </a:p>
                  </a:txBody>
                  <a:tcPr marL="107950" marR="107950" marT="71755" marB="71755">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DE2E5"/>
                    </a:solidFill>
                  </a:tcPr>
                </a:tc>
                <a:tc>
                  <a:txBody>
                    <a:bodyPr/>
                    <a:lstStyle/>
                    <a:p>
                      <a:pPr marL="107950">
                        <a:lnSpc>
                          <a:spcPts val="1200"/>
                        </a:lnSpc>
                      </a:pPr>
                      <a:r>
                        <a:rPr lang="de-DE" sz="1000">
                          <a:effectLst/>
                          <a:latin typeface="+mn-lt"/>
                          <a:cs typeface="Times New Roman" panose="02020603050405020304" pitchFamily="18" charset="0"/>
                        </a:rPr>
                        <a:t>Der Kabelanschluss ist zu plombieren.</a:t>
                      </a:r>
                      <a:endParaRPr lang="de-CH" sz="1000">
                        <a:effectLst/>
                        <a:latin typeface="+mn-lt"/>
                        <a:cs typeface="Times New Roman" panose="02020603050405020304" pitchFamily="18" charset="0"/>
                      </a:endParaRPr>
                    </a:p>
                  </a:txBody>
                  <a:tcPr marL="107950" marR="107950" marT="71755" marB="71755">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DE2E5"/>
                    </a:solidFill>
                  </a:tcPr>
                </a:tc>
                <a:tc>
                  <a:txBody>
                    <a:bodyPr/>
                    <a:lstStyle/>
                    <a:p>
                      <a:pPr marL="107950">
                        <a:lnSpc>
                          <a:spcPts val="1200"/>
                        </a:lnSpc>
                      </a:pPr>
                      <a:r>
                        <a:rPr lang="de-DE" sz="1000">
                          <a:effectLst/>
                          <a:latin typeface="+mn-lt"/>
                          <a:cs typeface="Times New Roman" panose="02020603050405020304" pitchFamily="18" charset="0"/>
                        </a:rPr>
                        <a:t>Workflow mit Info betr. Plombierung.</a:t>
                      </a:r>
                      <a:endParaRPr lang="de-CH" sz="1000">
                        <a:effectLst/>
                        <a:latin typeface="+mn-lt"/>
                        <a:cs typeface="Times New Roman" panose="02020603050405020304" pitchFamily="18" charset="0"/>
                      </a:endParaRPr>
                    </a:p>
                  </a:txBody>
                  <a:tcPr marL="107950" marR="107950" marT="71755" marB="71755">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DE2E5"/>
                    </a:solidFill>
                  </a:tcPr>
                </a:tc>
                <a:extLst>
                  <a:ext uri="{0D108BD9-81ED-4DB2-BD59-A6C34878D82A}">
                    <a16:rowId xmlns:a16="http://schemas.microsoft.com/office/drawing/2014/main" val="10001"/>
                  </a:ext>
                </a:extLst>
              </a:tr>
              <a:tr h="528955">
                <a:tc>
                  <a:txBody>
                    <a:bodyPr/>
                    <a:lstStyle/>
                    <a:p>
                      <a:pPr marL="342900" lvl="0" indent="-342900">
                        <a:lnSpc>
                          <a:spcPct val="115000"/>
                        </a:lnSpc>
                        <a:spcAft>
                          <a:spcPts val="1000"/>
                        </a:spcAft>
                        <a:buFont typeface="Wingdings" panose="05000000000000000000" pitchFamily="2" charset="2"/>
                        <a:buChar char=""/>
                      </a:pPr>
                      <a:r>
                        <a:rPr lang="de-CH" sz="1000">
                          <a:effectLst/>
                          <a:latin typeface="+mn-lt"/>
                          <a:ea typeface="Calibri" panose="020F0502020204030204" pitchFamily="34" charset="0"/>
                          <a:cs typeface="Times New Roman" panose="02020603050405020304" pitchFamily="18" charset="0"/>
                        </a:rPr>
                        <a:t>Deaktivierung (Kündigung) All-in-One mit inkludierten GA Kosten</a:t>
                      </a:r>
                    </a:p>
                  </a:txBody>
                  <a:tcPr marL="107950" marR="107950" marT="71755" marB="71755">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DE2E5"/>
                    </a:solidFill>
                  </a:tcPr>
                </a:tc>
                <a:tc>
                  <a:txBody>
                    <a:bodyPr/>
                    <a:lstStyle/>
                    <a:p>
                      <a:pPr marL="107950" algn="ctr">
                        <a:lnSpc>
                          <a:spcPts val="1200"/>
                        </a:lnSpc>
                      </a:pPr>
                      <a:r>
                        <a:rPr lang="de-CH" sz="1000">
                          <a:effectLst/>
                          <a:latin typeface="+mn-lt"/>
                          <a:cs typeface="Times New Roman" panose="02020603050405020304" pitchFamily="18" charset="0"/>
                        </a:rPr>
                        <a:t>3</a:t>
                      </a:r>
                    </a:p>
                  </a:txBody>
                  <a:tcPr marL="107950" marR="107950" marT="71755" marB="71755">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DE2E5"/>
                    </a:solidFill>
                  </a:tcPr>
                </a:tc>
                <a:tc>
                  <a:txBody>
                    <a:bodyPr/>
                    <a:lstStyle/>
                    <a:p>
                      <a:pPr marL="107950">
                        <a:lnSpc>
                          <a:spcPts val="1200"/>
                        </a:lnSpc>
                      </a:pPr>
                      <a:r>
                        <a:rPr lang="de-DE" sz="1000">
                          <a:effectLst/>
                          <a:latin typeface="+mn-lt"/>
                          <a:cs typeface="Times New Roman" panose="02020603050405020304" pitchFamily="18" charset="0"/>
                        </a:rPr>
                        <a:t>Der Kabelanschluss ist zu plombieren.</a:t>
                      </a:r>
                      <a:endParaRPr lang="de-CH" sz="1000">
                        <a:effectLst/>
                        <a:latin typeface="+mn-lt"/>
                        <a:cs typeface="Times New Roman" panose="02020603050405020304" pitchFamily="18" charset="0"/>
                      </a:endParaRPr>
                    </a:p>
                  </a:txBody>
                  <a:tcPr marL="107950" marR="107950" marT="71755" marB="71755">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DE2E5"/>
                    </a:solidFill>
                  </a:tcPr>
                </a:tc>
                <a:tc>
                  <a:txBody>
                    <a:bodyPr/>
                    <a:lstStyle/>
                    <a:p>
                      <a:pPr marL="107950">
                        <a:lnSpc>
                          <a:spcPts val="1200"/>
                        </a:lnSpc>
                      </a:pPr>
                      <a:r>
                        <a:rPr lang="de-DE" sz="1000" dirty="0">
                          <a:effectLst/>
                          <a:latin typeface="+mn-lt"/>
                          <a:cs typeface="Times New Roman" panose="02020603050405020304" pitchFamily="18" charset="0"/>
                        </a:rPr>
                        <a:t>Workflow mit Info betr. Plombierung.</a:t>
                      </a:r>
                      <a:endParaRPr lang="de-CH" sz="1000" dirty="0">
                        <a:effectLst/>
                        <a:latin typeface="+mn-lt"/>
                        <a:cs typeface="Times New Roman" panose="02020603050405020304" pitchFamily="18" charset="0"/>
                      </a:endParaRPr>
                    </a:p>
                  </a:txBody>
                  <a:tcPr marL="107950" marR="107950" marT="71755" marB="71755">
                    <a:lnL w="57150" cap="flat" cmpd="sng" algn="ctr">
                      <a:solidFill>
                        <a:srgbClr val="FFFFFF"/>
                      </a:solid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solidFill>
                      <a:srgbClr val="DDE2E5"/>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884397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CH" dirty="0" smtClean="0"/>
              <a:t>QMC-Berechtigungen</a:t>
            </a:r>
            <a:endParaRPr lang="de-CH" dirty="0"/>
          </a:p>
        </p:txBody>
      </p:sp>
      <p:sp>
        <p:nvSpPr>
          <p:cNvPr id="8" name="Inhaltsplatzhalter 7"/>
          <p:cNvSpPr>
            <a:spLocks noGrp="1"/>
          </p:cNvSpPr>
          <p:nvPr>
            <p:ph idx="1"/>
          </p:nvPr>
        </p:nvSpPr>
        <p:spPr/>
        <p:txBody>
          <a:bodyPr/>
          <a:lstStyle/>
          <a:p>
            <a:pPr marL="285750" indent="-285750">
              <a:buFont typeface="Arial" panose="020B0604020202020204" pitchFamily="34" charset="0"/>
              <a:buChar char="•"/>
            </a:pPr>
            <a:r>
              <a:rPr lang="de-CH" dirty="0" smtClean="0"/>
              <a:t>Übersicht Funktionen und Rollen </a:t>
            </a:r>
          </a:p>
          <a:p>
            <a:pPr marL="463550" lvl="1" indent="-285750">
              <a:buFont typeface="Arial" panose="020B0604020202020204" pitchFamily="34" charset="0"/>
              <a:buChar char="•"/>
            </a:pPr>
            <a:r>
              <a:rPr lang="de-CH" dirty="0" smtClean="0"/>
              <a:t>Passen die Rollenbezeichnungen?</a:t>
            </a:r>
          </a:p>
          <a:p>
            <a:pPr marL="463550" lvl="1" indent="-285750">
              <a:buFont typeface="Arial" panose="020B0604020202020204" pitchFamily="34" charset="0"/>
              <a:buChar char="•"/>
            </a:pPr>
            <a:r>
              <a:rPr lang="de-CH" dirty="0" smtClean="0"/>
              <a:t>Passt die Zuordnung der Aufgaben (Funktionen) je Rolle?</a:t>
            </a:r>
          </a:p>
          <a:p>
            <a:pPr lvl="1" indent="0">
              <a:buNone/>
            </a:pPr>
            <a:endParaRPr lang="de-CH" dirty="0" smtClean="0"/>
          </a:p>
          <a:p>
            <a:pPr marL="285750" lvl="1" indent="-285750">
              <a:spcAft>
                <a:spcPts val="1920"/>
              </a:spcAft>
              <a:buFont typeface="Arial" panose="020B0604020202020204" pitchFamily="34" charset="0"/>
              <a:buChar char="•"/>
            </a:pPr>
            <a:r>
              <a:rPr lang="de-CH" b="1" dirty="0" smtClean="0"/>
              <a:t>Handling in Admin Rollenmanager</a:t>
            </a:r>
            <a:endParaRPr lang="de-CH" b="1" dirty="0"/>
          </a:p>
          <a:p>
            <a:pPr marL="463550" lvl="1" indent="-285750">
              <a:buFont typeface="Arial" panose="020B0604020202020204" pitchFamily="34" charset="0"/>
              <a:buChar char="•"/>
            </a:pPr>
            <a:r>
              <a:rPr lang="de-CH" dirty="0" smtClean="0"/>
              <a:t>Variante 1: Definierte Standardrollen sollen weitere manuelle Rechte zugewiesen werden können. Das Standardset an Rollen kann nicht bearbeitet werden. </a:t>
            </a:r>
          </a:p>
          <a:p>
            <a:pPr marL="463550" lvl="1" indent="-285750">
              <a:buFont typeface="Arial" panose="020B0604020202020204" pitchFamily="34" charset="0"/>
              <a:buChar char="•"/>
            </a:pPr>
            <a:r>
              <a:rPr lang="de-CH" dirty="0" smtClean="0"/>
              <a:t>Variante 2: Definierten Standardrollen können zugewiesene Rechte je KNU entfernt werden. Der Support bei Benutzeranfragen wird für Quickline dadurch sehr schwer.</a:t>
            </a:r>
          </a:p>
          <a:p>
            <a:pPr marL="463550" lvl="1" indent="-285750">
              <a:buFont typeface="Arial" panose="020B0604020202020204" pitchFamily="34" charset="0"/>
              <a:buChar char="•"/>
            </a:pPr>
            <a:endParaRPr lang="de-CH" dirty="0" smtClean="0"/>
          </a:p>
          <a:p>
            <a:pPr marL="285750" lvl="1" indent="-285750">
              <a:spcAft>
                <a:spcPts val="1920"/>
              </a:spcAft>
              <a:buFont typeface="Arial" panose="020B0604020202020204" pitchFamily="34" charset="0"/>
              <a:buChar char="•"/>
            </a:pPr>
            <a:r>
              <a:rPr lang="de-CH" b="1" dirty="0" smtClean="0"/>
              <a:t>Quickline AG ist berechtigt, neue Rechte nach Gutdünken den definierten Rollen zuzuweisen. Als Guideline dient die erarbeitete Liste.</a:t>
            </a:r>
          </a:p>
          <a:p>
            <a:pPr marL="463550" lvl="1" indent="-285750">
              <a:spcAft>
                <a:spcPts val="1920"/>
              </a:spcAft>
              <a:buFont typeface="Arial" panose="020B0604020202020204" pitchFamily="34" charset="0"/>
              <a:buChar char="•"/>
            </a:pPr>
            <a:r>
              <a:rPr lang="de-CH" dirty="0"/>
              <a:t>Thema priorisieren mittels Abgabe der Bewertung</a:t>
            </a:r>
          </a:p>
          <a:p>
            <a:pPr marL="463550" lvl="1" indent="-285750">
              <a:buFont typeface="Arial" panose="020B0604020202020204" pitchFamily="34" charset="0"/>
              <a:buChar char="•"/>
            </a:pPr>
            <a:endParaRPr lang="de-CH" dirty="0"/>
          </a:p>
          <a:p>
            <a:pPr marL="463550" lvl="1" indent="-285750">
              <a:buFont typeface="Arial" panose="020B0604020202020204" pitchFamily="34" charset="0"/>
              <a:buChar char="•"/>
            </a:pPr>
            <a:endParaRPr lang="de-CH" dirty="0" smtClean="0"/>
          </a:p>
          <a:p>
            <a:pPr marL="463550" lvl="1" indent="-285750">
              <a:buFont typeface="Arial" panose="020B0604020202020204" pitchFamily="34" charset="0"/>
              <a:buChar char="•"/>
            </a:pPr>
            <a:endParaRPr lang="de-CH" dirty="0"/>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dirty="0"/>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14</a:t>
            </a:fld>
            <a:endParaRPr lang="de-CH" dirty="0"/>
          </a:p>
        </p:txBody>
      </p:sp>
      <p:sp>
        <p:nvSpPr>
          <p:cNvPr id="9" name="Textplatzhalter 8"/>
          <p:cNvSpPr>
            <a:spLocks noGrp="1"/>
          </p:cNvSpPr>
          <p:nvPr>
            <p:ph type="body" sz="quarter" idx="13"/>
          </p:nvPr>
        </p:nvSpPr>
        <p:spPr/>
        <p:txBody>
          <a:bodyPr/>
          <a:lstStyle/>
          <a:p>
            <a:r>
              <a:rPr lang="de-CH" dirty="0"/>
              <a:t>Zuordnung von Rollen zu Funktionen für QMC </a:t>
            </a:r>
            <a:r>
              <a:rPr lang="de-CH" dirty="0" smtClean="0"/>
              <a:t>Berechtigungsgruppen</a:t>
            </a:r>
            <a:endParaRPr lang="de-CH" dirty="0"/>
          </a:p>
        </p:txBody>
      </p:sp>
      <p:sp>
        <p:nvSpPr>
          <p:cNvPr id="10" name="Textplatzhalter 9"/>
          <p:cNvSpPr>
            <a:spLocks noGrp="1"/>
          </p:cNvSpPr>
          <p:nvPr>
            <p:ph type="body" sz="quarter" idx="14"/>
          </p:nvPr>
        </p:nvSpPr>
        <p:spPr/>
        <p:txBody>
          <a:bodyPr/>
          <a:lstStyle/>
          <a:p>
            <a:r>
              <a:rPr lang="de-CH" dirty="0"/>
              <a:t>3</a:t>
            </a:r>
            <a:r>
              <a:rPr lang="de-CH" dirty="0" smtClean="0"/>
              <a:t>. Neuheiten / Anpassungen</a:t>
            </a:r>
            <a:endParaRPr lang="de-CH" dirty="0"/>
          </a:p>
        </p:txBody>
      </p:sp>
      <p:sp>
        <p:nvSpPr>
          <p:cNvPr id="11" name="Textplatzhalter 10"/>
          <p:cNvSpPr>
            <a:spLocks noGrp="1"/>
          </p:cNvSpPr>
          <p:nvPr>
            <p:ph type="body" sz="quarter" idx="15"/>
          </p:nvPr>
        </p:nvSpPr>
        <p:spPr/>
        <p:txBody>
          <a:bodyPr/>
          <a:lstStyle/>
          <a:p>
            <a:r>
              <a:rPr lang="de-CH" dirty="0" smtClean="0"/>
              <a:t>3.2 QMC-Berechtigungen</a:t>
            </a:r>
            <a:endParaRPr lang="de-CH" dirty="0"/>
          </a:p>
        </p:txBody>
      </p:sp>
    </p:spTree>
    <p:extLst>
      <p:ext uri="{BB962C8B-B14F-4D97-AF65-F5344CB8AC3E}">
        <p14:creationId xmlns:p14="http://schemas.microsoft.com/office/powerpoint/2010/main" val="39229935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CH" dirty="0" smtClean="0"/>
              <a:t>Partner: WWZ</a:t>
            </a:r>
            <a:endParaRPr lang="de-CH" dirty="0"/>
          </a:p>
        </p:txBody>
      </p:sp>
      <p:sp>
        <p:nvSpPr>
          <p:cNvPr id="2" name="Inhaltsplatzhalter 1"/>
          <p:cNvSpPr>
            <a:spLocks noGrp="1"/>
          </p:cNvSpPr>
          <p:nvPr>
            <p:ph idx="1"/>
          </p:nvPr>
        </p:nvSpPr>
        <p:spPr/>
        <p:txBody>
          <a:bodyPr/>
          <a:lstStyle/>
          <a:p>
            <a:pPr marL="285750" indent="-285750">
              <a:buFont typeface="Arial" panose="020B0604020202020204" pitchFamily="34" charset="0"/>
              <a:buChar char="•"/>
            </a:pPr>
            <a:r>
              <a:rPr lang="de-CH" dirty="0" smtClean="0"/>
              <a:t>Die Technik- und Marketingreports sollen mit Spezialrechten geschützt werden, dass sie nicht für alle QMC-User abrufbar sind.</a:t>
            </a:r>
          </a:p>
          <a:p>
            <a:pPr marL="285750" lvl="1" indent="-285750">
              <a:spcAft>
                <a:spcPts val="1920"/>
              </a:spcAft>
              <a:buFont typeface="Arial" panose="020B0604020202020204" pitchFamily="34" charset="0"/>
              <a:buChar char="•"/>
            </a:pPr>
            <a:r>
              <a:rPr lang="de-CH" b="1" dirty="0"/>
              <a:t>Folgende Reports sind nur für </a:t>
            </a:r>
            <a:r>
              <a:rPr lang="de-CH" b="1" dirty="0" err="1"/>
              <a:t>FinanceUser</a:t>
            </a:r>
            <a:r>
              <a:rPr lang="de-CH" b="1" dirty="0"/>
              <a:t> ersichtlich:</a:t>
            </a:r>
          </a:p>
          <a:p>
            <a:pPr marL="463550" lvl="1" indent="-285750">
              <a:buFont typeface="Arial" panose="020B0604020202020204" pitchFamily="34" charset="0"/>
              <a:buChar char="•"/>
            </a:pPr>
            <a:r>
              <a:rPr lang="de-CH" dirty="0"/>
              <a:t>Mitarbeiter</a:t>
            </a:r>
          </a:p>
          <a:p>
            <a:pPr marL="463550" lvl="1" indent="-285750">
              <a:buFont typeface="Arial" panose="020B0604020202020204" pitchFamily="34" charset="0"/>
              <a:buChar char="•"/>
            </a:pPr>
            <a:r>
              <a:rPr lang="de-CH" dirty="0"/>
              <a:t>Gesperrte Dienste</a:t>
            </a:r>
          </a:p>
          <a:p>
            <a:pPr marL="463550" lvl="1" indent="-285750">
              <a:buFont typeface="Arial" panose="020B0604020202020204" pitchFamily="34" charset="0"/>
              <a:buChar char="•"/>
            </a:pPr>
            <a:r>
              <a:rPr lang="de-CH" dirty="0"/>
              <a:t>Gutschriften pro Partner</a:t>
            </a:r>
          </a:p>
          <a:p>
            <a:pPr marL="463550" lvl="1" indent="-285750">
              <a:buFont typeface="Arial" panose="020B0604020202020204" pitchFamily="34" charset="0"/>
              <a:buChar char="•"/>
            </a:pPr>
            <a:r>
              <a:rPr lang="de-CH" dirty="0"/>
              <a:t>Gutschriften (Details)</a:t>
            </a:r>
          </a:p>
          <a:p>
            <a:pPr marL="463550" lvl="1" indent="-285750">
              <a:buFont typeface="Arial" panose="020B0604020202020204" pitchFamily="34" charset="0"/>
              <a:buChar char="•"/>
            </a:pPr>
            <a:endParaRPr lang="de-CH" dirty="0" smtClean="0"/>
          </a:p>
          <a:p>
            <a:pPr marL="285750" lvl="1" indent="-285750">
              <a:spcAft>
                <a:spcPts val="1920"/>
              </a:spcAft>
              <a:buFont typeface="Arial" panose="020B0604020202020204" pitchFamily="34" charset="0"/>
              <a:buChar char="•"/>
            </a:pPr>
            <a:r>
              <a:rPr lang="de-CH" b="1" dirty="0"/>
              <a:t>Diskussion in TP-Gruppe</a:t>
            </a:r>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dirty="0"/>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15</a:t>
            </a:fld>
            <a:endParaRPr lang="de-CH" dirty="0"/>
          </a:p>
        </p:txBody>
      </p:sp>
      <p:sp>
        <p:nvSpPr>
          <p:cNvPr id="9" name="Textplatzhalter 8"/>
          <p:cNvSpPr>
            <a:spLocks noGrp="1"/>
          </p:cNvSpPr>
          <p:nvPr>
            <p:ph type="body" sz="quarter" idx="13"/>
          </p:nvPr>
        </p:nvSpPr>
        <p:spPr/>
        <p:txBody>
          <a:bodyPr/>
          <a:lstStyle/>
          <a:p>
            <a:r>
              <a:rPr lang="de-CH" dirty="0" smtClean="0"/>
              <a:t>Antrag</a:t>
            </a:r>
            <a:endParaRPr lang="de-CH" dirty="0"/>
          </a:p>
        </p:txBody>
      </p:sp>
      <p:sp>
        <p:nvSpPr>
          <p:cNvPr id="10" name="Textplatzhalter 9"/>
          <p:cNvSpPr>
            <a:spLocks noGrp="1"/>
          </p:cNvSpPr>
          <p:nvPr>
            <p:ph type="body" sz="quarter" idx="14"/>
          </p:nvPr>
        </p:nvSpPr>
        <p:spPr/>
        <p:txBody>
          <a:bodyPr/>
          <a:lstStyle/>
          <a:p>
            <a:r>
              <a:rPr lang="de-CH" dirty="0"/>
              <a:t>3. Neuheiten / Anpassungen</a:t>
            </a:r>
          </a:p>
        </p:txBody>
      </p:sp>
      <p:sp>
        <p:nvSpPr>
          <p:cNvPr id="11" name="Textplatzhalter 10"/>
          <p:cNvSpPr>
            <a:spLocks noGrp="1"/>
          </p:cNvSpPr>
          <p:nvPr>
            <p:ph type="body" sz="quarter" idx="15"/>
          </p:nvPr>
        </p:nvSpPr>
        <p:spPr/>
        <p:txBody>
          <a:bodyPr/>
          <a:lstStyle/>
          <a:p>
            <a:r>
              <a:rPr lang="de-CH" dirty="0" smtClean="0"/>
              <a:t>3.3 Partner: WWZ</a:t>
            </a:r>
            <a:endParaRPr lang="de-CH" dirty="0"/>
          </a:p>
        </p:txBody>
      </p:sp>
    </p:spTree>
    <p:extLst>
      <p:ext uri="{BB962C8B-B14F-4D97-AF65-F5344CB8AC3E}">
        <p14:creationId xmlns:p14="http://schemas.microsoft.com/office/powerpoint/2010/main" val="32412630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257171" y="1173382"/>
            <a:ext cx="8424168" cy="431950"/>
          </a:xfrm>
        </p:spPr>
        <p:txBody>
          <a:bodyPr/>
          <a:lstStyle/>
          <a:p>
            <a:r>
              <a:rPr lang="de-CH" dirty="0" smtClean="0"/>
              <a:t>Aussenkontakt zu unseren Kunden</a:t>
            </a:r>
            <a:endParaRPr lang="de-CH" dirty="0"/>
          </a:p>
        </p:txBody>
      </p:sp>
      <p:sp>
        <p:nvSpPr>
          <p:cNvPr id="2" name="Textplatzhalter 1"/>
          <p:cNvSpPr>
            <a:spLocks noGrp="1"/>
          </p:cNvSpPr>
          <p:nvPr>
            <p:ph type="body" sz="quarter" idx="13"/>
          </p:nvPr>
        </p:nvSpPr>
        <p:spPr>
          <a:xfrm>
            <a:off x="1262523" y="1757248"/>
            <a:ext cx="8424863" cy="360040"/>
          </a:xfrm>
        </p:spPr>
        <p:txBody>
          <a:bodyPr/>
          <a:lstStyle/>
          <a:p>
            <a:r>
              <a:rPr lang="de-CH" dirty="0" smtClean="0"/>
              <a:t>Unsere Entwicklungen für das Jahr 2016</a:t>
            </a:r>
            <a:endParaRPr lang="de-CH" dirty="0"/>
          </a:p>
        </p:txBody>
      </p:sp>
      <p:sp>
        <p:nvSpPr>
          <p:cNvPr id="5" name="Textfeld 4"/>
          <p:cNvSpPr txBox="1"/>
          <p:nvPr/>
        </p:nvSpPr>
        <p:spPr>
          <a:xfrm>
            <a:off x="1262115" y="2113339"/>
            <a:ext cx="9697167" cy="3352800"/>
          </a:xfrm>
          <a:prstGeom prst="rect">
            <a:avLst/>
          </a:prstGeom>
          <a:noFill/>
        </p:spPr>
        <p:txBody>
          <a:bodyPr wrap="none" lIns="0" tIns="0" rIns="0" bIns="0" rtlCol="0">
            <a:noAutofit/>
          </a:bodyPr>
          <a:lstStyle/>
          <a:p>
            <a:r>
              <a:rPr lang="de-CH" sz="1600" b="1" dirty="0" smtClean="0"/>
              <a:t>0800er Ansatz</a:t>
            </a:r>
            <a:endParaRPr lang="de-CH" sz="1600" b="1" dirty="0"/>
          </a:p>
          <a:p>
            <a:r>
              <a:rPr lang="de-CH" sz="1600" dirty="0" smtClean="0"/>
              <a:t>Mit dem nationalen Brand </a:t>
            </a:r>
            <a:r>
              <a:rPr lang="de-CH" sz="1600" dirty="0" err="1" smtClean="0"/>
              <a:t>Quickline</a:t>
            </a:r>
            <a:r>
              <a:rPr lang="de-CH" sz="1600" dirty="0" smtClean="0"/>
              <a:t> und der damit verbundenen Ausrichtung eines einheitlichen Auftretens, geht es einher, </a:t>
            </a:r>
          </a:p>
          <a:p>
            <a:r>
              <a:rPr lang="de-CH" sz="1600" dirty="0"/>
              <a:t>d</a:t>
            </a:r>
            <a:r>
              <a:rPr lang="de-CH" sz="1600" dirty="0" smtClean="0"/>
              <a:t>ass die Kontaktmöglichkeiten für Kunden einheitlich sind. Diese sind nicht nur gratis via eine 0800er Nummer gesteuert, </a:t>
            </a:r>
          </a:p>
          <a:p>
            <a:r>
              <a:rPr lang="de-CH" sz="1600" dirty="0" smtClean="0"/>
              <a:t>sondern erfolgen strukturiert und mit der nötigen Qualitätsrückführung über Statistiken (FCR, AHT, LCR etc.), welche einen </a:t>
            </a:r>
            <a:br>
              <a:rPr lang="de-CH" sz="1600" dirty="0" smtClean="0"/>
            </a:br>
            <a:r>
              <a:rPr lang="de-CH" sz="1600" dirty="0" smtClean="0"/>
              <a:t>einheitlichen Vergleich aller Partner zulassen. Es ist aber auch so, dass die Grösse unseres Verbundes eine Einheitlichkeit und</a:t>
            </a:r>
            <a:br>
              <a:rPr lang="de-CH" sz="1600" dirty="0" smtClean="0"/>
            </a:br>
            <a:r>
              <a:rPr lang="de-CH" sz="1600" dirty="0" smtClean="0"/>
              <a:t>daraus abgeleitet eine weitere Entwicklung im Umgang mit unseren Kunden verpflichtet ist. Zusätzlich werden wir mit jedem</a:t>
            </a:r>
            <a:br>
              <a:rPr lang="de-CH" sz="1600" dirty="0" smtClean="0"/>
            </a:br>
            <a:r>
              <a:rPr lang="de-CH" sz="1600" dirty="0" smtClean="0"/>
              <a:t>Partner weiter vor eine erhöhte Komplexität der Kommunikationsmittel gestellt. Wir können die Individualisierung nicht mehr</a:t>
            </a:r>
            <a:br>
              <a:rPr lang="de-CH" sz="1600" dirty="0" smtClean="0"/>
            </a:br>
            <a:r>
              <a:rPr lang="de-CH" sz="1600" dirty="0" smtClean="0"/>
              <a:t>abbilden und es passieren Fehler, welche unstrukturiert und für Kunden als mangelhaft wahrgenommen werden. </a:t>
            </a:r>
          </a:p>
          <a:p>
            <a:endParaRPr lang="de-CH" sz="1600" dirty="0" smtClean="0"/>
          </a:p>
          <a:p>
            <a:r>
              <a:rPr lang="de-CH" sz="1600" b="1" dirty="0"/>
              <a:t>IVR Lösung</a:t>
            </a:r>
          </a:p>
          <a:p>
            <a:r>
              <a:rPr lang="de-CH" sz="1600" dirty="0"/>
              <a:t>Mit jedem Partner stehen wir vor weiteren Herausforderungen im Umgang mit den entsprechenden Kontaktmöglichkeiten.</a:t>
            </a:r>
          </a:p>
          <a:p>
            <a:r>
              <a:rPr lang="de-CH" sz="1600" dirty="0"/>
              <a:t>Nicht nur haben wir inzwischen über 20 Partner mit separaten Telefonnummern, sondern auch individuelle IVR Lösungen und</a:t>
            </a:r>
          </a:p>
          <a:p>
            <a:r>
              <a:rPr lang="de-CH" sz="1600" dirty="0"/>
              <a:t>Pikettnummern sind in Betrieb. Während sich die Pikettnummern gut verarbeiten lassen, ist die nicht einheitliche Situation </a:t>
            </a:r>
          </a:p>
          <a:p>
            <a:r>
              <a:rPr lang="de-CH" sz="1600" dirty="0"/>
              <a:t>der bestehenden IVR Lösungen resp. der daraus resultierende Overflow unglücklich. </a:t>
            </a:r>
            <a:r>
              <a:rPr lang="de-CH" sz="1600" dirty="0" err="1"/>
              <a:t>Quickline</a:t>
            </a:r>
            <a:r>
              <a:rPr lang="de-CH" sz="1600" dirty="0"/>
              <a:t> steht es an, dass wir einheitlich</a:t>
            </a:r>
          </a:p>
          <a:p>
            <a:r>
              <a:rPr lang="de-CH" sz="1600" dirty="0"/>
              <a:t>Auftreten und überall selbige professionelle Lösung an den Start schicken. Die daraus gewonnen Kundenoptionen sind nur</a:t>
            </a:r>
          </a:p>
          <a:p>
            <a:r>
              <a:rPr lang="de-CH" sz="1600" dirty="0"/>
              <a:t>positiv zu werten und sollen auch als Referenz </a:t>
            </a:r>
            <a:r>
              <a:rPr lang="de-CH" sz="1600" dirty="0" err="1"/>
              <a:t>ggü</a:t>
            </a:r>
            <a:r>
              <a:rPr lang="de-CH" sz="1600" dirty="0"/>
              <a:t>. einander dienen. </a:t>
            </a:r>
          </a:p>
          <a:p>
            <a:endParaRPr lang="de-CH" sz="1600" dirty="0"/>
          </a:p>
        </p:txBody>
      </p:sp>
      <p:sp>
        <p:nvSpPr>
          <p:cNvPr id="6" name="Textplatzhalter 9"/>
          <p:cNvSpPr>
            <a:spLocks noGrp="1"/>
          </p:cNvSpPr>
          <p:nvPr>
            <p:ph type="body" sz="quarter" idx="14"/>
          </p:nvPr>
        </p:nvSpPr>
        <p:spPr>
          <a:xfrm>
            <a:off x="6167438" y="332656"/>
            <a:ext cx="4753098" cy="216023"/>
          </a:xfrm>
        </p:spPr>
        <p:txBody>
          <a:bodyPr/>
          <a:lstStyle/>
          <a:p>
            <a:r>
              <a:rPr lang="de-CH" dirty="0"/>
              <a:t>3</a:t>
            </a:r>
            <a:r>
              <a:rPr lang="de-CH" dirty="0" smtClean="0"/>
              <a:t>. Neuheiten / Anpassungen</a:t>
            </a:r>
            <a:endParaRPr lang="de-CH" dirty="0"/>
          </a:p>
        </p:txBody>
      </p:sp>
      <p:sp>
        <p:nvSpPr>
          <p:cNvPr id="7" name="Textplatzhalter 10"/>
          <p:cNvSpPr>
            <a:spLocks noGrp="1"/>
          </p:cNvSpPr>
          <p:nvPr>
            <p:ph type="body" sz="quarter" idx="15"/>
          </p:nvPr>
        </p:nvSpPr>
        <p:spPr>
          <a:xfrm>
            <a:off x="6167438" y="548679"/>
            <a:ext cx="4753098" cy="211713"/>
          </a:xfrm>
        </p:spPr>
        <p:txBody>
          <a:bodyPr/>
          <a:lstStyle/>
          <a:p>
            <a:r>
              <a:rPr lang="de-CH" dirty="0" smtClean="0"/>
              <a:t>3.4 </a:t>
            </a:r>
            <a:r>
              <a:rPr lang="de-CH" dirty="0" err="1" smtClean="0"/>
              <a:t>One</a:t>
            </a:r>
            <a:r>
              <a:rPr lang="de-CH" dirty="0" smtClean="0"/>
              <a:t> </a:t>
            </a:r>
            <a:r>
              <a:rPr lang="de-CH" dirty="0" err="1" smtClean="0"/>
              <a:t>Number</a:t>
            </a:r>
            <a:endParaRPr lang="de-CH" dirty="0"/>
          </a:p>
        </p:txBody>
      </p:sp>
    </p:spTree>
    <p:extLst>
      <p:ext uri="{BB962C8B-B14F-4D97-AF65-F5344CB8AC3E}">
        <p14:creationId xmlns:p14="http://schemas.microsoft.com/office/powerpoint/2010/main" val="40677754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257171" y="1173382"/>
            <a:ext cx="8424168" cy="431950"/>
          </a:xfrm>
        </p:spPr>
        <p:txBody>
          <a:bodyPr/>
          <a:lstStyle/>
          <a:p>
            <a:r>
              <a:rPr lang="de-CH" dirty="0" smtClean="0"/>
              <a:t>Aussenkontakt zu unseren Kunden</a:t>
            </a:r>
            <a:endParaRPr lang="de-CH" dirty="0"/>
          </a:p>
        </p:txBody>
      </p:sp>
      <p:sp>
        <p:nvSpPr>
          <p:cNvPr id="2" name="Textplatzhalter 1"/>
          <p:cNvSpPr>
            <a:spLocks noGrp="1"/>
          </p:cNvSpPr>
          <p:nvPr>
            <p:ph type="body" sz="quarter" idx="13"/>
          </p:nvPr>
        </p:nvSpPr>
        <p:spPr>
          <a:xfrm>
            <a:off x="1270990" y="1757248"/>
            <a:ext cx="8424863" cy="360040"/>
          </a:xfrm>
        </p:spPr>
        <p:txBody>
          <a:bodyPr/>
          <a:lstStyle/>
          <a:p>
            <a:r>
              <a:rPr lang="de-CH" dirty="0"/>
              <a:t>Unsere Entwicklungen für das Jahr 2016</a:t>
            </a:r>
          </a:p>
        </p:txBody>
      </p:sp>
      <p:sp>
        <p:nvSpPr>
          <p:cNvPr id="5" name="Textfeld 4"/>
          <p:cNvSpPr txBox="1"/>
          <p:nvPr/>
        </p:nvSpPr>
        <p:spPr>
          <a:xfrm>
            <a:off x="1262115" y="2113339"/>
            <a:ext cx="9697167" cy="3352800"/>
          </a:xfrm>
          <a:prstGeom prst="rect">
            <a:avLst/>
          </a:prstGeom>
          <a:noFill/>
        </p:spPr>
        <p:txBody>
          <a:bodyPr wrap="none" lIns="0" tIns="0" rIns="0" bIns="0" rtlCol="0">
            <a:noAutofit/>
          </a:bodyPr>
          <a:lstStyle/>
          <a:p>
            <a:r>
              <a:rPr lang="de-CH" sz="1600" b="1" dirty="0" smtClean="0"/>
              <a:t>Overflow</a:t>
            </a:r>
          </a:p>
          <a:p>
            <a:r>
              <a:rPr lang="de-CH" sz="1600" dirty="0" smtClean="0"/>
              <a:t>Grundsätzlich hat jeder Partner im </a:t>
            </a:r>
            <a:r>
              <a:rPr lang="de-CH" sz="1600" dirty="0" err="1" smtClean="0"/>
              <a:t>Quickline</a:t>
            </a:r>
            <a:r>
              <a:rPr lang="de-CH" sz="1600" dirty="0" smtClean="0"/>
              <a:t> Verbund die Möglichkeit seine Calls als Overflow während und ausserhalb </a:t>
            </a:r>
          </a:p>
          <a:p>
            <a:r>
              <a:rPr lang="de-CH" sz="1600" dirty="0" smtClean="0"/>
              <a:t>der eigenen Öffnungszeiten in den Kundendienst in Nidau um zu leiten. Dies geschieht heute bei rund 50% aller Partner.</a:t>
            </a:r>
          </a:p>
          <a:p>
            <a:r>
              <a:rPr lang="de-CH" sz="1600" dirty="0" smtClean="0"/>
              <a:t>Damit wir weiter in der Einheit wachsen können, ist eine Vereinheitlichung des Vorgehens der nächste Schritt. </a:t>
            </a:r>
            <a:endParaRPr lang="de-CH" sz="1600" dirty="0"/>
          </a:p>
          <a:p>
            <a:endParaRPr lang="de-CH" sz="1600" dirty="0" smtClean="0"/>
          </a:p>
          <a:p>
            <a:r>
              <a:rPr lang="de-CH" sz="1600" b="1" dirty="0"/>
              <a:t>7 / 24 / 365</a:t>
            </a:r>
            <a:r>
              <a:rPr lang="de-CH" sz="1600" dirty="0"/>
              <a:t/>
            </a:r>
            <a:br>
              <a:rPr lang="de-CH" sz="1600" dirty="0"/>
            </a:br>
            <a:r>
              <a:rPr lang="de-CH" sz="1600" dirty="0"/>
              <a:t>Die Grösse des Verbundes und diese Menge als Kunden verlangt auch in deren Betreuung den nächsten Schritt. Zusammen</a:t>
            </a:r>
          </a:p>
          <a:p>
            <a:r>
              <a:rPr lang="de-CH" sz="1600" dirty="0"/>
              <a:t>mit der WWZ möchten wir ein gemeinsames Team bei einem externen Partner aufbauen, welches für uns eine rundum die</a:t>
            </a:r>
            <a:br>
              <a:rPr lang="de-CH" sz="1600" dirty="0"/>
            </a:br>
            <a:r>
              <a:rPr lang="de-CH" sz="1600" dirty="0"/>
              <a:t>Uhr und ganzjährige Abdeckung ermöglicht. Dieser Partner arbeitet wie wir mit dem Dezide / </a:t>
            </a:r>
            <a:r>
              <a:rPr lang="de-CH" sz="1600" dirty="0" err="1"/>
              <a:t>Ticketexpert</a:t>
            </a:r>
            <a:r>
              <a:rPr lang="de-CH" sz="1600" dirty="0"/>
              <a:t> und dadurch </a:t>
            </a:r>
            <a:br>
              <a:rPr lang="de-CH" sz="1600" dirty="0"/>
            </a:br>
            <a:r>
              <a:rPr lang="de-CH" sz="1600" dirty="0"/>
              <a:t>erwarten wir eine hohe Lösungsquote resp. zielgenaue Anvisierung eines Pikettdienstes, wenn angezeigt.</a:t>
            </a:r>
          </a:p>
          <a:p>
            <a:endParaRPr lang="de-CH" sz="1600" dirty="0" smtClean="0"/>
          </a:p>
        </p:txBody>
      </p:sp>
      <p:sp>
        <p:nvSpPr>
          <p:cNvPr id="6" name="Textplatzhalter 9"/>
          <p:cNvSpPr>
            <a:spLocks noGrp="1"/>
          </p:cNvSpPr>
          <p:nvPr>
            <p:ph type="body" sz="quarter" idx="14"/>
          </p:nvPr>
        </p:nvSpPr>
        <p:spPr>
          <a:xfrm>
            <a:off x="6167438" y="332656"/>
            <a:ext cx="4753098" cy="216023"/>
          </a:xfrm>
        </p:spPr>
        <p:txBody>
          <a:bodyPr/>
          <a:lstStyle/>
          <a:p>
            <a:r>
              <a:rPr lang="de-CH" dirty="0"/>
              <a:t>3</a:t>
            </a:r>
            <a:r>
              <a:rPr lang="de-CH" dirty="0" smtClean="0"/>
              <a:t>. Neuheiten / Anpassungen</a:t>
            </a:r>
            <a:endParaRPr lang="de-CH" dirty="0"/>
          </a:p>
        </p:txBody>
      </p:sp>
      <p:sp>
        <p:nvSpPr>
          <p:cNvPr id="7" name="Textplatzhalter 10"/>
          <p:cNvSpPr>
            <a:spLocks noGrp="1"/>
          </p:cNvSpPr>
          <p:nvPr>
            <p:ph type="body" sz="quarter" idx="15"/>
          </p:nvPr>
        </p:nvSpPr>
        <p:spPr>
          <a:xfrm>
            <a:off x="6167438" y="548679"/>
            <a:ext cx="4753098" cy="211713"/>
          </a:xfrm>
        </p:spPr>
        <p:txBody>
          <a:bodyPr/>
          <a:lstStyle/>
          <a:p>
            <a:r>
              <a:rPr lang="de-CH" dirty="0" smtClean="0"/>
              <a:t>3.4 </a:t>
            </a:r>
            <a:r>
              <a:rPr lang="de-CH" dirty="0" err="1" smtClean="0"/>
              <a:t>One</a:t>
            </a:r>
            <a:r>
              <a:rPr lang="de-CH" dirty="0" smtClean="0"/>
              <a:t> </a:t>
            </a:r>
            <a:r>
              <a:rPr lang="de-CH" dirty="0" err="1" smtClean="0"/>
              <a:t>Number</a:t>
            </a:r>
            <a:endParaRPr lang="de-CH" dirty="0"/>
          </a:p>
        </p:txBody>
      </p:sp>
    </p:spTree>
    <p:extLst>
      <p:ext uri="{BB962C8B-B14F-4D97-AF65-F5344CB8AC3E}">
        <p14:creationId xmlns:p14="http://schemas.microsoft.com/office/powerpoint/2010/main" val="35016388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257171" y="1173382"/>
            <a:ext cx="8424168" cy="431950"/>
          </a:xfrm>
        </p:spPr>
        <p:txBody>
          <a:bodyPr/>
          <a:lstStyle/>
          <a:p>
            <a:r>
              <a:rPr lang="de-CH" dirty="0" smtClean="0"/>
              <a:t>Aussenkontakt zu unseren Kunden</a:t>
            </a:r>
            <a:endParaRPr lang="de-CH" dirty="0"/>
          </a:p>
        </p:txBody>
      </p:sp>
      <p:sp>
        <p:nvSpPr>
          <p:cNvPr id="2" name="Textplatzhalter 1"/>
          <p:cNvSpPr>
            <a:spLocks noGrp="1"/>
          </p:cNvSpPr>
          <p:nvPr>
            <p:ph type="body" sz="quarter" idx="13"/>
          </p:nvPr>
        </p:nvSpPr>
        <p:spPr>
          <a:xfrm>
            <a:off x="1270990" y="1757248"/>
            <a:ext cx="8424863" cy="360040"/>
          </a:xfrm>
        </p:spPr>
        <p:txBody>
          <a:bodyPr/>
          <a:lstStyle/>
          <a:p>
            <a:r>
              <a:rPr lang="de-CH" dirty="0"/>
              <a:t>Unsere Entwicklungen für das Jahr </a:t>
            </a:r>
            <a:r>
              <a:rPr lang="de-CH" dirty="0" smtClean="0"/>
              <a:t>2016 – Diskussion erfolgt während Sitzung</a:t>
            </a:r>
            <a:endParaRPr lang="de-CH" dirty="0"/>
          </a:p>
        </p:txBody>
      </p:sp>
      <p:pic>
        <p:nvPicPr>
          <p:cNvPr id="1026" name="Picture 2" descr="C:\Users\ngast.NELA\AppData\Local\Microsoft\Windows\Temporary Internet Files\Content.Outlook\HTOHU5PG\IMG_177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2552874" y="2571929"/>
            <a:ext cx="4536723" cy="3817407"/>
          </a:xfrm>
          <a:prstGeom prst="rect">
            <a:avLst/>
          </a:prstGeom>
          <a:noFill/>
          <a:extLst>
            <a:ext uri="{909E8E84-426E-40DD-AFC4-6F175D3DCCD1}">
              <a14:hiddenFill xmlns:a14="http://schemas.microsoft.com/office/drawing/2010/main">
                <a:solidFill>
                  <a:srgbClr val="FFFFFF"/>
                </a:solidFill>
              </a14:hiddenFill>
            </a:ext>
          </a:extLst>
        </p:spPr>
      </p:pic>
      <p:sp>
        <p:nvSpPr>
          <p:cNvPr id="5" name="Textplatzhalter 9"/>
          <p:cNvSpPr>
            <a:spLocks noGrp="1"/>
          </p:cNvSpPr>
          <p:nvPr>
            <p:ph type="body" sz="quarter" idx="14"/>
          </p:nvPr>
        </p:nvSpPr>
        <p:spPr>
          <a:xfrm>
            <a:off x="6167438" y="332656"/>
            <a:ext cx="4753098" cy="216023"/>
          </a:xfrm>
        </p:spPr>
        <p:txBody>
          <a:bodyPr/>
          <a:lstStyle/>
          <a:p>
            <a:r>
              <a:rPr lang="de-CH" dirty="0"/>
              <a:t>3</a:t>
            </a:r>
            <a:r>
              <a:rPr lang="de-CH" dirty="0" smtClean="0"/>
              <a:t>. Neuheiten / Anpassungen</a:t>
            </a:r>
            <a:endParaRPr lang="de-CH" dirty="0"/>
          </a:p>
        </p:txBody>
      </p:sp>
      <p:sp>
        <p:nvSpPr>
          <p:cNvPr id="6" name="Textplatzhalter 10"/>
          <p:cNvSpPr>
            <a:spLocks noGrp="1"/>
          </p:cNvSpPr>
          <p:nvPr>
            <p:ph type="body" sz="quarter" idx="15"/>
          </p:nvPr>
        </p:nvSpPr>
        <p:spPr>
          <a:xfrm>
            <a:off x="6167438" y="548679"/>
            <a:ext cx="4753098" cy="211713"/>
          </a:xfrm>
        </p:spPr>
        <p:txBody>
          <a:bodyPr/>
          <a:lstStyle/>
          <a:p>
            <a:r>
              <a:rPr lang="de-CH" dirty="0" smtClean="0"/>
              <a:t>3.4 </a:t>
            </a:r>
            <a:r>
              <a:rPr lang="de-CH" dirty="0" err="1" smtClean="0"/>
              <a:t>One</a:t>
            </a:r>
            <a:r>
              <a:rPr lang="de-CH" dirty="0" smtClean="0"/>
              <a:t> </a:t>
            </a:r>
            <a:r>
              <a:rPr lang="de-CH" dirty="0" err="1" smtClean="0"/>
              <a:t>Number</a:t>
            </a:r>
            <a:endParaRPr lang="de-CH" dirty="0"/>
          </a:p>
        </p:txBody>
      </p:sp>
    </p:spTree>
    <p:extLst>
      <p:ext uri="{BB962C8B-B14F-4D97-AF65-F5344CB8AC3E}">
        <p14:creationId xmlns:p14="http://schemas.microsoft.com/office/powerpoint/2010/main" val="1829250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CH" dirty="0" smtClean="0"/>
              <a:t>Worum geht es?</a:t>
            </a:r>
            <a:endParaRPr lang="de-CH" dirty="0"/>
          </a:p>
        </p:txBody>
      </p:sp>
      <p:sp>
        <p:nvSpPr>
          <p:cNvPr id="8" name="Inhaltsplatzhalter 7"/>
          <p:cNvSpPr>
            <a:spLocks noGrp="1"/>
          </p:cNvSpPr>
          <p:nvPr>
            <p:ph idx="1"/>
          </p:nvPr>
        </p:nvSpPr>
        <p:spPr/>
        <p:txBody>
          <a:bodyPr/>
          <a:lstStyle/>
          <a:p>
            <a:pPr marL="285750" indent="-285750">
              <a:buFont typeface="Arial" panose="020B0604020202020204" pitchFamily="34" charset="0"/>
              <a:buChar char="•"/>
            </a:pPr>
            <a:r>
              <a:rPr lang="de-CH" dirty="0" smtClean="0"/>
              <a:t>Garantiefälle</a:t>
            </a:r>
            <a:r>
              <a:rPr lang="de-CH" dirty="0"/>
              <a:t>, </a:t>
            </a:r>
            <a:r>
              <a:rPr lang="de-CH" dirty="0" smtClean="0"/>
              <a:t>Reparatur und Wiederaufbereitung </a:t>
            </a:r>
          </a:p>
          <a:p>
            <a:pPr marL="463550" lvl="1" indent="-285750">
              <a:buFont typeface="Arial" panose="020B0604020202020204" pitchFamily="34" charset="0"/>
              <a:buChar char="•"/>
            </a:pPr>
            <a:r>
              <a:rPr lang="de-CH" dirty="0" smtClean="0"/>
              <a:t>Mobiltelefone (keine Wiederaufbereitung)</a:t>
            </a:r>
          </a:p>
          <a:p>
            <a:pPr marL="463550" lvl="1" indent="-285750">
              <a:buFont typeface="Arial" panose="020B0604020202020204" pitchFamily="34" charset="0"/>
              <a:buChar char="•"/>
            </a:pPr>
            <a:r>
              <a:rPr lang="de-CH" dirty="0" smtClean="0"/>
              <a:t>Quickline Box (keine Reparatur)</a:t>
            </a:r>
          </a:p>
          <a:p>
            <a:pPr marL="463550" lvl="1" indent="-285750">
              <a:buFont typeface="Arial" panose="020B0604020202020204" pitchFamily="34" charset="0"/>
              <a:buChar char="•"/>
            </a:pPr>
            <a:endParaRPr lang="de-CH" dirty="0" smtClean="0"/>
          </a:p>
          <a:p>
            <a:pPr marL="263525" lvl="1" indent="-263525">
              <a:buFont typeface="Arial" panose="020B0604020202020204" pitchFamily="34" charset="0"/>
              <a:buChar char="•"/>
            </a:pPr>
            <a:r>
              <a:rPr lang="de-CH" b="1" dirty="0"/>
              <a:t>Grundsätzlich ausbaubar für </a:t>
            </a:r>
            <a:r>
              <a:rPr lang="de-CH" b="1" dirty="0" smtClean="0"/>
              <a:t>weitere Endgeräte</a:t>
            </a:r>
            <a:endParaRPr lang="de-CH" b="1" dirty="0"/>
          </a:p>
          <a:p>
            <a:pPr marL="463550" lvl="1" indent="-285750">
              <a:buFont typeface="Arial" panose="020B0604020202020204" pitchFamily="34" charset="0"/>
              <a:buChar char="•"/>
            </a:pPr>
            <a:endParaRPr lang="de-CH" dirty="0"/>
          </a:p>
          <a:p>
            <a:pPr marL="263525" lvl="1" indent="-263525">
              <a:buFont typeface="Arial" panose="020B0604020202020204" pitchFamily="34" charset="0"/>
              <a:buChar char="•"/>
            </a:pPr>
            <a:r>
              <a:rPr lang="de-CH" b="1" dirty="0"/>
              <a:t>Ziele</a:t>
            </a:r>
            <a:r>
              <a:rPr lang="de-CH" b="1" dirty="0" smtClean="0"/>
              <a:t>:</a:t>
            </a:r>
          </a:p>
          <a:p>
            <a:pPr marL="0" lvl="1" indent="0">
              <a:buNone/>
            </a:pPr>
            <a:r>
              <a:rPr lang="de-CH" b="1" dirty="0" smtClean="0"/>
              <a:t> </a:t>
            </a:r>
            <a:endParaRPr lang="de-CH" b="1" dirty="0"/>
          </a:p>
          <a:p>
            <a:pPr marL="647700" lvl="2" indent="-285750">
              <a:buFont typeface="Arial" panose="020B0604020202020204" pitchFamily="34" charset="0"/>
              <a:buChar char="•"/>
            </a:pPr>
            <a:r>
              <a:rPr lang="de-CH" dirty="0" smtClean="0"/>
              <a:t>Einfache und einheitliche Prozesse</a:t>
            </a:r>
          </a:p>
          <a:p>
            <a:pPr marL="647700" lvl="2" indent="-285750">
              <a:buFont typeface="Arial" panose="020B0604020202020204" pitchFamily="34" charset="0"/>
              <a:buChar char="•"/>
            </a:pPr>
            <a:r>
              <a:rPr lang="de-CH" dirty="0" smtClean="0"/>
              <a:t>Logistik und Service aus einer Hand</a:t>
            </a:r>
            <a:endParaRPr lang="de-CH" dirty="0"/>
          </a:p>
          <a:p>
            <a:pPr marL="647700" lvl="2" indent="-285750">
              <a:buFont typeface="Arial" panose="020B0604020202020204" pitchFamily="34" charset="0"/>
              <a:buChar char="•"/>
            </a:pPr>
            <a:r>
              <a:rPr lang="de-CH" dirty="0" smtClean="0"/>
              <a:t>Kundenfreundlich / transparent</a:t>
            </a:r>
            <a:endParaRPr lang="de-CH" dirty="0"/>
          </a:p>
        </p:txBody>
      </p:sp>
      <p:sp>
        <p:nvSpPr>
          <p:cNvPr id="4" name="Fußzeilenplatzhalter 3"/>
          <p:cNvSpPr>
            <a:spLocks noGrp="1"/>
          </p:cNvSpPr>
          <p:nvPr>
            <p:ph type="ftr" sz="quarter" idx="11"/>
          </p:nvPr>
        </p:nvSpPr>
        <p:spPr/>
        <p:txBody>
          <a:bodyPr/>
          <a:lstStyle/>
          <a:p>
            <a:r>
              <a:rPr lang="de-CH" dirty="0" smtClean="0"/>
              <a:t>24.05.2016|  Quickline Tools- und Prozessgruppe</a:t>
            </a:r>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19</a:t>
            </a:fld>
            <a:endParaRPr lang="de-CH" dirty="0"/>
          </a:p>
        </p:txBody>
      </p:sp>
      <p:sp>
        <p:nvSpPr>
          <p:cNvPr id="9" name="Textplatzhalter 8"/>
          <p:cNvSpPr>
            <a:spLocks noGrp="1"/>
          </p:cNvSpPr>
          <p:nvPr>
            <p:ph type="body" sz="quarter" idx="13"/>
          </p:nvPr>
        </p:nvSpPr>
        <p:spPr/>
        <p:txBody>
          <a:bodyPr/>
          <a:lstStyle/>
          <a:p>
            <a:r>
              <a:rPr lang="de-CH" dirty="0" smtClean="0"/>
              <a:t>After </a:t>
            </a:r>
            <a:r>
              <a:rPr lang="de-CH" dirty="0" err="1" smtClean="0"/>
              <a:t>Sales</a:t>
            </a:r>
            <a:r>
              <a:rPr lang="de-CH" dirty="0" smtClean="0"/>
              <a:t> Prozesse</a:t>
            </a:r>
            <a:endParaRPr lang="de-CH" dirty="0"/>
          </a:p>
        </p:txBody>
      </p:sp>
      <p:sp>
        <p:nvSpPr>
          <p:cNvPr id="10" name="Textplatzhalter 9"/>
          <p:cNvSpPr>
            <a:spLocks noGrp="1"/>
          </p:cNvSpPr>
          <p:nvPr>
            <p:ph type="body" sz="quarter" idx="14"/>
          </p:nvPr>
        </p:nvSpPr>
        <p:spPr/>
        <p:txBody>
          <a:bodyPr/>
          <a:lstStyle/>
          <a:p>
            <a:r>
              <a:rPr lang="de-CH" dirty="0" smtClean="0"/>
              <a:t>3. Neuheiten / Anpassungen</a:t>
            </a:r>
            <a:endParaRPr lang="de-CH" dirty="0"/>
          </a:p>
        </p:txBody>
      </p:sp>
      <p:sp>
        <p:nvSpPr>
          <p:cNvPr id="11" name="Textplatzhalter 10"/>
          <p:cNvSpPr>
            <a:spLocks noGrp="1"/>
          </p:cNvSpPr>
          <p:nvPr>
            <p:ph type="body" sz="quarter" idx="15"/>
          </p:nvPr>
        </p:nvSpPr>
        <p:spPr/>
        <p:txBody>
          <a:bodyPr/>
          <a:lstStyle/>
          <a:p>
            <a:r>
              <a:rPr lang="de-CH" dirty="0" smtClean="0"/>
              <a:t>3.5 After </a:t>
            </a:r>
            <a:r>
              <a:rPr lang="de-CH" dirty="0" err="1" smtClean="0"/>
              <a:t>Sales</a:t>
            </a:r>
            <a:r>
              <a:rPr lang="de-CH" dirty="0" smtClean="0"/>
              <a:t> Prozess Endgeräte</a:t>
            </a:r>
            <a:endParaRPr lang="de-CH" dirty="0"/>
          </a:p>
        </p:txBody>
      </p:sp>
    </p:spTree>
    <p:extLst>
      <p:ext uri="{BB962C8B-B14F-4D97-AF65-F5344CB8AC3E}">
        <p14:creationId xmlns:p14="http://schemas.microsoft.com/office/powerpoint/2010/main" val="30037587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CH" dirty="0" smtClean="0"/>
              <a:t>Organisatorisches</a:t>
            </a:r>
            <a:endParaRPr lang="de-CH" dirty="0"/>
          </a:p>
        </p:txBody>
      </p:sp>
      <p:sp>
        <p:nvSpPr>
          <p:cNvPr id="8" name="Inhaltsplatzhalter 7"/>
          <p:cNvSpPr>
            <a:spLocks noGrp="1"/>
          </p:cNvSpPr>
          <p:nvPr>
            <p:ph idx="1"/>
          </p:nvPr>
        </p:nvSpPr>
        <p:spPr/>
        <p:txBody>
          <a:bodyPr/>
          <a:lstStyle/>
          <a:p>
            <a:r>
              <a:rPr lang="de-CH" dirty="0" smtClean="0"/>
              <a:t>Wir begrüssen neu in der Tools &amp; Prozesse Gruppe:</a:t>
            </a:r>
          </a:p>
          <a:p>
            <a:pPr marL="285750" indent="-285750">
              <a:buFont typeface="Arial" panose="020B0604020202020204" pitchFamily="34" charset="0"/>
              <a:buChar char="•"/>
            </a:pPr>
            <a:r>
              <a:rPr lang="de-CH" dirty="0" smtClean="0"/>
              <a:t>Petra Ziegler, Localnet</a:t>
            </a:r>
          </a:p>
          <a:p>
            <a:pPr marL="285750" indent="-285750">
              <a:buFont typeface="Arial" panose="020B0604020202020204" pitchFamily="34" charset="0"/>
              <a:buChar char="•"/>
            </a:pPr>
            <a:r>
              <a:rPr lang="de-CH" dirty="0" smtClean="0"/>
              <a:t>Maarten Groeneweg, E2E Customer </a:t>
            </a:r>
            <a:r>
              <a:rPr lang="en-GB" dirty="0" err="1" smtClean="0"/>
              <a:t>Experiance</a:t>
            </a:r>
            <a:r>
              <a:rPr lang="de-CH" dirty="0" smtClean="0"/>
              <a:t> </a:t>
            </a:r>
            <a:r>
              <a:rPr lang="de-CH" dirty="0"/>
              <a:t>Manager, Quickline AG </a:t>
            </a:r>
            <a:r>
              <a:rPr lang="de-CH" dirty="0" smtClean="0"/>
              <a:t>(ohne Stimmrecht)</a:t>
            </a:r>
          </a:p>
          <a:p>
            <a:endParaRPr lang="de-CH" dirty="0"/>
          </a:p>
          <a:p>
            <a:pPr algn="ctr"/>
            <a:r>
              <a:rPr lang="de-CH" sz="2000" dirty="0"/>
              <a:t>Herzlich Willkommen</a:t>
            </a:r>
            <a:r>
              <a:rPr lang="de-CH" sz="2000" dirty="0" smtClean="0"/>
              <a:t>!</a:t>
            </a:r>
            <a:endParaRPr lang="de-CH" sz="2000" dirty="0"/>
          </a:p>
          <a:p>
            <a:endParaRPr lang="de-CH" dirty="0" smtClean="0"/>
          </a:p>
          <a:p>
            <a:pPr marL="285750" indent="-285750">
              <a:buFont typeface="Arial" panose="020B0604020202020204" pitchFamily="34" charset="0"/>
              <a:buChar char="•"/>
            </a:pPr>
            <a:endParaRPr lang="de-CH" dirty="0"/>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2</a:t>
            </a:fld>
            <a:endParaRPr lang="de-CH" dirty="0"/>
          </a:p>
        </p:txBody>
      </p:sp>
      <p:sp>
        <p:nvSpPr>
          <p:cNvPr id="10" name="Textplatzhalter 9"/>
          <p:cNvSpPr>
            <a:spLocks noGrp="1"/>
          </p:cNvSpPr>
          <p:nvPr>
            <p:ph type="body" sz="quarter" idx="13"/>
          </p:nvPr>
        </p:nvSpPr>
        <p:spPr/>
        <p:txBody>
          <a:bodyPr/>
          <a:lstStyle/>
          <a:p>
            <a:r>
              <a:rPr lang="de-CH" dirty="0" smtClean="0"/>
              <a:t>Neue Mitglieder</a:t>
            </a:r>
            <a:endParaRPr lang="de-CH" dirty="0"/>
          </a:p>
        </p:txBody>
      </p:sp>
      <p:sp>
        <p:nvSpPr>
          <p:cNvPr id="2" name="Textplatzhalter 1"/>
          <p:cNvSpPr>
            <a:spLocks noGrp="1"/>
          </p:cNvSpPr>
          <p:nvPr>
            <p:ph type="body" sz="quarter" idx="14"/>
          </p:nvPr>
        </p:nvSpPr>
        <p:spPr/>
        <p:txBody>
          <a:bodyPr/>
          <a:lstStyle/>
          <a:p>
            <a:r>
              <a:rPr lang="de-CH" dirty="0" smtClean="0"/>
              <a:t>Organisatorisches</a:t>
            </a:r>
            <a:endParaRPr lang="de-CH" dirty="0"/>
          </a:p>
        </p:txBody>
      </p:sp>
      <p:sp>
        <p:nvSpPr>
          <p:cNvPr id="3" name="Textplatzhalter 2"/>
          <p:cNvSpPr>
            <a:spLocks noGrp="1"/>
          </p:cNvSpPr>
          <p:nvPr>
            <p:ph type="body" sz="quarter" idx="15"/>
          </p:nvPr>
        </p:nvSpPr>
        <p:spPr/>
        <p:txBody>
          <a:bodyPr/>
          <a:lstStyle/>
          <a:p>
            <a:r>
              <a:rPr lang="de-CH" dirty="0" smtClean="0"/>
              <a:t>Neue Mitglieder</a:t>
            </a:r>
            <a:endParaRPr lang="de-CH" dirty="0"/>
          </a:p>
        </p:txBody>
      </p:sp>
    </p:spTree>
    <p:extLst>
      <p:ext uri="{BB962C8B-B14F-4D97-AF65-F5344CB8AC3E}">
        <p14:creationId xmlns:p14="http://schemas.microsoft.com/office/powerpoint/2010/main" val="7790006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CH" dirty="0" smtClean="0"/>
              <a:t>Prozess heute (Mobil)</a:t>
            </a:r>
            <a:endParaRPr lang="de-CH" dirty="0"/>
          </a:p>
        </p:txBody>
      </p:sp>
      <p:sp>
        <p:nvSpPr>
          <p:cNvPr id="4" name="Fußzeilenplatzhalter 3"/>
          <p:cNvSpPr>
            <a:spLocks noGrp="1"/>
          </p:cNvSpPr>
          <p:nvPr>
            <p:ph type="ftr" sz="quarter" idx="11"/>
          </p:nvPr>
        </p:nvSpPr>
        <p:spPr/>
        <p:txBody>
          <a:bodyPr/>
          <a:lstStyle/>
          <a:p>
            <a:r>
              <a:rPr lang="de-CH" dirty="0"/>
              <a:t>24.05.2016|  Quickline Tools- und Prozessgruppe</a:t>
            </a:r>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20</a:t>
            </a:fld>
            <a:endParaRPr lang="de-CH" dirty="0"/>
          </a:p>
        </p:txBody>
      </p:sp>
      <p:sp>
        <p:nvSpPr>
          <p:cNvPr id="9" name="Textplatzhalter 8"/>
          <p:cNvSpPr>
            <a:spLocks noGrp="1"/>
          </p:cNvSpPr>
          <p:nvPr>
            <p:ph type="body" sz="quarter" idx="13"/>
          </p:nvPr>
        </p:nvSpPr>
        <p:spPr/>
        <p:txBody>
          <a:bodyPr/>
          <a:lstStyle/>
          <a:p>
            <a:r>
              <a:rPr lang="de-CH" dirty="0" smtClean="0"/>
              <a:t>Versand Handy direkt an Service-Center durch Partner mittels Reparaturformular</a:t>
            </a:r>
          </a:p>
          <a:p>
            <a:endParaRPr lang="de-CH" dirty="0"/>
          </a:p>
        </p:txBody>
      </p:sp>
      <p:sp>
        <p:nvSpPr>
          <p:cNvPr id="3" name="Textplatzhalter 2"/>
          <p:cNvSpPr>
            <a:spLocks noGrp="1"/>
          </p:cNvSpPr>
          <p:nvPr>
            <p:ph type="body" sz="quarter" idx="14"/>
          </p:nvPr>
        </p:nvSpPr>
        <p:spPr>
          <a:xfrm>
            <a:off x="1767861" y="2636911"/>
            <a:ext cx="4033838" cy="3816350"/>
          </a:xfrm>
        </p:spPr>
        <p:txBody>
          <a:bodyPr/>
          <a:lstStyle/>
          <a:p>
            <a:pPr marL="285750" indent="-285750">
              <a:buFont typeface="Arial" panose="020B0604020202020204" pitchFamily="34" charset="0"/>
              <a:buChar char="•"/>
            </a:pPr>
            <a:r>
              <a:rPr lang="de-CH" dirty="0" smtClean="0"/>
              <a:t>Für geringe Mengen pragmatischer und richtiger Ansatz. ABER: </a:t>
            </a:r>
          </a:p>
          <a:p>
            <a:pPr marL="463550" lvl="1" indent="-285750">
              <a:buFont typeface="Arial" panose="020B0604020202020204" pitchFamily="34" charset="0"/>
              <a:buChar char="•"/>
            </a:pPr>
            <a:r>
              <a:rPr lang="de-CH" dirty="0" smtClean="0"/>
              <a:t>Kundenunfreundlich</a:t>
            </a:r>
          </a:p>
          <a:p>
            <a:pPr marL="463550" lvl="1" indent="-285750">
              <a:buFont typeface="Arial" panose="020B0604020202020204" pitchFamily="34" charset="0"/>
              <a:buChar char="•"/>
            </a:pPr>
            <a:r>
              <a:rPr lang="de-CH" dirty="0" smtClean="0"/>
              <a:t>Intransparent</a:t>
            </a:r>
          </a:p>
          <a:p>
            <a:pPr marL="463550" lvl="1" indent="-285750">
              <a:buFont typeface="Arial" panose="020B0604020202020204" pitchFamily="34" charset="0"/>
              <a:buChar char="•"/>
            </a:pPr>
            <a:r>
              <a:rPr lang="de-CH" dirty="0" smtClean="0"/>
              <a:t>Keine klaren Prozesse / Wer trägt Kosten?</a:t>
            </a:r>
          </a:p>
          <a:p>
            <a:pPr marL="463550" lvl="1" indent="-285750">
              <a:buFont typeface="Arial" panose="020B0604020202020204" pitchFamily="34" charset="0"/>
              <a:buChar char="•"/>
            </a:pPr>
            <a:r>
              <a:rPr lang="de-CH" dirty="0" smtClean="0"/>
              <a:t>Dauert lange (3 Wochen und mehr)</a:t>
            </a:r>
          </a:p>
          <a:p>
            <a:endParaRPr lang="de-CH" dirty="0" smtClean="0"/>
          </a:p>
          <a:p>
            <a:pPr marL="0" lvl="1" indent="0" defTabSz="360363">
              <a:buNone/>
              <a:tabLst/>
            </a:pPr>
            <a:r>
              <a:rPr lang="de-CH" b="1" dirty="0" smtClean="0"/>
              <a:t>→ 	Aufgrund der gestiegenen Mengen besteht 	Bedürfnis nach einem geordneten Tool</a:t>
            </a:r>
            <a:endParaRPr lang="de-CH" b="1" dirty="0"/>
          </a:p>
        </p:txBody>
      </p:sp>
      <p:pic>
        <p:nvPicPr>
          <p:cNvPr id="2" name="Inhaltsplatzhalter 1"/>
          <p:cNvPicPr>
            <a:picLocks noGrp="1" noChangeAspect="1"/>
          </p:cNvPicPr>
          <p:nvPr>
            <p:ph type="pic" sz="quarter" idx="15"/>
          </p:nvPr>
        </p:nvPicPr>
        <p:blipFill>
          <a:blip r:embed="rId2"/>
          <a:srcRect l="561" r="561"/>
          <a:stretch>
            <a:fillRect/>
          </a:stretch>
        </p:blipFill>
        <p:spPr>
          <a:xfrm>
            <a:off x="6167438" y="1844825"/>
            <a:ext cx="5328000" cy="4176000"/>
          </a:xfrm>
          <a:prstGeom prst="rect">
            <a:avLst/>
          </a:prstGeom>
        </p:spPr>
      </p:pic>
      <p:sp>
        <p:nvSpPr>
          <p:cNvPr id="6" name="Textplatzhalter 5"/>
          <p:cNvSpPr>
            <a:spLocks noGrp="1"/>
          </p:cNvSpPr>
          <p:nvPr>
            <p:ph type="body" sz="quarter" idx="16"/>
          </p:nvPr>
        </p:nvSpPr>
        <p:spPr/>
        <p:txBody>
          <a:bodyPr/>
          <a:lstStyle/>
          <a:p>
            <a:r>
              <a:rPr lang="de-CH" dirty="0"/>
              <a:t>3. Neuheiten / Anpassungen</a:t>
            </a:r>
          </a:p>
          <a:p>
            <a:endParaRPr lang="de-CH" dirty="0"/>
          </a:p>
        </p:txBody>
      </p:sp>
      <p:sp>
        <p:nvSpPr>
          <p:cNvPr id="12" name="Textplatzhalter 11"/>
          <p:cNvSpPr>
            <a:spLocks noGrp="1"/>
          </p:cNvSpPr>
          <p:nvPr>
            <p:ph type="body" sz="quarter" idx="17"/>
          </p:nvPr>
        </p:nvSpPr>
        <p:spPr/>
        <p:txBody>
          <a:bodyPr/>
          <a:lstStyle/>
          <a:p>
            <a:r>
              <a:rPr lang="de-CH" dirty="0"/>
              <a:t>3.5 After </a:t>
            </a:r>
            <a:r>
              <a:rPr lang="de-CH" dirty="0" err="1"/>
              <a:t>Sales</a:t>
            </a:r>
            <a:r>
              <a:rPr lang="de-CH" dirty="0"/>
              <a:t> Prozess Endgeräte</a:t>
            </a:r>
          </a:p>
          <a:p>
            <a:endParaRPr lang="de-CH" dirty="0"/>
          </a:p>
        </p:txBody>
      </p:sp>
    </p:spTree>
    <p:extLst>
      <p:ext uri="{BB962C8B-B14F-4D97-AF65-F5344CB8AC3E}">
        <p14:creationId xmlns:p14="http://schemas.microsoft.com/office/powerpoint/2010/main" val="17159795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Prozess heute (</a:t>
            </a:r>
            <a:r>
              <a:rPr lang="de-CH" dirty="0" err="1" smtClean="0"/>
              <a:t>Verté</a:t>
            </a:r>
            <a:r>
              <a:rPr lang="de-CH" dirty="0" smtClean="0"/>
              <a:t>!)</a:t>
            </a:r>
            <a:endParaRPr lang="de-CH" dirty="0"/>
          </a:p>
        </p:txBody>
      </p:sp>
      <p:sp>
        <p:nvSpPr>
          <p:cNvPr id="3" name="Fußzeilenplatzhalter 2"/>
          <p:cNvSpPr>
            <a:spLocks noGrp="1"/>
          </p:cNvSpPr>
          <p:nvPr>
            <p:ph type="ftr" sz="quarter" idx="11"/>
          </p:nvPr>
        </p:nvSpPr>
        <p:spPr/>
        <p:txBody>
          <a:bodyPr/>
          <a:lstStyle/>
          <a:p>
            <a:r>
              <a:rPr lang="de-CH" smtClean="0"/>
              <a:t>31.12.2014  | Quickline Marketing Ausschuss</a:t>
            </a:r>
            <a:endParaRPr lang="de-CH"/>
          </a:p>
        </p:txBody>
      </p:sp>
      <p:sp>
        <p:nvSpPr>
          <p:cNvPr id="4" name="Foliennummernplatzhalter 3"/>
          <p:cNvSpPr>
            <a:spLocks noGrp="1"/>
          </p:cNvSpPr>
          <p:nvPr>
            <p:ph type="sldNum" sz="quarter" idx="12"/>
          </p:nvPr>
        </p:nvSpPr>
        <p:spPr/>
        <p:txBody>
          <a:bodyPr/>
          <a:lstStyle/>
          <a:p>
            <a:r>
              <a:rPr lang="de-CH" smtClean="0"/>
              <a:t>Seite </a:t>
            </a:r>
            <a:fld id="{72FB1842-98F1-4237-985F-D1D9ACA47654}" type="slidenum">
              <a:rPr lang="de-CH" smtClean="0"/>
              <a:pPr/>
              <a:t>21</a:t>
            </a:fld>
            <a:endParaRPr lang="de-CH" dirty="0"/>
          </a:p>
        </p:txBody>
      </p:sp>
      <p:sp>
        <p:nvSpPr>
          <p:cNvPr id="5" name="Textplatzhalter 4"/>
          <p:cNvSpPr>
            <a:spLocks noGrp="1"/>
          </p:cNvSpPr>
          <p:nvPr>
            <p:ph type="body" sz="quarter" idx="13"/>
          </p:nvPr>
        </p:nvSpPr>
        <p:spPr>
          <a:xfrm>
            <a:off x="1774825" y="1888640"/>
            <a:ext cx="4033838" cy="360040"/>
          </a:xfrm>
        </p:spPr>
        <p:txBody>
          <a:bodyPr/>
          <a:lstStyle/>
          <a:p>
            <a:pPr marL="285750" indent="-285750">
              <a:buFont typeface="Wingdings" panose="05000000000000000000" pitchFamily="2" charset="2"/>
              <a:buChar char="§"/>
            </a:pPr>
            <a:r>
              <a:rPr lang="de-CH" dirty="0" smtClean="0"/>
              <a:t>Sammlung STB bei Partner </a:t>
            </a:r>
          </a:p>
          <a:p>
            <a:pPr marL="285750" indent="-285750">
              <a:buFont typeface="Wingdings" panose="05000000000000000000" pitchFamily="2" charset="2"/>
              <a:buChar char="§"/>
            </a:pPr>
            <a:r>
              <a:rPr lang="de-CH" dirty="0" smtClean="0"/>
              <a:t>Ausfüllen RMA Formular</a:t>
            </a:r>
          </a:p>
          <a:p>
            <a:pPr marL="285750" indent="-285750">
              <a:buFont typeface="Wingdings" panose="05000000000000000000" pitchFamily="2" charset="2"/>
              <a:buChar char="§"/>
            </a:pPr>
            <a:r>
              <a:rPr lang="de-CH" dirty="0" smtClean="0"/>
              <a:t>Ausdrucken RMA Formular  und Versand an ALSO</a:t>
            </a:r>
          </a:p>
          <a:p>
            <a:pPr marL="285750" indent="-285750">
              <a:buFont typeface="Wingdings" panose="05000000000000000000" pitchFamily="2" charset="2"/>
              <a:buChar char="§"/>
            </a:pPr>
            <a:r>
              <a:rPr lang="de-CH" dirty="0" smtClean="0"/>
              <a:t>Triage / Lagerung ALSO</a:t>
            </a:r>
            <a:endParaRPr lang="de-CH" dirty="0"/>
          </a:p>
        </p:txBody>
      </p:sp>
      <p:pic>
        <p:nvPicPr>
          <p:cNvPr id="10" name="Grafik 9"/>
          <p:cNvPicPr>
            <a:picLocks noChangeAspect="1"/>
          </p:cNvPicPr>
          <p:nvPr/>
        </p:nvPicPr>
        <p:blipFill>
          <a:blip r:embed="rId2"/>
          <a:stretch>
            <a:fillRect/>
          </a:stretch>
        </p:blipFill>
        <p:spPr>
          <a:xfrm>
            <a:off x="6816080" y="1008206"/>
            <a:ext cx="4026024" cy="5050741"/>
          </a:xfrm>
          <a:prstGeom prst="rect">
            <a:avLst/>
          </a:prstGeom>
        </p:spPr>
      </p:pic>
      <p:sp>
        <p:nvSpPr>
          <p:cNvPr id="6" name="Textplatzhalter 5"/>
          <p:cNvSpPr>
            <a:spLocks noGrp="1"/>
          </p:cNvSpPr>
          <p:nvPr>
            <p:ph type="body" sz="quarter" idx="14"/>
          </p:nvPr>
        </p:nvSpPr>
        <p:spPr>
          <a:xfrm>
            <a:off x="1804728" y="3918562"/>
            <a:ext cx="4003935" cy="2606782"/>
          </a:xfrm>
        </p:spPr>
        <p:txBody>
          <a:bodyPr/>
          <a:lstStyle/>
          <a:p>
            <a:pPr marL="285750" indent="-285750">
              <a:buFont typeface="Arial" panose="020B0604020202020204" pitchFamily="34" charset="0"/>
              <a:buChar char="•"/>
            </a:pPr>
            <a:endParaRPr lang="de-CH" dirty="0" smtClean="0"/>
          </a:p>
          <a:p>
            <a:pPr defTabSz="263525"/>
            <a:r>
              <a:rPr lang="de-CH" dirty="0"/>
              <a:t>→ 	</a:t>
            </a:r>
            <a:r>
              <a:rPr lang="de-CH" dirty="0" smtClean="0"/>
              <a:t>Für «Vision» wollen wir weniger manuell 	arbeiten und einen geordneten Prozess 	aufsetzen</a:t>
            </a:r>
          </a:p>
          <a:p>
            <a:pPr defTabSz="263525"/>
            <a:r>
              <a:rPr lang="de-CH" dirty="0"/>
              <a:t>→ 	</a:t>
            </a:r>
            <a:r>
              <a:rPr lang="de-CH" dirty="0" smtClean="0"/>
              <a:t>Wenn jeder Partner selber verantwortlich 	ist, braucht es ein einheitliches Vorgehen</a:t>
            </a:r>
            <a:endParaRPr lang="de-CH" dirty="0"/>
          </a:p>
          <a:p>
            <a:pPr defTabSz="263525"/>
            <a:endParaRPr lang="de-CH" dirty="0" smtClean="0"/>
          </a:p>
          <a:p>
            <a:pPr marL="285750" indent="-285750">
              <a:buFont typeface="Arial" panose="020B0604020202020204" pitchFamily="34" charset="0"/>
              <a:buChar char="•"/>
            </a:pPr>
            <a:endParaRPr lang="de-CH" dirty="0"/>
          </a:p>
        </p:txBody>
      </p:sp>
      <p:sp>
        <p:nvSpPr>
          <p:cNvPr id="8" name="Textplatzhalter 7"/>
          <p:cNvSpPr>
            <a:spLocks noGrp="1"/>
          </p:cNvSpPr>
          <p:nvPr>
            <p:ph type="body" sz="quarter" idx="16"/>
          </p:nvPr>
        </p:nvSpPr>
        <p:spPr/>
        <p:txBody>
          <a:bodyPr/>
          <a:lstStyle/>
          <a:p>
            <a:r>
              <a:rPr lang="de-CH" dirty="0"/>
              <a:t>3. Neuheiten / Anpassungen</a:t>
            </a:r>
          </a:p>
          <a:p>
            <a:endParaRPr lang="de-CH" dirty="0"/>
          </a:p>
        </p:txBody>
      </p:sp>
      <p:sp>
        <p:nvSpPr>
          <p:cNvPr id="9" name="Textplatzhalter 8"/>
          <p:cNvSpPr>
            <a:spLocks noGrp="1"/>
          </p:cNvSpPr>
          <p:nvPr>
            <p:ph type="body" sz="quarter" idx="17"/>
          </p:nvPr>
        </p:nvSpPr>
        <p:spPr/>
        <p:txBody>
          <a:bodyPr/>
          <a:lstStyle/>
          <a:p>
            <a:r>
              <a:rPr lang="de-CH" dirty="0"/>
              <a:t>3.5 After </a:t>
            </a:r>
            <a:r>
              <a:rPr lang="de-CH" dirty="0" err="1"/>
              <a:t>Sales</a:t>
            </a:r>
            <a:r>
              <a:rPr lang="de-CH" dirty="0"/>
              <a:t> Prozess Endgeräte</a:t>
            </a:r>
          </a:p>
          <a:p>
            <a:endParaRPr lang="de-CH" dirty="0"/>
          </a:p>
        </p:txBody>
      </p:sp>
    </p:spTree>
    <p:extLst>
      <p:ext uri="{BB962C8B-B14F-4D97-AF65-F5344CB8AC3E}">
        <p14:creationId xmlns:p14="http://schemas.microsoft.com/office/powerpoint/2010/main" val="42201821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59970" y="1268568"/>
            <a:ext cx="4033143" cy="431950"/>
          </a:xfrm>
        </p:spPr>
        <p:txBody>
          <a:bodyPr/>
          <a:lstStyle/>
          <a:p>
            <a:r>
              <a:rPr lang="de-CH" dirty="0" smtClean="0"/>
              <a:t>Prozess neu</a:t>
            </a:r>
            <a:endParaRPr lang="de-CH" dirty="0"/>
          </a:p>
        </p:txBody>
      </p:sp>
      <p:sp>
        <p:nvSpPr>
          <p:cNvPr id="3" name="Fußzeilenplatzhalter 2"/>
          <p:cNvSpPr>
            <a:spLocks noGrp="1"/>
          </p:cNvSpPr>
          <p:nvPr>
            <p:ph type="ftr" sz="quarter" idx="11"/>
          </p:nvPr>
        </p:nvSpPr>
        <p:spPr/>
        <p:txBody>
          <a:bodyPr/>
          <a:lstStyle/>
          <a:p>
            <a:r>
              <a:rPr lang="de-CH" smtClean="0"/>
              <a:t>31.12.2014  | Quickline Marketing Ausschuss</a:t>
            </a:r>
            <a:endParaRPr lang="de-CH"/>
          </a:p>
        </p:txBody>
      </p:sp>
      <p:sp>
        <p:nvSpPr>
          <p:cNvPr id="4" name="Foliennummernplatzhalter 3"/>
          <p:cNvSpPr>
            <a:spLocks noGrp="1"/>
          </p:cNvSpPr>
          <p:nvPr>
            <p:ph type="sldNum" sz="quarter" idx="12"/>
          </p:nvPr>
        </p:nvSpPr>
        <p:spPr/>
        <p:txBody>
          <a:bodyPr/>
          <a:lstStyle/>
          <a:p>
            <a:r>
              <a:rPr lang="de-CH" smtClean="0"/>
              <a:t>Seite </a:t>
            </a:r>
            <a:fld id="{72FB1842-98F1-4237-985F-D1D9ACA47654}" type="slidenum">
              <a:rPr lang="de-CH" smtClean="0"/>
              <a:pPr/>
              <a:t>22</a:t>
            </a:fld>
            <a:endParaRPr lang="de-CH" dirty="0"/>
          </a:p>
        </p:txBody>
      </p:sp>
      <p:sp>
        <p:nvSpPr>
          <p:cNvPr id="5" name="Textplatzhalter 4"/>
          <p:cNvSpPr>
            <a:spLocks noGrp="1"/>
          </p:cNvSpPr>
          <p:nvPr>
            <p:ph type="body" sz="quarter" idx="13"/>
          </p:nvPr>
        </p:nvSpPr>
        <p:spPr>
          <a:xfrm>
            <a:off x="1759970" y="1700518"/>
            <a:ext cx="4033838" cy="360040"/>
          </a:xfrm>
        </p:spPr>
        <p:txBody>
          <a:bodyPr/>
          <a:lstStyle/>
          <a:p>
            <a:r>
              <a:rPr lang="de-CH" dirty="0" smtClean="0"/>
              <a:t>After </a:t>
            </a:r>
            <a:r>
              <a:rPr lang="de-CH" dirty="0" err="1" smtClean="0"/>
              <a:t>Sales</a:t>
            </a:r>
            <a:r>
              <a:rPr lang="de-CH" dirty="0" smtClean="0"/>
              <a:t> Management über ALSO </a:t>
            </a:r>
            <a:endParaRPr lang="de-CH" dirty="0"/>
          </a:p>
        </p:txBody>
      </p:sp>
      <p:sp>
        <p:nvSpPr>
          <p:cNvPr id="6" name="Textplatzhalter 5"/>
          <p:cNvSpPr>
            <a:spLocks noGrp="1"/>
          </p:cNvSpPr>
          <p:nvPr>
            <p:ph type="body" sz="quarter" idx="14"/>
          </p:nvPr>
        </p:nvSpPr>
        <p:spPr>
          <a:xfrm>
            <a:off x="1759970" y="2137803"/>
            <a:ext cx="4033838" cy="3815829"/>
          </a:xfrm>
        </p:spPr>
        <p:txBody>
          <a:bodyPr/>
          <a:lstStyle/>
          <a:p>
            <a:pPr marL="285750" indent="-285750">
              <a:buFont typeface="Arial" panose="020B0604020202020204" pitchFamily="34" charset="0"/>
              <a:buChar char="•"/>
            </a:pPr>
            <a:r>
              <a:rPr lang="de-CH" dirty="0" smtClean="0"/>
              <a:t>Erfassung / Tracking der Reparatur-, Garantie- und Wiederaufbereitungsfälle im </a:t>
            </a:r>
            <a:r>
              <a:rPr lang="de-CH" dirty="0" err="1" smtClean="0"/>
              <a:t>RepairLog</a:t>
            </a:r>
            <a:r>
              <a:rPr lang="de-CH" dirty="0" smtClean="0"/>
              <a:t> (webbasiertes IT-Tool)</a:t>
            </a:r>
          </a:p>
          <a:p>
            <a:pPr marL="285750" indent="-285750">
              <a:buFont typeface="Arial" panose="020B0604020202020204" pitchFamily="34" charset="0"/>
              <a:buChar char="•"/>
            </a:pPr>
            <a:r>
              <a:rPr lang="de-CH" dirty="0" smtClean="0"/>
              <a:t>ALSO zentraler </a:t>
            </a:r>
            <a:r>
              <a:rPr lang="de-CH" dirty="0" err="1" smtClean="0"/>
              <a:t>Aftersales</a:t>
            </a:r>
            <a:r>
              <a:rPr lang="de-CH" dirty="0" smtClean="0"/>
              <a:t>-Hub</a:t>
            </a:r>
          </a:p>
          <a:p>
            <a:pPr marL="463550" lvl="1" indent="-285750">
              <a:buFont typeface="Arial" panose="020B0604020202020204" pitchFamily="34" charset="0"/>
              <a:buChar char="•"/>
            </a:pPr>
            <a:r>
              <a:rPr lang="de-CH" dirty="0" smtClean="0"/>
              <a:t>Triage </a:t>
            </a:r>
            <a:r>
              <a:rPr lang="de-CH" dirty="0" err="1" smtClean="0"/>
              <a:t>Repairgeräte</a:t>
            </a:r>
            <a:r>
              <a:rPr lang="de-CH" dirty="0" smtClean="0"/>
              <a:t> (Mobil)</a:t>
            </a:r>
          </a:p>
          <a:p>
            <a:pPr marL="463550" lvl="1" indent="-285750">
              <a:buFont typeface="Arial" panose="020B0604020202020204" pitchFamily="34" charset="0"/>
              <a:buChar char="•"/>
            </a:pPr>
            <a:r>
              <a:rPr lang="de-CH" dirty="0" smtClean="0"/>
              <a:t>Management Verpackung / Transporte</a:t>
            </a:r>
          </a:p>
          <a:p>
            <a:pPr marL="463550" lvl="1" indent="-285750">
              <a:buFont typeface="Arial" panose="020B0604020202020204" pitchFamily="34" charset="0"/>
              <a:buChar char="•"/>
            </a:pPr>
            <a:r>
              <a:rPr lang="de-CH" dirty="0" smtClean="0"/>
              <a:t>Handling Kostenvoranschläge </a:t>
            </a:r>
          </a:p>
          <a:p>
            <a:pPr marL="463550" lvl="1" indent="-285750">
              <a:buFont typeface="Arial" panose="020B0604020202020204" pitchFamily="34" charset="0"/>
              <a:buChar char="•"/>
            </a:pPr>
            <a:r>
              <a:rPr lang="de-CH" dirty="0" err="1" smtClean="0"/>
              <a:t>Refurbishing</a:t>
            </a:r>
            <a:r>
              <a:rPr lang="de-CH" dirty="0" smtClean="0"/>
              <a:t>/</a:t>
            </a:r>
            <a:r>
              <a:rPr lang="de-CH" dirty="0" err="1" smtClean="0"/>
              <a:t>Rebundling</a:t>
            </a:r>
            <a:r>
              <a:rPr lang="de-CH" dirty="0" smtClean="0"/>
              <a:t> STB</a:t>
            </a:r>
          </a:p>
          <a:p>
            <a:pPr marL="463550" lvl="1" indent="-285750">
              <a:buFont typeface="Arial" panose="020B0604020202020204" pitchFamily="34" charset="0"/>
              <a:buChar char="•"/>
            </a:pPr>
            <a:endParaRPr lang="de-CH" dirty="0" smtClean="0"/>
          </a:p>
          <a:p>
            <a:pPr marL="285750" indent="-285750">
              <a:buFont typeface="Arial" panose="020B0604020202020204" pitchFamily="34" charset="0"/>
              <a:buChar char="•"/>
            </a:pPr>
            <a:r>
              <a:rPr lang="de-CH" dirty="0" smtClean="0"/>
              <a:t>Referenzen ALSO: </a:t>
            </a:r>
          </a:p>
          <a:p>
            <a:pPr marL="463550" lvl="1" indent="-285750">
              <a:buFont typeface="Arial" panose="020B0604020202020204" pitchFamily="34" charset="0"/>
              <a:buChar char="•"/>
            </a:pPr>
            <a:r>
              <a:rPr lang="de-CH" dirty="0" smtClean="0"/>
              <a:t>Swisscom Privatkundenreparaturen</a:t>
            </a:r>
          </a:p>
          <a:p>
            <a:pPr marL="463550" lvl="1" indent="-285750">
              <a:buFont typeface="Arial" panose="020B0604020202020204" pitchFamily="34" charset="0"/>
              <a:buChar char="•"/>
            </a:pPr>
            <a:r>
              <a:rPr lang="de-CH" dirty="0" smtClean="0"/>
              <a:t>Kostenvoranschlags-Management HTC</a:t>
            </a:r>
          </a:p>
          <a:p>
            <a:pPr marL="463550" lvl="1" indent="-285750">
              <a:buFont typeface="Arial" panose="020B0604020202020204" pitchFamily="34" charset="0"/>
              <a:buChar char="•"/>
            </a:pPr>
            <a:r>
              <a:rPr lang="de-CH" dirty="0" smtClean="0"/>
              <a:t>Schweizerische Post </a:t>
            </a:r>
            <a:r>
              <a:rPr lang="de-CH" dirty="0" err="1" smtClean="0"/>
              <a:t>Repair</a:t>
            </a:r>
            <a:r>
              <a:rPr lang="de-CH" dirty="0" smtClean="0"/>
              <a:t>-Management</a:t>
            </a:r>
          </a:p>
          <a:p>
            <a:pPr marL="463550" lvl="1" indent="-285750">
              <a:buFont typeface="Arial" panose="020B0604020202020204" pitchFamily="34" charset="0"/>
              <a:buChar char="•"/>
            </a:pPr>
            <a:r>
              <a:rPr lang="de-CH" dirty="0" smtClean="0"/>
              <a:t>ALSO seit 2014 an Fa. Bachmann Mobil beteiligt</a:t>
            </a:r>
            <a:endParaRPr lang="de-CH" dirty="0"/>
          </a:p>
        </p:txBody>
      </p:sp>
      <p:sp>
        <p:nvSpPr>
          <p:cNvPr id="8" name="Textplatzhalter 7"/>
          <p:cNvSpPr>
            <a:spLocks noGrp="1"/>
          </p:cNvSpPr>
          <p:nvPr>
            <p:ph type="body" sz="quarter" idx="16"/>
          </p:nvPr>
        </p:nvSpPr>
        <p:spPr/>
        <p:txBody>
          <a:bodyPr/>
          <a:lstStyle/>
          <a:p>
            <a:r>
              <a:rPr lang="de-CH" dirty="0"/>
              <a:t>3. Neuheiten / Anpassungen</a:t>
            </a:r>
          </a:p>
          <a:p>
            <a:endParaRPr lang="de-CH" dirty="0"/>
          </a:p>
        </p:txBody>
      </p:sp>
      <p:sp>
        <p:nvSpPr>
          <p:cNvPr id="9" name="Textplatzhalter 8"/>
          <p:cNvSpPr>
            <a:spLocks noGrp="1"/>
          </p:cNvSpPr>
          <p:nvPr>
            <p:ph type="body" sz="quarter" idx="17"/>
          </p:nvPr>
        </p:nvSpPr>
        <p:spPr/>
        <p:txBody>
          <a:bodyPr/>
          <a:lstStyle/>
          <a:p>
            <a:r>
              <a:rPr lang="de-CH" dirty="0"/>
              <a:t>3.5 After </a:t>
            </a:r>
            <a:r>
              <a:rPr lang="de-CH" dirty="0" err="1"/>
              <a:t>Sales</a:t>
            </a:r>
            <a:r>
              <a:rPr lang="de-CH" dirty="0"/>
              <a:t> Prozess Endgeräte</a:t>
            </a:r>
          </a:p>
          <a:p>
            <a:endParaRPr lang="de-CH" dirty="0"/>
          </a:p>
        </p:txBody>
      </p:sp>
      <p:pic>
        <p:nvPicPr>
          <p:cNvPr id="10" name="Grafik 9"/>
          <p:cNvPicPr>
            <a:picLocks noChangeAspect="1"/>
          </p:cNvPicPr>
          <p:nvPr/>
        </p:nvPicPr>
        <p:blipFill>
          <a:blip r:embed="rId2"/>
          <a:stretch>
            <a:fillRect/>
          </a:stretch>
        </p:blipFill>
        <p:spPr>
          <a:xfrm>
            <a:off x="5735960" y="1700518"/>
            <a:ext cx="6456039" cy="3674444"/>
          </a:xfrm>
          <a:prstGeom prst="rect">
            <a:avLst/>
          </a:prstGeom>
        </p:spPr>
      </p:pic>
    </p:spTree>
    <p:extLst>
      <p:ext uri="{BB962C8B-B14F-4D97-AF65-F5344CB8AC3E}">
        <p14:creationId xmlns:p14="http://schemas.microsoft.com/office/powerpoint/2010/main" val="15708915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75520" y="1052736"/>
            <a:ext cx="4033143" cy="431950"/>
          </a:xfrm>
        </p:spPr>
        <p:txBody>
          <a:bodyPr/>
          <a:lstStyle/>
          <a:p>
            <a:r>
              <a:rPr lang="de-CH" dirty="0" smtClean="0"/>
              <a:t>Vorteile </a:t>
            </a:r>
            <a:r>
              <a:rPr lang="de-CH" dirty="0" err="1" smtClean="0"/>
              <a:t>RepairLog</a:t>
            </a:r>
            <a:endParaRPr lang="de-CH" dirty="0"/>
          </a:p>
        </p:txBody>
      </p:sp>
      <p:sp>
        <p:nvSpPr>
          <p:cNvPr id="3" name="Fußzeilenplatzhalter 2"/>
          <p:cNvSpPr>
            <a:spLocks noGrp="1"/>
          </p:cNvSpPr>
          <p:nvPr>
            <p:ph type="ftr" sz="quarter" idx="11"/>
          </p:nvPr>
        </p:nvSpPr>
        <p:spPr/>
        <p:txBody>
          <a:bodyPr/>
          <a:lstStyle/>
          <a:p>
            <a:r>
              <a:rPr lang="de-CH" smtClean="0"/>
              <a:t>31.12.2014  | Quickline Marketing Ausschuss</a:t>
            </a:r>
            <a:endParaRPr lang="de-CH"/>
          </a:p>
        </p:txBody>
      </p:sp>
      <p:sp>
        <p:nvSpPr>
          <p:cNvPr id="4" name="Foliennummernplatzhalter 3"/>
          <p:cNvSpPr>
            <a:spLocks noGrp="1"/>
          </p:cNvSpPr>
          <p:nvPr>
            <p:ph type="sldNum" sz="quarter" idx="12"/>
          </p:nvPr>
        </p:nvSpPr>
        <p:spPr/>
        <p:txBody>
          <a:bodyPr/>
          <a:lstStyle/>
          <a:p>
            <a:r>
              <a:rPr lang="de-CH" smtClean="0"/>
              <a:t>Seite </a:t>
            </a:r>
            <a:fld id="{72FB1842-98F1-4237-985F-D1D9ACA47654}" type="slidenum">
              <a:rPr lang="de-CH" smtClean="0"/>
              <a:pPr/>
              <a:t>23</a:t>
            </a:fld>
            <a:endParaRPr lang="de-CH" dirty="0"/>
          </a:p>
        </p:txBody>
      </p:sp>
      <p:sp>
        <p:nvSpPr>
          <p:cNvPr id="5" name="Textplatzhalter 4"/>
          <p:cNvSpPr>
            <a:spLocks noGrp="1"/>
          </p:cNvSpPr>
          <p:nvPr>
            <p:ph type="body" sz="quarter" idx="13"/>
          </p:nvPr>
        </p:nvSpPr>
        <p:spPr>
          <a:xfrm>
            <a:off x="1800000" y="1566867"/>
            <a:ext cx="4033838" cy="360040"/>
          </a:xfrm>
        </p:spPr>
        <p:txBody>
          <a:bodyPr/>
          <a:lstStyle/>
          <a:p>
            <a:r>
              <a:rPr lang="de-CH" dirty="0" smtClean="0"/>
              <a:t>Mobile</a:t>
            </a:r>
          </a:p>
          <a:p>
            <a:endParaRPr lang="de-CH" dirty="0"/>
          </a:p>
        </p:txBody>
      </p:sp>
      <p:sp>
        <p:nvSpPr>
          <p:cNvPr id="6" name="Textplatzhalter 5"/>
          <p:cNvSpPr>
            <a:spLocks noGrp="1"/>
          </p:cNvSpPr>
          <p:nvPr>
            <p:ph type="body" sz="quarter" idx="14"/>
          </p:nvPr>
        </p:nvSpPr>
        <p:spPr>
          <a:xfrm>
            <a:off x="1807182" y="2009088"/>
            <a:ext cx="4033838" cy="4372240"/>
          </a:xfrm>
        </p:spPr>
        <p:txBody>
          <a:bodyPr/>
          <a:lstStyle/>
          <a:p>
            <a:pPr marL="285750" indent="-285750">
              <a:buFont typeface="Arial" panose="020B0604020202020204" pitchFamily="34" charset="0"/>
              <a:buChar char="•"/>
            </a:pPr>
            <a:r>
              <a:rPr lang="de-CH" dirty="0" smtClean="0"/>
              <a:t>Einheitliche Erfassung von Garantie-, DOA und Reparaturaufträgen</a:t>
            </a:r>
          </a:p>
          <a:p>
            <a:pPr marL="285750" indent="-285750">
              <a:buFont typeface="Arial" panose="020B0604020202020204" pitchFamily="34" charset="0"/>
              <a:buChar char="•"/>
            </a:pPr>
            <a:r>
              <a:rPr lang="de-CH" dirty="0" smtClean="0"/>
              <a:t>Tracking durch Kunden möglich nach Auftragserfassung (auch Tracking durch Shop)</a:t>
            </a:r>
          </a:p>
          <a:p>
            <a:pPr marL="285750" indent="-285750">
              <a:buFont typeface="Arial" panose="020B0604020202020204" pitchFamily="34" charset="0"/>
              <a:buChar char="•"/>
            </a:pPr>
            <a:r>
              <a:rPr lang="de-CH" dirty="0" smtClean="0"/>
              <a:t>Verkürzte Durchlaufzeit </a:t>
            </a:r>
          </a:p>
          <a:p>
            <a:pPr marL="285750" indent="-285750">
              <a:buFont typeface="Arial" panose="020B0604020202020204" pitchFamily="34" charset="0"/>
              <a:buChar char="•"/>
            </a:pPr>
            <a:r>
              <a:rPr lang="de-CH" dirty="0"/>
              <a:t>H</a:t>
            </a:r>
            <a:r>
              <a:rPr lang="de-CH" dirty="0" smtClean="0"/>
              <a:t>öhere Kundenzufriedenheit</a:t>
            </a:r>
          </a:p>
          <a:p>
            <a:pPr marL="285750" indent="-285750">
              <a:buFont typeface="Arial" panose="020B0604020202020204" pitchFamily="34" charset="0"/>
              <a:buChar char="•"/>
            </a:pPr>
            <a:r>
              <a:rPr lang="de-CH" dirty="0" smtClean="0"/>
              <a:t>Versand direkt an Kunden oder an Shop (Möglichkeit </a:t>
            </a:r>
            <a:r>
              <a:rPr lang="de-CH" dirty="0" err="1" smtClean="0"/>
              <a:t>pick-up</a:t>
            </a:r>
            <a:r>
              <a:rPr lang="de-CH" dirty="0" smtClean="0"/>
              <a:t> durch Post Zustellpersonal)</a:t>
            </a:r>
          </a:p>
          <a:p>
            <a:pPr marL="285750" indent="-285750">
              <a:buFont typeface="Arial" panose="020B0604020202020204" pitchFamily="34" charset="0"/>
              <a:buChar char="•"/>
            </a:pPr>
            <a:r>
              <a:rPr lang="de-CH" dirty="0" smtClean="0"/>
              <a:t>Handling Kundenkommunikation bei Kostenvoranschlägen bei Reparaturen ausserhalb Garantie</a:t>
            </a:r>
          </a:p>
          <a:p>
            <a:pPr marL="285750" indent="-285750">
              <a:buFont typeface="Arial" panose="020B0604020202020204" pitchFamily="34" charset="0"/>
              <a:buChar char="•"/>
            </a:pPr>
            <a:endParaRPr lang="de-CH" dirty="0" smtClean="0"/>
          </a:p>
          <a:p>
            <a:pPr marL="285750" indent="-285750">
              <a:buFont typeface="Arial" panose="020B0604020202020204" pitchFamily="34" charset="0"/>
              <a:buChar char="•"/>
            </a:pPr>
            <a:endParaRPr lang="de-CH" dirty="0"/>
          </a:p>
        </p:txBody>
      </p:sp>
      <p:sp>
        <p:nvSpPr>
          <p:cNvPr id="8" name="Textplatzhalter 7"/>
          <p:cNvSpPr>
            <a:spLocks noGrp="1"/>
          </p:cNvSpPr>
          <p:nvPr>
            <p:ph type="body" sz="quarter" idx="16"/>
          </p:nvPr>
        </p:nvSpPr>
        <p:spPr/>
        <p:txBody>
          <a:bodyPr/>
          <a:lstStyle/>
          <a:p>
            <a:r>
              <a:rPr lang="de-CH" dirty="0"/>
              <a:t>3. Neuheiten / Anpassungen</a:t>
            </a:r>
          </a:p>
          <a:p>
            <a:endParaRPr lang="de-CH" dirty="0"/>
          </a:p>
        </p:txBody>
      </p:sp>
      <p:sp>
        <p:nvSpPr>
          <p:cNvPr id="9" name="Textplatzhalter 8"/>
          <p:cNvSpPr>
            <a:spLocks noGrp="1"/>
          </p:cNvSpPr>
          <p:nvPr>
            <p:ph type="body" sz="quarter" idx="17"/>
          </p:nvPr>
        </p:nvSpPr>
        <p:spPr/>
        <p:txBody>
          <a:bodyPr/>
          <a:lstStyle/>
          <a:p>
            <a:r>
              <a:rPr lang="de-CH" dirty="0"/>
              <a:t>3.5 After </a:t>
            </a:r>
            <a:r>
              <a:rPr lang="de-CH" dirty="0" err="1"/>
              <a:t>Sales</a:t>
            </a:r>
            <a:r>
              <a:rPr lang="de-CH" dirty="0"/>
              <a:t> Prozess Endgeräte</a:t>
            </a:r>
          </a:p>
          <a:p>
            <a:endParaRPr lang="de-CH" dirty="0"/>
          </a:p>
        </p:txBody>
      </p:sp>
      <p:sp>
        <p:nvSpPr>
          <p:cNvPr id="12" name="Textplatzhalter 4"/>
          <p:cNvSpPr txBox="1">
            <a:spLocks/>
          </p:cNvSpPr>
          <p:nvPr/>
        </p:nvSpPr>
        <p:spPr>
          <a:xfrm>
            <a:off x="6146059" y="1566867"/>
            <a:ext cx="4033838" cy="360040"/>
          </a:xfrm>
          <a:prstGeom prst="rect">
            <a:avLst/>
          </a:prstGeom>
        </p:spPr>
        <p:txBody>
          <a:bodyPr vert="horz" lIns="0" tIns="0" rIns="0" bIns="0" rtlCol="0">
            <a:noAutofit/>
          </a:bodyPr>
          <a:lstStyle>
            <a:lvl1pPr marL="0" indent="0" algn="l" defTabSz="914400" rtl="0" eaLnBrk="1" latinLnBrk="0" hangingPunct="1">
              <a:lnSpc>
                <a:spcPts val="1920"/>
              </a:lnSpc>
              <a:spcBef>
                <a:spcPts val="0"/>
              </a:spcBef>
              <a:spcAft>
                <a:spcPts val="1920"/>
              </a:spcAft>
              <a:buFont typeface="Arial" panose="020B0604020202020204" pitchFamily="34" charset="0"/>
              <a:buNone/>
              <a:defRPr sz="1800" b="0" kern="1200">
                <a:solidFill>
                  <a:schemeClr val="accent1"/>
                </a:solidFill>
                <a:latin typeface="+mn-lt"/>
                <a:ea typeface="+mn-ea"/>
                <a:cs typeface="+mn-cs"/>
              </a:defRPr>
            </a:lvl1pPr>
            <a:lvl2pPr marL="177800" indent="-177800" algn="l" defTabSz="914400" rtl="0" eaLnBrk="1" latinLnBrk="0" hangingPunct="1">
              <a:lnSpc>
                <a:spcPts val="1920"/>
              </a:lnSpc>
              <a:spcBef>
                <a:spcPts val="0"/>
              </a:spcBef>
              <a:buFont typeface="Calibri" panose="020F0502020204030204" pitchFamily="34" charset="0"/>
              <a:buChar char="•"/>
              <a:tabLst>
                <a:tab pos="177800" algn="l"/>
              </a:tabLst>
              <a:defRPr sz="1600" kern="1200">
                <a:solidFill>
                  <a:schemeClr val="tx1"/>
                </a:solidFill>
                <a:latin typeface="+mn-lt"/>
                <a:ea typeface="+mn-ea"/>
                <a:cs typeface="+mn-cs"/>
              </a:defRPr>
            </a:lvl2pPr>
            <a:lvl3pPr marL="361950" indent="-180975" algn="l" defTabSz="914400" rtl="0" eaLnBrk="1" latinLnBrk="0" hangingPunct="1">
              <a:lnSpc>
                <a:spcPts val="1920"/>
              </a:lnSpc>
              <a:spcBef>
                <a:spcPts val="0"/>
              </a:spcBef>
              <a:buFont typeface="Symbol" panose="05050102010706020507" pitchFamily="18" charset="2"/>
              <a:buChar char="-"/>
              <a:tabLst/>
              <a:defRPr sz="1600" kern="1200">
                <a:solidFill>
                  <a:schemeClr val="tx1"/>
                </a:solidFill>
                <a:latin typeface="+mn-lt"/>
                <a:ea typeface="+mn-ea"/>
                <a:cs typeface="+mn-cs"/>
              </a:defRPr>
            </a:lvl3pPr>
            <a:lvl4pPr marL="715963" indent="-174625" algn="l" defTabSz="914400" rtl="0" eaLnBrk="1" latinLnBrk="0" hangingPunct="1">
              <a:lnSpc>
                <a:spcPts val="1920"/>
              </a:lnSpc>
              <a:spcBef>
                <a:spcPts val="0"/>
              </a:spcBef>
              <a:buFont typeface="Wingdings" panose="05000000000000000000" pitchFamily="2" charset="2"/>
              <a:buChar char=""/>
              <a:tabLst/>
              <a:defRPr sz="1600" kern="1200">
                <a:solidFill>
                  <a:schemeClr val="tx1"/>
                </a:solidFill>
                <a:latin typeface="+mn-lt"/>
                <a:ea typeface="+mn-ea"/>
                <a:cs typeface="+mn-cs"/>
              </a:defRPr>
            </a:lvl4pPr>
            <a:lvl5pPr marL="898525" indent="-182563" algn="l" defTabSz="914400" rtl="0" eaLnBrk="1" latinLnBrk="0" hangingPunct="1">
              <a:lnSpc>
                <a:spcPts val="1920"/>
              </a:lnSpc>
              <a:spcBef>
                <a:spcPts val="0"/>
              </a:spcBef>
              <a:buFont typeface="Calibri" panose="020F0502020204030204" pitchFamily="34" charset="0"/>
              <a:buChar char="-"/>
              <a:tabLst/>
              <a:defRPr sz="1600" kern="1200">
                <a:solidFill>
                  <a:schemeClr val="tx1"/>
                </a:solidFill>
                <a:latin typeface="+mn-lt"/>
                <a:ea typeface="+mn-ea"/>
                <a:cs typeface="+mn-cs"/>
              </a:defRPr>
            </a:lvl5pPr>
            <a:lvl6pPr marL="1074738" indent="-176213" algn="l" defTabSz="914400" rtl="0" eaLnBrk="1" latinLnBrk="0" hangingPunct="1">
              <a:lnSpc>
                <a:spcPts val="1920"/>
              </a:lnSpc>
              <a:spcBef>
                <a:spcPts val="0"/>
              </a:spcBef>
              <a:buFont typeface="Calibri" panose="020F050202020403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CH" dirty="0" smtClean="0"/>
              <a:t>Quickline Box</a:t>
            </a:r>
          </a:p>
          <a:p>
            <a:endParaRPr lang="de-CH" dirty="0"/>
          </a:p>
        </p:txBody>
      </p:sp>
      <p:sp>
        <p:nvSpPr>
          <p:cNvPr id="13" name="Textplatzhalter 5"/>
          <p:cNvSpPr txBox="1">
            <a:spLocks/>
          </p:cNvSpPr>
          <p:nvPr/>
        </p:nvSpPr>
        <p:spPr>
          <a:xfrm>
            <a:off x="6161113" y="2009088"/>
            <a:ext cx="4033838" cy="3816350"/>
          </a:xfrm>
          <a:prstGeom prst="rect">
            <a:avLst/>
          </a:prstGeom>
        </p:spPr>
        <p:txBody>
          <a:bodyPr vert="horz" lIns="0" tIns="0" rIns="0" bIns="0" rtlCol="0">
            <a:noAutofit/>
          </a:bodyPr>
          <a:lstStyle>
            <a:lvl1pPr marL="0" indent="0" algn="l" defTabSz="914400" rtl="0" eaLnBrk="1" latinLnBrk="0" hangingPunct="1">
              <a:lnSpc>
                <a:spcPts val="1920"/>
              </a:lnSpc>
              <a:spcBef>
                <a:spcPts val="0"/>
              </a:spcBef>
              <a:spcAft>
                <a:spcPts val="1920"/>
              </a:spcAft>
              <a:buFont typeface="Arial" panose="020B0604020202020204" pitchFamily="34" charset="0"/>
              <a:buNone/>
              <a:defRPr sz="1600" b="1" kern="1200">
                <a:solidFill>
                  <a:schemeClr val="tx1"/>
                </a:solidFill>
                <a:latin typeface="+mn-lt"/>
                <a:ea typeface="+mn-ea"/>
                <a:cs typeface="+mn-cs"/>
              </a:defRPr>
            </a:lvl1pPr>
            <a:lvl2pPr marL="177800" indent="-177800" algn="l" defTabSz="914400" rtl="0" eaLnBrk="1" latinLnBrk="0" hangingPunct="1">
              <a:lnSpc>
                <a:spcPts val="1920"/>
              </a:lnSpc>
              <a:spcBef>
                <a:spcPts val="0"/>
              </a:spcBef>
              <a:buFont typeface="Calibri" panose="020F0502020204030204" pitchFamily="34" charset="0"/>
              <a:buChar char="•"/>
              <a:tabLst>
                <a:tab pos="177800" algn="l"/>
              </a:tabLst>
              <a:defRPr sz="1600" kern="1200">
                <a:solidFill>
                  <a:schemeClr val="tx1"/>
                </a:solidFill>
                <a:latin typeface="+mn-lt"/>
                <a:ea typeface="+mn-ea"/>
                <a:cs typeface="+mn-cs"/>
              </a:defRPr>
            </a:lvl2pPr>
            <a:lvl3pPr marL="361950" indent="-180975" algn="l" defTabSz="914400" rtl="0" eaLnBrk="1" latinLnBrk="0" hangingPunct="1">
              <a:lnSpc>
                <a:spcPts val="1920"/>
              </a:lnSpc>
              <a:spcBef>
                <a:spcPts val="0"/>
              </a:spcBef>
              <a:buFont typeface="Symbol" panose="05050102010706020507" pitchFamily="18" charset="2"/>
              <a:buChar char="-"/>
              <a:tabLst/>
              <a:defRPr sz="1600" kern="1200">
                <a:solidFill>
                  <a:schemeClr val="tx1"/>
                </a:solidFill>
                <a:latin typeface="+mn-lt"/>
                <a:ea typeface="+mn-ea"/>
                <a:cs typeface="+mn-cs"/>
              </a:defRPr>
            </a:lvl3pPr>
            <a:lvl4pPr marL="715963" indent="-174625" algn="l" defTabSz="914400" rtl="0" eaLnBrk="1" latinLnBrk="0" hangingPunct="1">
              <a:lnSpc>
                <a:spcPts val="1920"/>
              </a:lnSpc>
              <a:spcBef>
                <a:spcPts val="0"/>
              </a:spcBef>
              <a:buFont typeface="Wingdings" panose="05000000000000000000" pitchFamily="2" charset="2"/>
              <a:buChar char=""/>
              <a:tabLst/>
              <a:defRPr sz="1600" kern="1200">
                <a:solidFill>
                  <a:schemeClr val="tx1"/>
                </a:solidFill>
                <a:latin typeface="+mn-lt"/>
                <a:ea typeface="+mn-ea"/>
                <a:cs typeface="+mn-cs"/>
              </a:defRPr>
            </a:lvl4pPr>
            <a:lvl5pPr marL="898525" indent="-182563" algn="l" defTabSz="914400" rtl="0" eaLnBrk="1" latinLnBrk="0" hangingPunct="1">
              <a:lnSpc>
                <a:spcPts val="1920"/>
              </a:lnSpc>
              <a:spcBef>
                <a:spcPts val="0"/>
              </a:spcBef>
              <a:buFont typeface="Calibri" panose="020F0502020204030204" pitchFamily="34" charset="0"/>
              <a:buChar char="-"/>
              <a:tabLst/>
              <a:defRPr sz="1600" kern="1200">
                <a:solidFill>
                  <a:schemeClr val="tx1"/>
                </a:solidFill>
                <a:latin typeface="+mn-lt"/>
                <a:ea typeface="+mn-ea"/>
                <a:cs typeface="+mn-cs"/>
              </a:defRPr>
            </a:lvl5pPr>
            <a:lvl6pPr marL="1074738" indent="-176213" algn="l" defTabSz="914400" rtl="0" eaLnBrk="1" latinLnBrk="0" hangingPunct="1">
              <a:lnSpc>
                <a:spcPts val="1920"/>
              </a:lnSpc>
              <a:spcBef>
                <a:spcPts val="0"/>
              </a:spcBef>
              <a:buFont typeface="Calibri" panose="020F050202020403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de-CH" dirty="0" smtClean="0"/>
              <a:t>Einheitliche Erfassung von DOA, Garantiefällen, Entsorgung (?)</a:t>
            </a:r>
          </a:p>
          <a:p>
            <a:pPr marL="285750" indent="-285750">
              <a:buFont typeface="Arial" panose="020B0604020202020204" pitchFamily="34" charset="0"/>
              <a:buChar char="•"/>
            </a:pPr>
            <a:r>
              <a:rPr lang="de-CH" dirty="0" smtClean="0"/>
              <a:t>Ablauf </a:t>
            </a:r>
            <a:r>
              <a:rPr lang="de-CH" dirty="0"/>
              <a:t>Garantiefrist der STB </a:t>
            </a:r>
            <a:r>
              <a:rPr lang="de-CH" dirty="0" smtClean="0"/>
              <a:t>bei Auftragserfassung sofort ersichtlich</a:t>
            </a:r>
          </a:p>
          <a:p>
            <a:pPr marL="285750" indent="-285750">
              <a:buFont typeface="Arial" panose="020B0604020202020204" pitchFamily="34" charset="0"/>
              <a:buChar char="•"/>
            </a:pPr>
            <a:r>
              <a:rPr lang="de-CH" dirty="0" smtClean="0"/>
              <a:t>Partner kann selber entscheiden, ob ein </a:t>
            </a:r>
            <a:r>
              <a:rPr lang="de-CH" dirty="0" err="1" smtClean="0"/>
              <a:t>Refurbishing</a:t>
            </a:r>
            <a:r>
              <a:rPr lang="de-CH" dirty="0" smtClean="0"/>
              <a:t> und/oder </a:t>
            </a:r>
            <a:r>
              <a:rPr lang="de-CH" dirty="0" err="1" smtClean="0"/>
              <a:t>Rebundling</a:t>
            </a:r>
            <a:r>
              <a:rPr lang="de-CH" dirty="0" smtClean="0"/>
              <a:t> gemacht werden soll</a:t>
            </a:r>
          </a:p>
          <a:p>
            <a:pPr marL="285750" indent="-285750">
              <a:buFont typeface="Arial" panose="020B0604020202020204" pitchFamily="34" charset="0"/>
              <a:buChar char="•"/>
            </a:pPr>
            <a:r>
              <a:rPr lang="de-CH" dirty="0" smtClean="0"/>
              <a:t>Partner erhält «seine» STB wieder zurück (Verringerung Fehlerquote MAC-Adressen)</a:t>
            </a:r>
          </a:p>
          <a:p>
            <a:pPr marL="285750" indent="-285750">
              <a:buFont typeface="Arial" panose="020B0604020202020204" pitchFamily="34" charset="0"/>
              <a:buChar char="•"/>
            </a:pPr>
            <a:r>
              <a:rPr lang="de-CH" dirty="0" smtClean="0"/>
              <a:t>Einmal wöchentlich bringt ALSO Garantiefälle zu Service-Partner (Adrenio)</a:t>
            </a:r>
          </a:p>
          <a:p>
            <a:pPr marL="285750" indent="-285750">
              <a:buFont typeface="Arial" panose="020B0604020202020204" pitchFamily="34" charset="0"/>
              <a:buChar char="•"/>
            </a:pPr>
            <a:endParaRPr lang="de-CH" dirty="0"/>
          </a:p>
        </p:txBody>
      </p:sp>
    </p:spTree>
    <p:extLst>
      <p:ext uri="{BB962C8B-B14F-4D97-AF65-F5344CB8AC3E}">
        <p14:creationId xmlns:p14="http://schemas.microsoft.com/office/powerpoint/2010/main" val="15276666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Zeitplan</a:t>
            </a:r>
            <a:endParaRPr lang="de-CH" dirty="0"/>
          </a:p>
        </p:txBody>
      </p:sp>
      <p:sp>
        <p:nvSpPr>
          <p:cNvPr id="3" name="Fußzeilenplatzhalter 2"/>
          <p:cNvSpPr>
            <a:spLocks noGrp="1"/>
          </p:cNvSpPr>
          <p:nvPr>
            <p:ph type="ftr" sz="quarter" idx="11"/>
          </p:nvPr>
        </p:nvSpPr>
        <p:spPr/>
        <p:txBody>
          <a:bodyPr/>
          <a:lstStyle/>
          <a:p>
            <a:r>
              <a:rPr lang="de-CH" smtClean="0"/>
              <a:t>31.12.2014  | Quickline Marketing Ausschuss</a:t>
            </a:r>
            <a:endParaRPr lang="de-CH"/>
          </a:p>
        </p:txBody>
      </p:sp>
      <p:sp>
        <p:nvSpPr>
          <p:cNvPr id="4" name="Foliennummernplatzhalter 3"/>
          <p:cNvSpPr>
            <a:spLocks noGrp="1"/>
          </p:cNvSpPr>
          <p:nvPr>
            <p:ph type="sldNum" sz="quarter" idx="12"/>
          </p:nvPr>
        </p:nvSpPr>
        <p:spPr/>
        <p:txBody>
          <a:bodyPr/>
          <a:lstStyle/>
          <a:p>
            <a:r>
              <a:rPr lang="de-CH" smtClean="0"/>
              <a:t>Seite </a:t>
            </a:r>
            <a:fld id="{72FB1842-98F1-4237-985F-D1D9ACA47654}" type="slidenum">
              <a:rPr lang="de-CH" smtClean="0"/>
              <a:pPr/>
              <a:t>24</a:t>
            </a:fld>
            <a:endParaRPr lang="de-CH" dirty="0"/>
          </a:p>
        </p:txBody>
      </p:sp>
      <p:sp>
        <p:nvSpPr>
          <p:cNvPr id="5" name="Textplatzhalter 4"/>
          <p:cNvSpPr>
            <a:spLocks noGrp="1"/>
          </p:cNvSpPr>
          <p:nvPr>
            <p:ph type="body" sz="quarter" idx="13"/>
          </p:nvPr>
        </p:nvSpPr>
        <p:spPr>
          <a:xfrm>
            <a:off x="1774826" y="2060847"/>
            <a:ext cx="8137598" cy="431527"/>
          </a:xfrm>
        </p:spPr>
        <p:txBody>
          <a:bodyPr/>
          <a:lstStyle/>
          <a:p>
            <a:r>
              <a:rPr lang="de-CH" dirty="0" smtClean="0"/>
              <a:t>Projekt Zeitplan: rund 3 Monate ab Auftragserteilung, d.h. Einführung im Q4 2016</a:t>
            </a:r>
            <a:endParaRPr lang="de-CH" dirty="0"/>
          </a:p>
        </p:txBody>
      </p:sp>
      <p:sp>
        <p:nvSpPr>
          <p:cNvPr id="6" name="Textplatzhalter 5"/>
          <p:cNvSpPr>
            <a:spLocks noGrp="1"/>
          </p:cNvSpPr>
          <p:nvPr>
            <p:ph type="body" sz="quarter" idx="14"/>
          </p:nvPr>
        </p:nvSpPr>
        <p:spPr>
          <a:xfrm>
            <a:off x="1774824" y="2492375"/>
            <a:ext cx="4681215" cy="3816350"/>
          </a:xfrm>
        </p:spPr>
        <p:txBody>
          <a:bodyPr/>
          <a:lstStyle/>
          <a:p>
            <a:pPr marL="285750" indent="-285750">
              <a:buFont typeface="Arial" panose="020B0604020202020204" pitchFamily="34" charset="0"/>
              <a:buChar char="•"/>
            </a:pPr>
            <a:r>
              <a:rPr lang="de-CH" dirty="0" smtClean="0"/>
              <a:t>Projektimplementierungskosten übernimmt ALSO</a:t>
            </a:r>
          </a:p>
          <a:p>
            <a:pPr marL="285750" indent="-285750">
              <a:buFont typeface="Arial" panose="020B0604020202020204" pitchFamily="34" charset="0"/>
              <a:buChar char="•"/>
            </a:pPr>
            <a:r>
              <a:rPr lang="de-CH" dirty="0" smtClean="0"/>
              <a:t>Mindestvertragslaufzeit: 3 Jahre</a:t>
            </a:r>
            <a:endParaRPr lang="de-CH" dirty="0"/>
          </a:p>
        </p:txBody>
      </p:sp>
      <p:sp>
        <p:nvSpPr>
          <p:cNvPr id="8" name="Textplatzhalter 7"/>
          <p:cNvSpPr>
            <a:spLocks noGrp="1"/>
          </p:cNvSpPr>
          <p:nvPr>
            <p:ph type="body" sz="quarter" idx="16"/>
          </p:nvPr>
        </p:nvSpPr>
        <p:spPr/>
        <p:txBody>
          <a:bodyPr/>
          <a:lstStyle/>
          <a:p>
            <a:r>
              <a:rPr lang="de-CH" dirty="0"/>
              <a:t>3. Neuheiten / Anpassungen</a:t>
            </a:r>
          </a:p>
          <a:p>
            <a:endParaRPr lang="de-CH" dirty="0"/>
          </a:p>
        </p:txBody>
      </p:sp>
      <p:sp>
        <p:nvSpPr>
          <p:cNvPr id="9" name="Textplatzhalter 8"/>
          <p:cNvSpPr>
            <a:spLocks noGrp="1"/>
          </p:cNvSpPr>
          <p:nvPr>
            <p:ph type="body" sz="quarter" idx="17"/>
          </p:nvPr>
        </p:nvSpPr>
        <p:spPr/>
        <p:txBody>
          <a:bodyPr/>
          <a:lstStyle/>
          <a:p>
            <a:r>
              <a:rPr lang="de-CH" dirty="0"/>
              <a:t>3.5 After </a:t>
            </a:r>
            <a:r>
              <a:rPr lang="de-CH" dirty="0" err="1"/>
              <a:t>Sales</a:t>
            </a:r>
            <a:r>
              <a:rPr lang="de-CH" dirty="0"/>
              <a:t> Prozess Endgeräte</a:t>
            </a:r>
          </a:p>
          <a:p>
            <a:endParaRPr lang="de-CH" dirty="0"/>
          </a:p>
        </p:txBody>
      </p:sp>
    </p:spTree>
    <p:extLst>
      <p:ext uri="{BB962C8B-B14F-4D97-AF65-F5344CB8AC3E}">
        <p14:creationId xmlns:p14="http://schemas.microsoft.com/office/powerpoint/2010/main" val="22727621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Kosten</a:t>
            </a:r>
            <a:endParaRPr lang="de-CH" dirty="0"/>
          </a:p>
        </p:txBody>
      </p:sp>
      <p:sp>
        <p:nvSpPr>
          <p:cNvPr id="3" name="Fußzeilenplatzhalter 2"/>
          <p:cNvSpPr>
            <a:spLocks noGrp="1"/>
          </p:cNvSpPr>
          <p:nvPr>
            <p:ph type="ftr" sz="quarter" idx="11"/>
          </p:nvPr>
        </p:nvSpPr>
        <p:spPr/>
        <p:txBody>
          <a:bodyPr/>
          <a:lstStyle/>
          <a:p>
            <a:r>
              <a:rPr lang="de-CH" smtClean="0"/>
              <a:t>31.12.2014  | Quickline Marketing Ausschuss</a:t>
            </a:r>
            <a:endParaRPr lang="de-CH"/>
          </a:p>
        </p:txBody>
      </p:sp>
      <p:sp>
        <p:nvSpPr>
          <p:cNvPr id="4" name="Foliennummernplatzhalter 3"/>
          <p:cNvSpPr>
            <a:spLocks noGrp="1"/>
          </p:cNvSpPr>
          <p:nvPr>
            <p:ph type="sldNum" sz="quarter" idx="12"/>
          </p:nvPr>
        </p:nvSpPr>
        <p:spPr/>
        <p:txBody>
          <a:bodyPr/>
          <a:lstStyle/>
          <a:p>
            <a:r>
              <a:rPr lang="de-CH" smtClean="0"/>
              <a:t>Seite </a:t>
            </a:r>
            <a:fld id="{72FB1842-98F1-4237-985F-D1D9ACA47654}" type="slidenum">
              <a:rPr lang="de-CH" smtClean="0"/>
              <a:pPr/>
              <a:t>25</a:t>
            </a:fld>
            <a:endParaRPr lang="de-CH" dirty="0"/>
          </a:p>
        </p:txBody>
      </p:sp>
      <p:sp>
        <p:nvSpPr>
          <p:cNvPr id="5" name="Textplatzhalter 4"/>
          <p:cNvSpPr>
            <a:spLocks noGrp="1"/>
          </p:cNvSpPr>
          <p:nvPr>
            <p:ph type="body" sz="quarter" idx="13"/>
          </p:nvPr>
        </p:nvSpPr>
        <p:spPr>
          <a:xfrm>
            <a:off x="1800000" y="1844825"/>
            <a:ext cx="8137598" cy="431527"/>
          </a:xfrm>
        </p:spPr>
        <p:txBody>
          <a:bodyPr/>
          <a:lstStyle/>
          <a:p>
            <a:r>
              <a:rPr lang="de-CH" dirty="0" smtClean="0"/>
              <a:t>Quickline Box</a:t>
            </a:r>
            <a:endParaRPr lang="de-CH" dirty="0"/>
          </a:p>
        </p:txBody>
      </p:sp>
      <p:sp>
        <p:nvSpPr>
          <p:cNvPr id="8" name="Textplatzhalter 7"/>
          <p:cNvSpPr>
            <a:spLocks noGrp="1"/>
          </p:cNvSpPr>
          <p:nvPr>
            <p:ph type="body" sz="quarter" idx="16"/>
          </p:nvPr>
        </p:nvSpPr>
        <p:spPr/>
        <p:txBody>
          <a:bodyPr/>
          <a:lstStyle/>
          <a:p>
            <a:r>
              <a:rPr lang="de-CH" dirty="0"/>
              <a:t>3. Neuheiten / Anpassungen</a:t>
            </a:r>
          </a:p>
          <a:p>
            <a:endParaRPr lang="de-CH" dirty="0"/>
          </a:p>
        </p:txBody>
      </p:sp>
      <p:sp>
        <p:nvSpPr>
          <p:cNvPr id="9" name="Textplatzhalter 8"/>
          <p:cNvSpPr>
            <a:spLocks noGrp="1"/>
          </p:cNvSpPr>
          <p:nvPr>
            <p:ph type="body" sz="quarter" idx="17"/>
          </p:nvPr>
        </p:nvSpPr>
        <p:spPr/>
        <p:txBody>
          <a:bodyPr/>
          <a:lstStyle/>
          <a:p>
            <a:r>
              <a:rPr lang="de-CH" dirty="0"/>
              <a:t>3.5 After </a:t>
            </a:r>
            <a:r>
              <a:rPr lang="de-CH" dirty="0" err="1"/>
              <a:t>Sales</a:t>
            </a:r>
            <a:r>
              <a:rPr lang="de-CH" dirty="0"/>
              <a:t> Prozess Endgeräte</a:t>
            </a:r>
          </a:p>
          <a:p>
            <a:endParaRPr lang="de-CH" dirty="0"/>
          </a:p>
        </p:txBody>
      </p:sp>
      <p:pic>
        <p:nvPicPr>
          <p:cNvPr id="11" name="Grafik 10"/>
          <p:cNvPicPr>
            <a:picLocks noChangeAspect="1"/>
          </p:cNvPicPr>
          <p:nvPr/>
        </p:nvPicPr>
        <p:blipFill>
          <a:blip r:embed="rId2"/>
          <a:stretch>
            <a:fillRect/>
          </a:stretch>
        </p:blipFill>
        <p:spPr>
          <a:xfrm>
            <a:off x="1806650" y="2198554"/>
            <a:ext cx="4145334" cy="2747888"/>
          </a:xfrm>
          <a:prstGeom prst="rect">
            <a:avLst/>
          </a:prstGeom>
        </p:spPr>
      </p:pic>
      <p:pic>
        <p:nvPicPr>
          <p:cNvPr id="12" name="Grafik 11"/>
          <p:cNvPicPr>
            <a:picLocks noChangeAspect="1"/>
          </p:cNvPicPr>
          <p:nvPr/>
        </p:nvPicPr>
        <p:blipFill>
          <a:blip r:embed="rId3"/>
          <a:stretch>
            <a:fillRect/>
          </a:stretch>
        </p:blipFill>
        <p:spPr>
          <a:xfrm>
            <a:off x="6134473" y="2198554"/>
            <a:ext cx="4282007" cy="2711946"/>
          </a:xfrm>
          <a:prstGeom prst="rect">
            <a:avLst/>
          </a:prstGeom>
        </p:spPr>
      </p:pic>
    </p:spTree>
    <p:extLst>
      <p:ext uri="{BB962C8B-B14F-4D97-AF65-F5344CB8AC3E}">
        <p14:creationId xmlns:p14="http://schemas.microsoft.com/office/powerpoint/2010/main" val="34479994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Kosten</a:t>
            </a:r>
            <a:endParaRPr lang="de-CH" dirty="0"/>
          </a:p>
        </p:txBody>
      </p:sp>
      <p:sp>
        <p:nvSpPr>
          <p:cNvPr id="3" name="Fußzeilenplatzhalter 2"/>
          <p:cNvSpPr>
            <a:spLocks noGrp="1"/>
          </p:cNvSpPr>
          <p:nvPr>
            <p:ph type="ftr" sz="quarter" idx="11"/>
          </p:nvPr>
        </p:nvSpPr>
        <p:spPr/>
        <p:txBody>
          <a:bodyPr/>
          <a:lstStyle/>
          <a:p>
            <a:r>
              <a:rPr lang="de-CH" smtClean="0"/>
              <a:t>31.12.2014  | Quickline Marketing Ausschuss</a:t>
            </a:r>
            <a:endParaRPr lang="de-CH"/>
          </a:p>
        </p:txBody>
      </p:sp>
      <p:sp>
        <p:nvSpPr>
          <p:cNvPr id="4" name="Foliennummernplatzhalter 3"/>
          <p:cNvSpPr>
            <a:spLocks noGrp="1"/>
          </p:cNvSpPr>
          <p:nvPr>
            <p:ph type="sldNum" sz="quarter" idx="12"/>
          </p:nvPr>
        </p:nvSpPr>
        <p:spPr/>
        <p:txBody>
          <a:bodyPr/>
          <a:lstStyle/>
          <a:p>
            <a:r>
              <a:rPr lang="de-CH" smtClean="0"/>
              <a:t>Seite </a:t>
            </a:r>
            <a:fld id="{72FB1842-98F1-4237-985F-D1D9ACA47654}" type="slidenum">
              <a:rPr lang="de-CH" smtClean="0"/>
              <a:pPr/>
              <a:t>26</a:t>
            </a:fld>
            <a:endParaRPr lang="de-CH" dirty="0"/>
          </a:p>
        </p:txBody>
      </p:sp>
      <p:sp>
        <p:nvSpPr>
          <p:cNvPr id="5" name="Textplatzhalter 4"/>
          <p:cNvSpPr>
            <a:spLocks noGrp="1"/>
          </p:cNvSpPr>
          <p:nvPr>
            <p:ph type="body" sz="quarter" idx="13"/>
          </p:nvPr>
        </p:nvSpPr>
        <p:spPr>
          <a:xfrm>
            <a:off x="1800000" y="1844825"/>
            <a:ext cx="8137598" cy="431527"/>
          </a:xfrm>
        </p:spPr>
        <p:txBody>
          <a:bodyPr/>
          <a:lstStyle/>
          <a:p>
            <a:r>
              <a:rPr lang="de-CH" dirty="0" smtClean="0"/>
              <a:t>Quickline Box (Fortsetzung)</a:t>
            </a:r>
            <a:endParaRPr lang="de-CH" dirty="0"/>
          </a:p>
        </p:txBody>
      </p:sp>
      <p:sp>
        <p:nvSpPr>
          <p:cNvPr id="8" name="Textplatzhalter 7"/>
          <p:cNvSpPr>
            <a:spLocks noGrp="1"/>
          </p:cNvSpPr>
          <p:nvPr>
            <p:ph type="body" sz="quarter" idx="16"/>
          </p:nvPr>
        </p:nvSpPr>
        <p:spPr/>
        <p:txBody>
          <a:bodyPr/>
          <a:lstStyle/>
          <a:p>
            <a:r>
              <a:rPr lang="de-CH" dirty="0"/>
              <a:t>3. Neuheiten / Anpassungen</a:t>
            </a:r>
          </a:p>
          <a:p>
            <a:endParaRPr lang="de-CH" dirty="0"/>
          </a:p>
        </p:txBody>
      </p:sp>
      <p:sp>
        <p:nvSpPr>
          <p:cNvPr id="9" name="Textplatzhalter 8"/>
          <p:cNvSpPr>
            <a:spLocks noGrp="1"/>
          </p:cNvSpPr>
          <p:nvPr>
            <p:ph type="body" sz="quarter" idx="17"/>
          </p:nvPr>
        </p:nvSpPr>
        <p:spPr/>
        <p:txBody>
          <a:bodyPr/>
          <a:lstStyle/>
          <a:p>
            <a:r>
              <a:rPr lang="de-CH" dirty="0"/>
              <a:t>3.5 After </a:t>
            </a:r>
            <a:r>
              <a:rPr lang="de-CH" dirty="0" err="1"/>
              <a:t>Sales</a:t>
            </a:r>
            <a:r>
              <a:rPr lang="de-CH" dirty="0"/>
              <a:t> Prozess Endgeräte</a:t>
            </a:r>
          </a:p>
          <a:p>
            <a:endParaRPr lang="de-CH" dirty="0"/>
          </a:p>
        </p:txBody>
      </p:sp>
      <p:pic>
        <p:nvPicPr>
          <p:cNvPr id="6" name="Grafik 5"/>
          <p:cNvPicPr>
            <a:picLocks noChangeAspect="1"/>
          </p:cNvPicPr>
          <p:nvPr/>
        </p:nvPicPr>
        <p:blipFill>
          <a:blip r:embed="rId2"/>
          <a:stretch>
            <a:fillRect/>
          </a:stretch>
        </p:blipFill>
        <p:spPr>
          <a:xfrm>
            <a:off x="1829211" y="2268387"/>
            <a:ext cx="4338227" cy="2948930"/>
          </a:xfrm>
          <a:prstGeom prst="rect">
            <a:avLst/>
          </a:prstGeom>
        </p:spPr>
      </p:pic>
      <p:pic>
        <p:nvPicPr>
          <p:cNvPr id="7" name="Grafik 6"/>
          <p:cNvPicPr>
            <a:picLocks noChangeAspect="1"/>
          </p:cNvPicPr>
          <p:nvPr/>
        </p:nvPicPr>
        <p:blipFill>
          <a:blip r:embed="rId3"/>
          <a:stretch>
            <a:fillRect/>
          </a:stretch>
        </p:blipFill>
        <p:spPr>
          <a:xfrm>
            <a:off x="6528048" y="2268387"/>
            <a:ext cx="4606561" cy="3404859"/>
          </a:xfrm>
          <a:prstGeom prst="rect">
            <a:avLst/>
          </a:prstGeom>
        </p:spPr>
      </p:pic>
    </p:spTree>
    <p:extLst>
      <p:ext uri="{BB962C8B-B14F-4D97-AF65-F5344CB8AC3E}">
        <p14:creationId xmlns:p14="http://schemas.microsoft.com/office/powerpoint/2010/main" val="25213665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Kosten</a:t>
            </a:r>
            <a:endParaRPr lang="de-CH" dirty="0"/>
          </a:p>
        </p:txBody>
      </p:sp>
      <p:sp>
        <p:nvSpPr>
          <p:cNvPr id="3" name="Fußzeilenplatzhalter 2"/>
          <p:cNvSpPr>
            <a:spLocks noGrp="1"/>
          </p:cNvSpPr>
          <p:nvPr>
            <p:ph type="ftr" sz="quarter" idx="11"/>
          </p:nvPr>
        </p:nvSpPr>
        <p:spPr/>
        <p:txBody>
          <a:bodyPr/>
          <a:lstStyle/>
          <a:p>
            <a:r>
              <a:rPr lang="de-CH" smtClean="0"/>
              <a:t>31.12.2014  | Quickline Marketing Ausschuss</a:t>
            </a:r>
            <a:endParaRPr lang="de-CH"/>
          </a:p>
        </p:txBody>
      </p:sp>
      <p:sp>
        <p:nvSpPr>
          <p:cNvPr id="4" name="Foliennummernplatzhalter 3"/>
          <p:cNvSpPr>
            <a:spLocks noGrp="1"/>
          </p:cNvSpPr>
          <p:nvPr>
            <p:ph type="sldNum" sz="quarter" idx="12"/>
          </p:nvPr>
        </p:nvSpPr>
        <p:spPr/>
        <p:txBody>
          <a:bodyPr/>
          <a:lstStyle/>
          <a:p>
            <a:r>
              <a:rPr lang="de-CH" smtClean="0"/>
              <a:t>Seite </a:t>
            </a:r>
            <a:fld id="{72FB1842-98F1-4237-985F-D1D9ACA47654}" type="slidenum">
              <a:rPr lang="de-CH" smtClean="0"/>
              <a:pPr/>
              <a:t>27</a:t>
            </a:fld>
            <a:endParaRPr lang="de-CH" dirty="0"/>
          </a:p>
        </p:txBody>
      </p:sp>
      <p:sp>
        <p:nvSpPr>
          <p:cNvPr id="5" name="Textplatzhalter 4"/>
          <p:cNvSpPr>
            <a:spLocks noGrp="1"/>
          </p:cNvSpPr>
          <p:nvPr>
            <p:ph type="body" sz="quarter" idx="13"/>
          </p:nvPr>
        </p:nvSpPr>
        <p:spPr>
          <a:xfrm>
            <a:off x="1800000" y="1844825"/>
            <a:ext cx="8137598" cy="431527"/>
          </a:xfrm>
        </p:spPr>
        <p:txBody>
          <a:bodyPr/>
          <a:lstStyle/>
          <a:p>
            <a:r>
              <a:rPr lang="de-CH" dirty="0" smtClean="0"/>
              <a:t>Mobile</a:t>
            </a:r>
          </a:p>
        </p:txBody>
      </p:sp>
      <p:sp>
        <p:nvSpPr>
          <p:cNvPr id="8" name="Textplatzhalter 7"/>
          <p:cNvSpPr>
            <a:spLocks noGrp="1"/>
          </p:cNvSpPr>
          <p:nvPr>
            <p:ph type="body" sz="quarter" idx="16"/>
          </p:nvPr>
        </p:nvSpPr>
        <p:spPr/>
        <p:txBody>
          <a:bodyPr/>
          <a:lstStyle/>
          <a:p>
            <a:r>
              <a:rPr lang="de-CH" dirty="0"/>
              <a:t>3. Neuheiten / Anpassungen</a:t>
            </a:r>
          </a:p>
          <a:p>
            <a:endParaRPr lang="de-CH" dirty="0"/>
          </a:p>
        </p:txBody>
      </p:sp>
      <p:sp>
        <p:nvSpPr>
          <p:cNvPr id="9" name="Textplatzhalter 8"/>
          <p:cNvSpPr>
            <a:spLocks noGrp="1"/>
          </p:cNvSpPr>
          <p:nvPr>
            <p:ph type="body" sz="quarter" idx="17"/>
          </p:nvPr>
        </p:nvSpPr>
        <p:spPr/>
        <p:txBody>
          <a:bodyPr/>
          <a:lstStyle/>
          <a:p>
            <a:r>
              <a:rPr lang="de-CH" dirty="0"/>
              <a:t>3.5 After </a:t>
            </a:r>
            <a:r>
              <a:rPr lang="de-CH" dirty="0" err="1"/>
              <a:t>Sales</a:t>
            </a:r>
            <a:r>
              <a:rPr lang="de-CH" dirty="0"/>
              <a:t> Prozess Endgeräte</a:t>
            </a:r>
          </a:p>
          <a:p>
            <a:endParaRPr lang="de-CH" dirty="0"/>
          </a:p>
        </p:txBody>
      </p:sp>
      <p:pic>
        <p:nvPicPr>
          <p:cNvPr id="10" name="Grafik 9"/>
          <p:cNvPicPr>
            <a:picLocks noChangeAspect="1"/>
          </p:cNvPicPr>
          <p:nvPr/>
        </p:nvPicPr>
        <p:blipFill>
          <a:blip r:embed="rId2"/>
          <a:stretch>
            <a:fillRect/>
          </a:stretch>
        </p:blipFill>
        <p:spPr>
          <a:xfrm>
            <a:off x="1800001" y="2253944"/>
            <a:ext cx="4512023" cy="3140689"/>
          </a:xfrm>
          <a:prstGeom prst="rect">
            <a:avLst/>
          </a:prstGeom>
        </p:spPr>
      </p:pic>
      <p:pic>
        <p:nvPicPr>
          <p:cNvPr id="11" name="Grafik 10"/>
          <p:cNvPicPr>
            <a:picLocks noChangeAspect="1"/>
          </p:cNvPicPr>
          <p:nvPr/>
        </p:nvPicPr>
        <p:blipFill>
          <a:blip r:embed="rId3"/>
          <a:stretch>
            <a:fillRect/>
          </a:stretch>
        </p:blipFill>
        <p:spPr>
          <a:xfrm>
            <a:off x="6528049" y="2253945"/>
            <a:ext cx="4709776" cy="3335296"/>
          </a:xfrm>
          <a:prstGeom prst="rect">
            <a:avLst/>
          </a:prstGeom>
        </p:spPr>
      </p:pic>
    </p:spTree>
    <p:extLst>
      <p:ext uri="{BB962C8B-B14F-4D97-AF65-F5344CB8AC3E}">
        <p14:creationId xmlns:p14="http://schemas.microsoft.com/office/powerpoint/2010/main" val="39945473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Antrag</a:t>
            </a:r>
            <a:endParaRPr lang="de-CH" dirty="0"/>
          </a:p>
        </p:txBody>
      </p:sp>
      <p:sp>
        <p:nvSpPr>
          <p:cNvPr id="3" name="Fußzeilenplatzhalter 2"/>
          <p:cNvSpPr>
            <a:spLocks noGrp="1"/>
          </p:cNvSpPr>
          <p:nvPr>
            <p:ph type="ftr" sz="quarter" idx="11"/>
          </p:nvPr>
        </p:nvSpPr>
        <p:spPr/>
        <p:txBody>
          <a:bodyPr/>
          <a:lstStyle/>
          <a:p>
            <a:r>
              <a:rPr lang="de-CH" smtClean="0"/>
              <a:t>31.12.2014  | Quickline Marketing Ausschuss</a:t>
            </a:r>
            <a:endParaRPr lang="de-CH"/>
          </a:p>
        </p:txBody>
      </p:sp>
      <p:sp>
        <p:nvSpPr>
          <p:cNvPr id="4" name="Foliennummernplatzhalter 3"/>
          <p:cNvSpPr>
            <a:spLocks noGrp="1"/>
          </p:cNvSpPr>
          <p:nvPr>
            <p:ph type="sldNum" sz="quarter" idx="12"/>
          </p:nvPr>
        </p:nvSpPr>
        <p:spPr/>
        <p:txBody>
          <a:bodyPr/>
          <a:lstStyle/>
          <a:p>
            <a:r>
              <a:rPr lang="de-CH" smtClean="0"/>
              <a:t>Seite </a:t>
            </a:r>
            <a:fld id="{72FB1842-98F1-4237-985F-D1D9ACA47654}" type="slidenum">
              <a:rPr lang="de-CH" smtClean="0"/>
              <a:pPr/>
              <a:t>28</a:t>
            </a:fld>
            <a:endParaRPr lang="de-CH" dirty="0"/>
          </a:p>
        </p:txBody>
      </p:sp>
      <p:sp>
        <p:nvSpPr>
          <p:cNvPr id="5" name="Textplatzhalter 4"/>
          <p:cNvSpPr>
            <a:spLocks noGrp="1"/>
          </p:cNvSpPr>
          <p:nvPr>
            <p:ph type="body" sz="quarter" idx="13"/>
          </p:nvPr>
        </p:nvSpPr>
        <p:spPr>
          <a:xfrm>
            <a:off x="1774826" y="2060848"/>
            <a:ext cx="8425630" cy="648072"/>
          </a:xfrm>
        </p:spPr>
        <p:txBody>
          <a:bodyPr/>
          <a:lstStyle/>
          <a:p>
            <a:r>
              <a:rPr lang="de-CH" dirty="0" smtClean="0"/>
              <a:t>Wir empfehlen, Prozess bei ALSO in Auftrag zu geben und </a:t>
            </a:r>
            <a:r>
              <a:rPr lang="de-CH" dirty="0" err="1" smtClean="0"/>
              <a:t>RepairLog</a:t>
            </a:r>
            <a:r>
              <a:rPr lang="de-CH" dirty="0" smtClean="0"/>
              <a:t> einzuführen</a:t>
            </a:r>
            <a:endParaRPr lang="de-CH" dirty="0"/>
          </a:p>
        </p:txBody>
      </p:sp>
      <p:sp>
        <p:nvSpPr>
          <p:cNvPr id="6" name="Textplatzhalter 5"/>
          <p:cNvSpPr>
            <a:spLocks noGrp="1"/>
          </p:cNvSpPr>
          <p:nvPr>
            <p:ph type="body" sz="quarter" idx="14"/>
          </p:nvPr>
        </p:nvSpPr>
        <p:spPr/>
        <p:txBody>
          <a:bodyPr/>
          <a:lstStyle/>
          <a:p>
            <a:endParaRPr lang="de-CH" dirty="0" smtClean="0"/>
          </a:p>
          <a:p>
            <a:r>
              <a:rPr lang="de-CH" dirty="0" smtClean="0"/>
              <a:t>Alternative: Fortfahren wie heute…</a:t>
            </a:r>
            <a:endParaRPr lang="de-CH" dirty="0"/>
          </a:p>
        </p:txBody>
      </p:sp>
      <p:sp>
        <p:nvSpPr>
          <p:cNvPr id="8" name="Textplatzhalter 7"/>
          <p:cNvSpPr>
            <a:spLocks noGrp="1"/>
          </p:cNvSpPr>
          <p:nvPr>
            <p:ph type="body" sz="quarter" idx="16"/>
          </p:nvPr>
        </p:nvSpPr>
        <p:spPr/>
        <p:txBody>
          <a:bodyPr/>
          <a:lstStyle/>
          <a:p>
            <a:r>
              <a:rPr lang="de-CH" dirty="0"/>
              <a:t>3. Neuheiten / Anpassungen</a:t>
            </a:r>
          </a:p>
          <a:p>
            <a:endParaRPr lang="de-CH" dirty="0"/>
          </a:p>
        </p:txBody>
      </p:sp>
      <p:sp>
        <p:nvSpPr>
          <p:cNvPr id="9" name="Textplatzhalter 8"/>
          <p:cNvSpPr>
            <a:spLocks noGrp="1"/>
          </p:cNvSpPr>
          <p:nvPr>
            <p:ph type="body" sz="quarter" idx="17"/>
          </p:nvPr>
        </p:nvSpPr>
        <p:spPr/>
        <p:txBody>
          <a:bodyPr/>
          <a:lstStyle/>
          <a:p>
            <a:r>
              <a:rPr lang="de-CH" dirty="0"/>
              <a:t>3.5 After </a:t>
            </a:r>
            <a:r>
              <a:rPr lang="de-CH" dirty="0" err="1"/>
              <a:t>Sales</a:t>
            </a:r>
            <a:r>
              <a:rPr lang="de-CH" dirty="0"/>
              <a:t> Prozess Endgeräte</a:t>
            </a:r>
          </a:p>
          <a:p>
            <a:endParaRPr lang="de-CH" dirty="0"/>
          </a:p>
        </p:txBody>
      </p:sp>
    </p:spTree>
    <p:extLst>
      <p:ext uri="{BB962C8B-B14F-4D97-AF65-F5344CB8AC3E}">
        <p14:creationId xmlns:p14="http://schemas.microsoft.com/office/powerpoint/2010/main" val="86925979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CH" dirty="0" smtClean="0"/>
              <a:t>Quickline TV</a:t>
            </a:r>
            <a:endParaRPr lang="de-CH" dirty="0"/>
          </a:p>
        </p:txBody>
      </p:sp>
      <p:sp>
        <p:nvSpPr>
          <p:cNvPr id="8" name="Inhaltsplatzhalter 7"/>
          <p:cNvSpPr>
            <a:spLocks noGrp="1"/>
          </p:cNvSpPr>
          <p:nvPr>
            <p:ph idx="1"/>
          </p:nvPr>
        </p:nvSpPr>
        <p:spPr/>
        <p:txBody>
          <a:bodyPr/>
          <a:lstStyle/>
          <a:p>
            <a:r>
              <a:rPr lang="de-CH" dirty="0" smtClean="0"/>
              <a:t>Vorstellung Quickline TV</a:t>
            </a:r>
          </a:p>
          <a:p>
            <a:pPr marL="463550" lvl="1" indent="-285750">
              <a:buFont typeface="Arial" panose="020B0604020202020204" pitchFamily="34" charset="0"/>
              <a:buChar char="•"/>
            </a:pPr>
            <a:endParaRPr lang="de-CH" dirty="0"/>
          </a:p>
          <a:p>
            <a:endParaRPr lang="de-CH" dirty="0"/>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dirty="0"/>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29</a:t>
            </a:fld>
            <a:endParaRPr lang="de-CH" dirty="0"/>
          </a:p>
        </p:txBody>
      </p:sp>
      <p:sp>
        <p:nvSpPr>
          <p:cNvPr id="9" name="Textplatzhalter 8"/>
          <p:cNvSpPr>
            <a:spLocks noGrp="1"/>
          </p:cNvSpPr>
          <p:nvPr>
            <p:ph type="body" sz="quarter" idx="13"/>
          </p:nvPr>
        </p:nvSpPr>
        <p:spPr>
          <a:xfrm>
            <a:off x="1774825" y="1965526"/>
            <a:ext cx="8424863" cy="360040"/>
          </a:xfrm>
        </p:spPr>
        <p:txBody>
          <a:bodyPr/>
          <a:lstStyle/>
          <a:p>
            <a:r>
              <a:rPr lang="de-CH" dirty="0" smtClean="0"/>
              <a:t>Demo Quickline TV</a:t>
            </a:r>
            <a:endParaRPr lang="de-CH" dirty="0"/>
          </a:p>
        </p:txBody>
      </p:sp>
      <p:sp>
        <p:nvSpPr>
          <p:cNvPr id="10" name="Textplatzhalter 9"/>
          <p:cNvSpPr>
            <a:spLocks noGrp="1"/>
          </p:cNvSpPr>
          <p:nvPr>
            <p:ph type="body" sz="quarter" idx="14"/>
          </p:nvPr>
        </p:nvSpPr>
        <p:spPr/>
        <p:txBody>
          <a:bodyPr/>
          <a:lstStyle/>
          <a:p>
            <a:r>
              <a:rPr lang="de-CH" dirty="0"/>
              <a:t>3</a:t>
            </a:r>
            <a:r>
              <a:rPr lang="de-CH" dirty="0" smtClean="0"/>
              <a:t>. Neuheiten / Anpassungen</a:t>
            </a:r>
            <a:endParaRPr lang="de-CH" dirty="0"/>
          </a:p>
        </p:txBody>
      </p:sp>
      <p:sp>
        <p:nvSpPr>
          <p:cNvPr id="11" name="Textplatzhalter 10"/>
          <p:cNvSpPr>
            <a:spLocks noGrp="1"/>
          </p:cNvSpPr>
          <p:nvPr>
            <p:ph type="body" sz="quarter" idx="15"/>
          </p:nvPr>
        </p:nvSpPr>
        <p:spPr/>
        <p:txBody>
          <a:bodyPr/>
          <a:lstStyle/>
          <a:p>
            <a:r>
              <a:rPr lang="de-CH" dirty="0" smtClean="0"/>
              <a:t>3.6 Quickline TV</a:t>
            </a:r>
            <a:endParaRPr lang="de-CH" dirty="0"/>
          </a:p>
        </p:txBody>
      </p:sp>
    </p:spTree>
    <p:extLst>
      <p:ext uri="{BB962C8B-B14F-4D97-AF65-F5344CB8AC3E}">
        <p14:creationId xmlns:p14="http://schemas.microsoft.com/office/powerpoint/2010/main" val="32021016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CH"/>
          </a:p>
        </p:txBody>
      </p:sp>
      <p:sp>
        <p:nvSpPr>
          <p:cNvPr id="3" name="Inhaltsplatzhalter 2"/>
          <p:cNvSpPr>
            <a:spLocks noGrp="1"/>
          </p:cNvSpPr>
          <p:nvPr>
            <p:ph idx="1"/>
          </p:nvPr>
        </p:nvSpPr>
        <p:spPr>
          <a:xfrm>
            <a:off x="1775520" y="2060575"/>
            <a:ext cx="4248472" cy="4248150"/>
          </a:xfrm>
        </p:spPr>
        <p:txBody>
          <a:bodyPr/>
          <a:lstStyle/>
          <a:p>
            <a:pPr marL="342900" indent="-342900">
              <a:buAutoNum type="arabicPeriod"/>
            </a:pPr>
            <a:r>
              <a:rPr lang="de-CH" dirty="0"/>
              <a:t>Protokoll der letzten Sitzung</a:t>
            </a:r>
          </a:p>
          <a:p>
            <a:pPr marL="342900" indent="-342900">
              <a:buAutoNum type="arabicPeriod"/>
            </a:pPr>
            <a:r>
              <a:rPr lang="de-CH" dirty="0"/>
              <a:t>Reporting</a:t>
            </a:r>
            <a:br>
              <a:rPr lang="de-CH" dirty="0"/>
            </a:br>
            <a:r>
              <a:rPr lang="de-CH" dirty="0" smtClean="0"/>
              <a:t>2.1 Status zurückgestellte Pendenzen</a:t>
            </a:r>
            <a:br>
              <a:rPr lang="de-CH" dirty="0" smtClean="0"/>
            </a:br>
            <a:r>
              <a:rPr lang="de-CH" dirty="0" smtClean="0"/>
              <a:t>2.2 </a:t>
            </a:r>
            <a:r>
              <a:rPr lang="de-CH" dirty="0"/>
              <a:t>Priorisierung der </a:t>
            </a:r>
            <a:r>
              <a:rPr lang="de-CH" dirty="0" smtClean="0"/>
              <a:t>Pendenzen</a:t>
            </a:r>
          </a:p>
          <a:p>
            <a:pPr marL="342900" indent="-342900">
              <a:buFont typeface="+mj-lt"/>
              <a:buAutoNum type="arabicPeriod"/>
            </a:pPr>
            <a:r>
              <a:rPr lang="de-CH" dirty="0" smtClean="0"/>
              <a:t>Neuheiten / Anpassungen</a:t>
            </a:r>
            <a:br>
              <a:rPr lang="de-CH" dirty="0" smtClean="0"/>
            </a:br>
            <a:r>
              <a:rPr lang="de-CH" dirty="0" smtClean="0"/>
              <a:t>3.1 Quickline Basic</a:t>
            </a:r>
            <a:br>
              <a:rPr lang="de-CH" dirty="0" smtClean="0"/>
            </a:br>
            <a:r>
              <a:rPr lang="de-CH" dirty="0" smtClean="0"/>
              <a:t>3.2 </a:t>
            </a:r>
            <a:r>
              <a:rPr lang="de-CH" dirty="0"/>
              <a:t>QMC-Berechtigungen</a:t>
            </a:r>
            <a:br>
              <a:rPr lang="de-CH" dirty="0"/>
            </a:br>
            <a:r>
              <a:rPr lang="de-CH" dirty="0"/>
              <a:t>3.3 Partner: WWZ</a:t>
            </a:r>
            <a:r>
              <a:rPr lang="de-CH" dirty="0" smtClean="0"/>
              <a:t/>
            </a:r>
            <a:br>
              <a:rPr lang="de-CH" dirty="0" smtClean="0"/>
            </a:br>
            <a:r>
              <a:rPr lang="de-CH" dirty="0" smtClean="0"/>
              <a:t>3.4 </a:t>
            </a:r>
            <a:r>
              <a:rPr lang="de-CH" dirty="0" err="1" smtClean="0"/>
              <a:t>One</a:t>
            </a:r>
            <a:r>
              <a:rPr lang="de-CH" dirty="0" smtClean="0"/>
              <a:t> </a:t>
            </a:r>
            <a:r>
              <a:rPr lang="de-CH" dirty="0" err="1" smtClean="0"/>
              <a:t>Number</a:t>
            </a:r>
            <a:r>
              <a:rPr lang="de-CH" dirty="0" smtClean="0"/>
              <a:t/>
            </a:r>
            <a:br>
              <a:rPr lang="de-CH" dirty="0" smtClean="0"/>
            </a:br>
            <a:r>
              <a:rPr lang="de-CH" dirty="0" smtClean="0"/>
              <a:t>3.5 </a:t>
            </a:r>
            <a:r>
              <a:rPr lang="de-CH" dirty="0"/>
              <a:t>After </a:t>
            </a:r>
            <a:r>
              <a:rPr lang="de-CH" dirty="0" err="1"/>
              <a:t>Sales</a:t>
            </a:r>
            <a:r>
              <a:rPr lang="de-CH" dirty="0"/>
              <a:t> Prozess </a:t>
            </a:r>
            <a:r>
              <a:rPr lang="de-CH" dirty="0" smtClean="0"/>
              <a:t>Endgeräte</a:t>
            </a:r>
            <a:br>
              <a:rPr lang="de-CH" dirty="0" smtClean="0"/>
            </a:br>
            <a:r>
              <a:rPr lang="de-CH" dirty="0" smtClean="0"/>
              <a:t>3.6 Quickline </a:t>
            </a:r>
            <a:r>
              <a:rPr lang="de-CH" dirty="0"/>
              <a:t>TV</a:t>
            </a:r>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dirty="0"/>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3</a:t>
            </a:fld>
            <a:endParaRPr lang="de-CH" dirty="0"/>
          </a:p>
        </p:txBody>
      </p:sp>
      <p:sp>
        <p:nvSpPr>
          <p:cNvPr id="6" name="Inhaltsplatzhalter 5"/>
          <p:cNvSpPr>
            <a:spLocks noGrp="1"/>
          </p:cNvSpPr>
          <p:nvPr>
            <p:ph idx="13"/>
          </p:nvPr>
        </p:nvSpPr>
        <p:spPr/>
        <p:txBody>
          <a:bodyPr/>
          <a:lstStyle/>
          <a:p>
            <a:pPr marL="342900" indent="-342900">
              <a:buFont typeface="+mj-lt"/>
              <a:buAutoNum type="arabicPeriod" startAt="4"/>
            </a:pPr>
            <a:r>
              <a:rPr lang="de-CH" dirty="0"/>
              <a:t>Operation / Support</a:t>
            </a:r>
            <a:br>
              <a:rPr lang="de-CH" dirty="0"/>
            </a:br>
            <a:r>
              <a:rPr lang="de-CH" dirty="0" smtClean="0"/>
              <a:t>4.1 QDE 4.0</a:t>
            </a:r>
            <a:br>
              <a:rPr lang="de-CH" dirty="0" smtClean="0"/>
            </a:br>
            <a:r>
              <a:rPr lang="de-CH" dirty="0" smtClean="0"/>
              <a:t>4.2 Update Logistik Workshop</a:t>
            </a:r>
          </a:p>
          <a:p>
            <a:pPr marL="342900" indent="-342900">
              <a:buFont typeface="+mj-lt"/>
              <a:buAutoNum type="arabicPeriod" startAt="4"/>
            </a:pPr>
            <a:r>
              <a:rPr lang="de-CH" dirty="0" smtClean="0"/>
              <a:t>Verschiedenes</a:t>
            </a:r>
            <a:br>
              <a:rPr lang="de-CH" dirty="0" smtClean="0"/>
            </a:br>
            <a:r>
              <a:rPr lang="de-CH" dirty="0" smtClean="0"/>
              <a:t>5.1 Subgruppe</a:t>
            </a:r>
            <a:br>
              <a:rPr lang="de-CH" dirty="0" smtClean="0"/>
            </a:br>
            <a:r>
              <a:rPr lang="de-CH" dirty="0" smtClean="0"/>
              <a:t>5.2 Strategische Themen der Gruppe</a:t>
            </a:r>
            <a:br>
              <a:rPr lang="de-CH" dirty="0" smtClean="0"/>
            </a:br>
            <a:r>
              <a:rPr lang="de-CH" dirty="0" smtClean="0"/>
              <a:t>5.3 Verschiedenes</a:t>
            </a:r>
            <a:endParaRPr lang="de-CH" dirty="0"/>
          </a:p>
          <a:p>
            <a:pPr marL="342900" indent="-342900">
              <a:buFont typeface="+mj-lt"/>
              <a:buAutoNum type="arabicPeriod" startAt="4"/>
            </a:pPr>
            <a:r>
              <a:rPr lang="de-CH" dirty="0"/>
              <a:t>Nächste </a:t>
            </a:r>
            <a:r>
              <a:rPr lang="de-CH" dirty="0" smtClean="0"/>
              <a:t>Sitzung</a:t>
            </a:r>
          </a:p>
          <a:p>
            <a:pPr>
              <a:tabLst>
                <a:tab pos="357188" algn="l"/>
                <a:tab pos="3679825" algn="l"/>
              </a:tabLst>
            </a:pPr>
            <a:r>
              <a:rPr lang="de-CH" dirty="0" smtClean="0"/>
              <a:t>A 	Anhang: Beilagen</a:t>
            </a:r>
            <a:br>
              <a:rPr lang="de-CH" dirty="0" smtClean="0"/>
            </a:br>
            <a:r>
              <a:rPr lang="de-CH" dirty="0" smtClean="0"/>
              <a:t>	A1 Erledigte Tasks</a:t>
            </a:r>
            <a:endParaRPr lang="de-CH" dirty="0">
              <a:solidFill>
                <a:srgbClr val="FF0000"/>
              </a:solidFill>
            </a:endParaRPr>
          </a:p>
        </p:txBody>
      </p:sp>
    </p:spTree>
    <p:extLst>
      <p:ext uri="{BB962C8B-B14F-4D97-AF65-F5344CB8AC3E}">
        <p14:creationId xmlns:p14="http://schemas.microsoft.com/office/powerpoint/2010/main" val="23184174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CH" dirty="0" smtClean="0"/>
              <a:t>4. </a:t>
            </a:r>
            <a:r>
              <a:rPr lang="de-CH" dirty="0"/>
              <a:t>Operation Support</a:t>
            </a:r>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dirty="0"/>
          </a:p>
        </p:txBody>
      </p:sp>
    </p:spTree>
    <p:extLst>
      <p:ext uri="{BB962C8B-B14F-4D97-AF65-F5344CB8AC3E}">
        <p14:creationId xmlns:p14="http://schemas.microsoft.com/office/powerpoint/2010/main" val="41834837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QDE 4.0</a:t>
            </a:r>
            <a:endParaRPr lang="de-CH" dirty="0"/>
          </a:p>
        </p:txBody>
      </p:sp>
      <p:sp>
        <p:nvSpPr>
          <p:cNvPr id="3" name="Inhaltsplatzhalter 2"/>
          <p:cNvSpPr>
            <a:spLocks noGrp="1"/>
          </p:cNvSpPr>
          <p:nvPr>
            <p:ph idx="1"/>
          </p:nvPr>
        </p:nvSpPr>
        <p:spPr>
          <a:xfrm>
            <a:off x="1775520" y="2492375"/>
            <a:ext cx="8640960" cy="3816350"/>
          </a:xfrm>
        </p:spPr>
        <p:txBody>
          <a:bodyPr/>
          <a:lstStyle/>
          <a:p>
            <a:pPr marL="285750" indent="-285750">
              <a:spcAft>
                <a:spcPts val="1200"/>
              </a:spcAft>
              <a:buFont typeface="Arial" panose="020B0604020202020204" pitchFamily="34" charset="0"/>
              <a:buChar char="•"/>
            </a:pPr>
            <a:r>
              <a:rPr lang="de-CH" dirty="0" smtClean="0"/>
              <a:t>Die Beschreibung der Schnittstelle QDE 4.0 baut auf QDE 3.1 auf. Sie enthält folgende Änderungen:</a:t>
            </a:r>
          </a:p>
          <a:p>
            <a:pPr marL="285750" indent="-285750">
              <a:spcAft>
                <a:spcPts val="1200"/>
              </a:spcAft>
              <a:buFont typeface="Arial" panose="020B0604020202020204" pitchFamily="34" charset="0"/>
              <a:buChar char="•"/>
            </a:pPr>
            <a:endParaRPr lang="de-CH" dirty="0"/>
          </a:p>
          <a:p>
            <a:pPr marL="285750" indent="-285750">
              <a:spcAft>
                <a:spcPts val="1200"/>
              </a:spcAft>
              <a:buFont typeface="Arial" panose="020B0604020202020204" pitchFamily="34" charset="0"/>
              <a:buChar char="•"/>
            </a:pPr>
            <a:endParaRPr lang="de-CH" dirty="0" smtClean="0"/>
          </a:p>
          <a:p>
            <a:pPr marL="285750" indent="-285750">
              <a:spcAft>
                <a:spcPts val="1200"/>
              </a:spcAft>
              <a:buFont typeface="Arial" panose="020B0604020202020204" pitchFamily="34" charset="0"/>
              <a:buChar char="•"/>
            </a:pPr>
            <a:endParaRPr lang="de-CH" dirty="0"/>
          </a:p>
          <a:p>
            <a:pPr marL="285750" indent="-285750">
              <a:spcAft>
                <a:spcPts val="1200"/>
              </a:spcAft>
              <a:buFont typeface="Arial" panose="020B0604020202020204" pitchFamily="34" charset="0"/>
              <a:buChar char="•"/>
            </a:pPr>
            <a:endParaRPr lang="de-CH" dirty="0" smtClean="0"/>
          </a:p>
          <a:p>
            <a:pPr marL="285750" indent="-285750">
              <a:spcAft>
                <a:spcPts val="1200"/>
              </a:spcAft>
              <a:buFont typeface="Arial" panose="020B0604020202020204" pitchFamily="34" charset="0"/>
              <a:buChar char="•"/>
            </a:pPr>
            <a:endParaRPr lang="de-CH" dirty="0"/>
          </a:p>
          <a:p>
            <a:pPr marL="285750" indent="-285750">
              <a:spcAft>
                <a:spcPts val="1200"/>
              </a:spcAft>
              <a:buFont typeface="Arial" panose="020B0604020202020204" pitchFamily="34" charset="0"/>
              <a:buChar char="•"/>
            </a:pPr>
            <a:endParaRPr lang="de-CH" dirty="0" smtClean="0"/>
          </a:p>
          <a:p>
            <a:pPr marL="285750" indent="-285750">
              <a:spcAft>
                <a:spcPts val="1200"/>
              </a:spcAft>
              <a:buFont typeface="Arial" panose="020B0604020202020204" pitchFamily="34" charset="0"/>
              <a:buChar char="•"/>
            </a:pPr>
            <a:r>
              <a:rPr lang="de-CH" dirty="0" smtClean="0"/>
              <a:t>Inputs zur Detailspezifikation QDE 4.0 vorhanden?</a:t>
            </a:r>
          </a:p>
          <a:p>
            <a:pPr marL="285750" indent="-285750">
              <a:spcAft>
                <a:spcPts val="1200"/>
              </a:spcAft>
              <a:buFont typeface="Arial" panose="020B0604020202020204" pitchFamily="34" charset="0"/>
              <a:buChar char="•"/>
            </a:pPr>
            <a:r>
              <a:rPr lang="de-CH" dirty="0" smtClean="0"/>
              <a:t>Info-Anlass im Juni 2016 zu QDE 4.0 gewünscht?</a:t>
            </a:r>
          </a:p>
          <a:p>
            <a:pPr marL="285750" indent="-285750">
              <a:spcAft>
                <a:spcPts val="1200"/>
              </a:spcAft>
              <a:buFont typeface="Arial" panose="020B0604020202020204" pitchFamily="34" charset="0"/>
              <a:buChar char="•"/>
            </a:pPr>
            <a:r>
              <a:rPr lang="de-CH" dirty="0" smtClean="0"/>
              <a:t>Mit der Einführung von QDE 4.0 wird QDE 3.0 abgekündigt!</a:t>
            </a:r>
            <a:endParaRPr lang="de-CH" dirty="0"/>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31</a:t>
            </a:fld>
            <a:endParaRPr lang="de-CH" dirty="0"/>
          </a:p>
        </p:txBody>
      </p:sp>
      <p:sp>
        <p:nvSpPr>
          <p:cNvPr id="6" name="Textplatzhalter 5"/>
          <p:cNvSpPr>
            <a:spLocks noGrp="1"/>
          </p:cNvSpPr>
          <p:nvPr>
            <p:ph type="body" sz="quarter" idx="13"/>
          </p:nvPr>
        </p:nvSpPr>
        <p:spPr/>
        <p:txBody>
          <a:bodyPr/>
          <a:lstStyle/>
          <a:p>
            <a:r>
              <a:rPr lang="de-CH" dirty="0" smtClean="0"/>
              <a:t>Detailspezifikation</a:t>
            </a:r>
            <a:endParaRPr lang="de-CH" dirty="0"/>
          </a:p>
        </p:txBody>
      </p:sp>
      <p:sp>
        <p:nvSpPr>
          <p:cNvPr id="7" name="Textplatzhalter 6"/>
          <p:cNvSpPr>
            <a:spLocks noGrp="1"/>
          </p:cNvSpPr>
          <p:nvPr>
            <p:ph type="body" sz="quarter" idx="14"/>
          </p:nvPr>
        </p:nvSpPr>
        <p:spPr/>
        <p:txBody>
          <a:bodyPr/>
          <a:lstStyle/>
          <a:p>
            <a:r>
              <a:rPr lang="de-CH" dirty="0"/>
              <a:t>4 Operation Support</a:t>
            </a:r>
          </a:p>
        </p:txBody>
      </p:sp>
      <p:sp>
        <p:nvSpPr>
          <p:cNvPr id="8" name="Textplatzhalter 7"/>
          <p:cNvSpPr>
            <a:spLocks noGrp="1"/>
          </p:cNvSpPr>
          <p:nvPr>
            <p:ph type="body" sz="quarter" idx="15"/>
          </p:nvPr>
        </p:nvSpPr>
        <p:spPr/>
        <p:txBody>
          <a:bodyPr/>
          <a:lstStyle/>
          <a:p>
            <a:r>
              <a:rPr lang="de-CH" dirty="0" smtClean="0"/>
              <a:t>4.1 </a:t>
            </a:r>
            <a:r>
              <a:rPr lang="de-CH" dirty="0"/>
              <a:t>QDE </a:t>
            </a:r>
            <a:r>
              <a:rPr lang="de-CH" dirty="0" smtClean="0"/>
              <a:t>4.0</a:t>
            </a:r>
            <a:endParaRPr lang="de-CH" dirty="0"/>
          </a:p>
        </p:txBody>
      </p:sp>
      <p:pic>
        <p:nvPicPr>
          <p:cNvPr id="9" name="Grafik 8"/>
          <p:cNvPicPr>
            <a:picLocks noChangeAspect="1"/>
          </p:cNvPicPr>
          <p:nvPr/>
        </p:nvPicPr>
        <p:blipFill>
          <a:blip r:embed="rId3"/>
          <a:stretch>
            <a:fillRect/>
          </a:stretch>
        </p:blipFill>
        <p:spPr>
          <a:xfrm>
            <a:off x="2016483" y="2717233"/>
            <a:ext cx="7058266" cy="2520179"/>
          </a:xfrm>
          <a:prstGeom prst="rect">
            <a:avLst/>
          </a:prstGeom>
        </p:spPr>
      </p:pic>
    </p:spTree>
    <p:extLst>
      <p:ext uri="{BB962C8B-B14F-4D97-AF65-F5344CB8AC3E}">
        <p14:creationId xmlns:p14="http://schemas.microsoft.com/office/powerpoint/2010/main" val="25819794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QDE 4.0</a:t>
            </a:r>
            <a:endParaRPr lang="de-CH" dirty="0"/>
          </a:p>
        </p:txBody>
      </p:sp>
      <p:sp>
        <p:nvSpPr>
          <p:cNvPr id="3" name="Inhaltsplatzhalter 2"/>
          <p:cNvSpPr>
            <a:spLocks noGrp="1"/>
          </p:cNvSpPr>
          <p:nvPr>
            <p:ph idx="1"/>
          </p:nvPr>
        </p:nvSpPr>
        <p:spPr/>
        <p:txBody>
          <a:bodyPr/>
          <a:lstStyle/>
          <a:p>
            <a:pPr>
              <a:spcAft>
                <a:spcPts val="1200"/>
              </a:spcAft>
            </a:pPr>
            <a:r>
              <a:rPr lang="de-CH" dirty="0" smtClean="0"/>
              <a:t>Umsetzungsplan</a:t>
            </a:r>
          </a:p>
          <a:p>
            <a:pPr marL="463550" lvl="1" indent="-285750">
              <a:spcAft>
                <a:spcPts val="1200"/>
              </a:spcAft>
              <a:buFont typeface="Wingdings" panose="05000000000000000000" pitchFamily="2" charset="2"/>
              <a:buChar char="ü"/>
            </a:pPr>
            <a:r>
              <a:rPr lang="de-CH" dirty="0" smtClean="0"/>
              <a:t>Spezifikation bis Mitte Mai 2016</a:t>
            </a:r>
          </a:p>
          <a:p>
            <a:pPr marL="463550" lvl="1" indent="-285750">
              <a:spcAft>
                <a:spcPts val="1200"/>
              </a:spcAft>
              <a:buFont typeface="Arial" panose="020B0604020202020204" pitchFamily="34" charset="0"/>
              <a:buChar char="•"/>
            </a:pPr>
            <a:r>
              <a:rPr lang="de-CH" dirty="0" smtClean="0">
                <a:solidFill>
                  <a:schemeClr val="accent1"/>
                </a:solidFill>
              </a:rPr>
              <a:t>Feedback zur Spezifikation bis Ende Mai 2016</a:t>
            </a:r>
          </a:p>
          <a:p>
            <a:pPr marL="463550" lvl="1" indent="-285750">
              <a:spcAft>
                <a:spcPts val="1200"/>
              </a:spcAft>
              <a:buFont typeface="Arial" panose="020B0604020202020204" pitchFamily="34" charset="0"/>
              <a:buChar char="•"/>
            </a:pPr>
            <a:r>
              <a:rPr lang="de-CH" dirty="0" smtClean="0"/>
              <a:t>Umsetzung QL / QL Partner QDE</a:t>
            </a:r>
          </a:p>
          <a:p>
            <a:pPr marL="463550" lvl="1" indent="-285750">
              <a:spcAft>
                <a:spcPts val="1200"/>
              </a:spcAft>
              <a:buFont typeface="Arial" panose="020B0604020202020204" pitchFamily="34" charset="0"/>
              <a:buChar char="•"/>
            </a:pPr>
            <a:r>
              <a:rPr lang="de-CH" dirty="0" smtClean="0"/>
              <a:t>Testsystem QL </a:t>
            </a:r>
            <a:r>
              <a:rPr lang="de-CH" dirty="0" err="1" smtClean="0"/>
              <a:t>ready</a:t>
            </a:r>
            <a:r>
              <a:rPr lang="de-CH" dirty="0"/>
              <a:t> </a:t>
            </a:r>
            <a:r>
              <a:rPr lang="de-CH" dirty="0" smtClean="0"/>
              <a:t>ab ca. 25. Juli 2016</a:t>
            </a:r>
            <a:endParaRPr lang="de-CH" dirty="0"/>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32</a:t>
            </a:fld>
            <a:endParaRPr lang="de-CH" dirty="0"/>
          </a:p>
        </p:txBody>
      </p:sp>
      <p:sp>
        <p:nvSpPr>
          <p:cNvPr id="6" name="Textplatzhalter 5"/>
          <p:cNvSpPr>
            <a:spLocks noGrp="1"/>
          </p:cNvSpPr>
          <p:nvPr>
            <p:ph type="body" sz="quarter" idx="13"/>
          </p:nvPr>
        </p:nvSpPr>
        <p:spPr/>
        <p:txBody>
          <a:bodyPr/>
          <a:lstStyle/>
          <a:p>
            <a:r>
              <a:rPr lang="de-CH" dirty="0" smtClean="0"/>
              <a:t>Umsetzung</a:t>
            </a:r>
            <a:endParaRPr lang="de-CH" dirty="0"/>
          </a:p>
        </p:txBody>
      </p:sp>
      <p:sp>
        <p:nvSpPr>
          <p:cNvPr id="7" name="Textplatzhalter 6"/>
          <p:cNvSpPr>
            <a:spLocks noGrp="1"/>
          </p:cNvSpPr>
          <p:nvPr>
            <p:ph type="body" sz="quarter" idx="14"/>
          </p:nvPr>
        </p:nvSpPr>
        <p:spPr/>
        <p:txBody>
          <a:bodyPr/>
          <a:lstStyle/>
          <a:p>
            <a:r>
              <a:rPr lang="de-CH" dirty="0"/>
              <a:t>4 Operation Support</a:t>
            </a:r>
          </a:p>
        </p:txBody>
      </p:sp>
      <p:sp>
        <p:nvSpPr>
          <p:cNvPr id="8" name="Textplatzhalter 7"/>
          <p:cNvSpPr>
            <a:spLocks noGrp="1"/>
          </p:cNvSpPr>
          <p:nvPr>
            <p:ph type="body" sz="quarter" idx="15"/>
          </p:nvPr>
        </p:nvSpPr>
        <p:spPr/>
        <p:txBody>
          <a:bodyPr/>
          <a:lstStyle/>
          <a:p>
            <a:r>
              <a:rPr lang="de-CH" dirty="0" smtClean="0"/>
              <a:t>4.1 </a:t>
            </a:r>
            <a:r>
              <a:rPr lang="de-CH" dirty="0"/>
              <a:t>QDE </a:t>
            </a:r>
            <a:r>
              <a:rPr lang="de-CH" dirty="0" smtClean="0"/>
              <a:t>4.0</a:t>
            </a:r>
            <a:endParaRPr lang="de-CH" dirty="0"/>
          </a:p>
        </p:txBody>
      </p:sp>
    </p:spTree>
    <p:extLst>
      <p:ext uri="{BB962C8B-B14F-4D97-AF65-F5344CB8AC3E}">
        <p14:creationId xmlns:p14="http://schemas.microsoft.com/office/powerpoint/2010/main" val="251557528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Update Logistik Workshop</a:t>
            </a:r>
            <a:endParaRPr lang="de-CH" dirty="0"/>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33</a:t>
            </a:fld>
            <a:endParaRPr lang="de-CH" dirty="0"/>
          </a:p>
        </p:txBody>
      </p:sp>
      <p:sp>
        <p:nvSpPr>
          <p:cNvPr id="6" name="Textplatzhalter 5"/>
          <p:cNvSpPr>
            <a:spLocks noGrp="1"/>
          </p:cNvSpPr>
          <p:nvPr>
            <p:ph type="body" sz="quarter" idx="13"/>
          </p:nvPr>
        </p:nvSpPr>
        <p:spPr/>
        <p:txBody>
          <a:bodyPr/>
          <a:lstStyle/>
          <a:p>
            <a:r>
              <a:rPr lang="de-CH" dirty="0" smtClean="0"/>
              <a:t>Informationen</a:t>
            </a:r>
            <a:endParaRPr lang="de-CH" dirty="0"/>
          </a:p>
        </p:txBody>
      </p:sp>
      <p:sp>
        <p:nvSpPr>
          <p:cNvPr id="7" name="Textplatzhalter 6"/>
          <p:cNvSpPr>
            <a:spLocks noGrp="1"/>
          </p:cNvSpPr>
          <p:nvPr>
            <p:ph type="body" sz="quarter" idx="14"/>
          </p:nvPr>
        </p:nvSpPr>
        <p:spPr/>
        <p:txBody>
          <a:bodyPr/>
          <a:lstStyle/>
          <a:p>
            <a:r>
              <a:rPr lang="de-CH" dirty="0"/>
              <a:t>4 Operation Support</a:t>
            </a:r>
          </a:p>
        </p:txBody>
      </p:sp>
      <p:sp>
        <p:nvSpPr>
          <p:cNvPr id="8" name="Textplatzhalter 7"/>
          <p:cNvSpPr>
            <a:spLocks noGrp="1"/>
          </p:cNvSpPr>
          <p:nvPr>
            <p:ph type="body" sz="quarter" idx="15"/>
          </p:nvPr>
        </p:nvSpPr>
        <p:spPr/>
        <p:txBody>
          <a:bodyPr/>
          <a:lstStyle/>
          <a:p>
            <a:r>
              <a:rPr lang="de-CH" dirty="0" smtClean="0"/>
              <a:t>4.2 Update Logistik Workshop</a:t>
            </a:r>
            <a:endParaRPr lang="de-CH" dirty="0"/>
          </a:p>
        </p:txBody>
      </p:sp>
      <p:pic>
        <p:nvPicPr>
          <p:cNvPr id="10" name="Inhaltsplatzhalter 9"/>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t="7089" b="32647"/>
          <a:stretch/>
        </p:blipFill>
        <p:spPr>
          <a:xfrm>
            <a:off x="1775520" y="2420888"/>
            <a:ext cx="8443932" cy="3816424"/>
          </a:xfrm>
        </p:spPr>
      </p:pic>
    </p:spTree>
    <p:extLst>
      <p:ext uri="{BB962C8B-B14F-4D97-AF65-F5344CB8AC3E}">
        <p14:creationId xmlns:p14="http://schemas.microsoft.com/office/powerpoint/2010/main" val="392725351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Update Logistik Workshop</a:t>
            </a:r>
          </a:p>
        </p:txBody>
      </p:sp>
      <p:sp>
        <p:nvSpPr>
          <p:cNvPr id="3" name="Inhaltsplatzhalter 2"/>
          <p:cNvSpPr>
            <a:spLocks noGrp="1"/>
          </p:cNvSpPr>
          <p:nvPr>
            <p:ph idx="1"/>
          </p:nvPr>
        </p:nvSpPr>
        <p:spPr/>
        <p:txBody>
          <a:bodyPr/>
          <a:lstStyle/>
          <a:p>
            <a:endParaRPr lang="de-CH" dirty="0"/>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34</a:t>
            </a:fld>
            <a:endParaRPr lang="de-CH" dirty="0"/>
          </a:p>
        </p:txBody>
      </p:sp>
      <p:sp>
        <p:nvSpPr>
          <p:cNvPr id="6" name="Textplatzhalter 5"/>
          <p:cNvSpPr>
            <a:spLocks noGrp="1"/>
          </p:cNvSpPr>
          <p:nvPr>
            <p:ph type="body" sz="quarter" idx="13"/>
          </p:nvPr>
        </p:nvSpPr>
        <p:spPr/>
        <p:txBody>
          <a:bodyPr/>
          <a:lstStyle/>
          <a:p>
            <a:r>
              <a:rPr lang="de-CH" dirty="0"/>
              <a:t>Informationen</a:t>
            </a:r>
          </a:p>
        </p:txBody>
      </p:sp>
      <p:sp>
        <p:nvSpPr>
          <p:cNvPr id="7" name="Textplatzhalter 6"/>
          <p:cNvSpPr>
            <a:spLocks noGrp="1"/>
          </p:cNvSpPr>
          <p:nvPr>
            <p:ph type="body" sz="quarter" idx="14"/>
          </p:nvPr>
        </p:nvSpPr>
        <p:spPr/>
        <p:txBody>
          <a:bodyPr/>
          <a:lstStyle/>
          <a:p>
            <a:endParaRPr lang="de-CH"/>
          </a:p>
        </p:txBody>
      </p:sp>
      <p:sp>
        <p:nvSpPr>
          <p:cNvPr id="8" name="Textplatzhalter 7"/>
          <p:cNvSpPr>
            <a:spLocks noGrp="1"/>
          </p:cNvSpPr>
          <p:nvPr>
            <p:ph type="body" sz="quarter" idx="15"/>
          </p:nvPr>
        </p:nvSpPr>
        <p:spPr/>
        <p:txBody>
          <a:bodyPr/>
          <a:lstStyle/>
          <a:p>
            <a:endParaRPr lang="de-CH"/>
          </a:p>
        </p:txBody>
      </p:sp>
      <p:pic>
        <p:nvPicPr>
          <p:cNvPr id="9" name="Grafik 8"/>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t="6375" b="3173"/>
          <a:stretch/>
        </p:blipFill>
        <p:spPr>
          <a:xfrm>
            <a:off x="1792591" y="2565013"/>
            <a:ext cx="5756236" cy="3671074"/>
          </a:xfrm>
          <a:prstGeom prst="rect">
            <a:avLst/>
          </a:prstGeom>
        </p:spPr>
      </p:pic>
    </p:spTree>
    <p:extLst>
      <p:ext uri="{BB962C8B-B14F-4D97-AF65-F5344CB8AC3E}">
        <p14:creationId xmlns:p14="http://schemas.microsoft.com/office/powerpoint/2010/main" val="21284125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Update Logistik Workshop</a:t>
            </a:r>
          </a:p>
        </p:txBody>
      </p:sp>
      <p:sp>
        <p:nvSpPr>
          <p:cNvPr id="3" name="Inhaltsplatzhalter 2"/>
          <p:cNvSpPr>
            <a:spLocks noGrp="1"/>
          </p:cNvSpPr>
          <p:nvPr>
            <p:ph idx="1"/>
          </p:nvPr>
        </p:nvSpPr>
        <p:spPr/>
        <p:txBody>
          <a:bodyPr/>
          <a:lstStyle/>
          <a:p>
            <a:r>
              <a:rPr lang="de-CH" dirty="0"/>
              <a:t>Shops / POS / Fachhandel</a:t>
            </a:r>
          </a:p>
          <a:p>
            <a:pPr lvl="1"/>
            <a:r>
              <a:rPr lang="de-CH" dirty="0"/>
              <a:t>Shop </a:t>
            </a:r>
            <a:r>
              <a:rPr lang="de-CH" dirty="0" err="1"/>
              <a:t>Delivery</a:t>
            </a:r>
            <a:r>
              <a:rPr lang="de-CH" dirty="0"/>
              <a:t> (Zug-um-Zug Belieferung)</a:t>
            </a:r>
          </a:p>
          <a:p>
            <a:pPr lvl="1"/>
            <a:r>
              <a:rPr lang="de-CH" dirty="0"/>
              <a:t>Paketbelieferung (vorkonfektioniert auf Endkunde)</a:t>
            </a:r>
          </a:p>
          <a:p>
            <a:pPr lvl="1"/>
            <a:r>
              <a:rPr lang="de-CH" dirty="0" err="1"/>
              <a:t>Palettenlieferungen</a:t>
            </a:r>
            <a:r>
              <a:rPr lang="de-CH" dirty="0"/>
              <a:t>/Stückgut</a:t>
            </a:r>
          </a:p>
          <a:p>
            <a:pPr lvl="1"/>
            <a:endParaRPr lang="de-CH" dirty="0"/>
          </a:p>
          <a:p>
            <a:r>
              <a:rPr lang="de-CH" dirty="0"/>
              <a:t>Endkunde</a:t>
            </a:r>
          </a:p>
          <a:p>
            <a:pPr lvl="1"/>
            <a:r>
              <a:rPr lang="de-CH" dirty="0"/>
              <a:t>Paketbelieferung (48h, </a:t>
            </a:r>
            <a:r>
              <a:rPr lang="de-CH" dirty="0" err="1"/>
              <a:t>next</a:t>
            </a:r>
            <a:r>
              <a:rPr lang="de-CH" dirty="0"/>
              <a:t> </a:t>
            </a:r>
            <a:r>
              <a:rPr lang="de-CH" dirty="0" err="1"/>
              <a:t>day</a:t>
            </a:r>
            <a:r>
              <a:rPr lang="de-CH" dirty="0"/>
              <a:t>, same </a:t>
            </a:r>
            <a:r>
              <a:rPr lang="de-CH" dirty="0" err="1"/>
              <a:t>day</a:t>
            </a:r>
            <a:r>
              <a:rPr lang="de-CH" dirty="0"/>
              <a:t>, </a:t>
            </a:r>
            <a:r>
              <a:rPr lang="de-CH" dirty="0" err="1"/>
              <a:t>myDelivery</a:t>
            </a:r>
            <a:r>
              <a:rPr lang="de-CH" dirty="0"/>
              <a:t>, Express)</a:t>
            </a:r>
          </a:p>
          <a:p>
            <a:pPr lvl="1"/>
            <a:r>
              <a:rPr lang="de-CH" dirty="0"/>
              <a:t>Vertragsdokumente / ID-Check</a:t>
            </a:r>
          </a:p>
          <a:p>
            <a:pPr lvl="1"/>
            <a:r>
              <a:rPr lang="de-CH" dirty="0"/>
              <a:t>Briefpost</a:t>
            </a:r>
          </a:p>
          <a:p>
            <a:pPr lvl="1"/>
            <a:endParaRPr lang="de-CH" dirty="0"/>
          </a:p>
          <a:p>
            <a:r>
              <a:rPr lang="de-CH" dirty="0"/>
              <a:t>Techniker / Service Points</a:t>
            </a:r>
          </a:p>
          <a:p>
            <a:pPr lvl="1"/>
            <a:r>
              <a:rPr lang="de-CH" dirty="0"/>
              <a:t>Paketbelieferung (vorkonfektioniert auf Endkunde)</a:t>
            </a:r>
          </a:p>
          <a:p>
            <a:pPr lvl="1"/>
            <a:r>
              <a:rPr lang="de-CH" dirty="0" err="1" smtClean="0"/>
              <a:t>Palettenlieferungen</a:t>
            </a:r>
            <a:r>
              <a:rPr lang="de-CH" dirty="0" smtClean="0"/>
              <a:t>/Stückgut</a:t>
            </a:r>
            <a:endParaRPr lang="de-CH" dirty="0"/>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35</a:t>
            </a:fld>
            <a:endParaRPr lang="de-CH" dirty="0"/>
          </a:p>
        </p:txBody>
      </p:sp>
      <p:sp>
        <p:nvSpPr>
          <p:cNvPr id="6" name="Textplatzhalter 5"/>
          <p:cNvSpPr>
            <a:spLocks noGrp="1"/>
          </p:cNvSpPr>
          <p:nvPr>
            <p:ph type="body" sz="quarter" idx="13"/>
          </p:nvPr>
        </p:nvSpPr>
        <p:spPr/>
        <p:txBody>
          <a:bodyPr/>
          <a:lstStyle/>
          <a:p>
            <a:r>
              <a:rPr lang="de-CH" dirty="0" smtClean="0"/>
              <a:t>Informationen</a:t>
            </a:r>
            <a:endParaRPr lang="de-CH" dirty="0"/>
          </a:p>
        </p:txBody>
      </p:sp>
      <p:sp>
        <p:nvSpPr>
          <p:cNvPr id="9" name="Textplatzhalter 6"/>
          <p:cNvSpPr>
            <a:spLocks noGrp="1"/>
          </p:cNvSpPr>
          <p:nvPr>
            <p:ph type="body" sz="quarter" idx="14"/>
          </p:nvPr>
        </p:nvSpPr>
        <p:spPr>
          <a:xfrm>
            <a:off x="6167438" y="332656"/>
            <a:ext cx="4753098" cy="216023"/>
          </a:xfrm>
        </p:spPr>
        <p:txBody>
          <a:bodyPr/>
          <a:lstStyle/>
          <a:p>
            <a:r>
              <a:rPr lang="de-CH" dirty="0"/>
              <a:t>4 Operation Support</a:t>
            </a:r>
          </a:p>
        </p:txBody>
      </p:sp>
      <p:sp>
        <p:nvSpPr>
          <p:cNvPr id="10" name="Textplatzhalter 7"/>
          <p:cNvSpPr>
            <a:spLocks noGrp="1"/>
          </p:cNvSpPr>
          <p:nvPr>
            <p:ph type="body" sz="quarter" idx="15"/>
          </p:nvPr>
        </p:nvSpPr>
        <p:spPr>
          <a:xfrm>
            <a:off x="6167438" y="548679"/>
            <a:ext cx="4753098" cy="211713"/>
          </a:xfrm>
        </p:spPr>
        <p:txBody>
          <a:bodyPr/>
          <a:lstStyle/>
          <a:p>
            <a:r>
              <a:rPr lang="de-CH" dirty="0" smtClean="0"/>
              <a:t>4.2 Update Logistik Workshop</a:t>
            </a:r>
            <a:endParaRPr lang="de-CH" dirty="0"/>
          </a:p>
        </p:txBody>
      </p:sp>
    </p:spTree>
    <p:extLst>
      <p:ext uri="{BB962C8B-B14F-4D97-AF65-F5344CB8AC3E}">
        <p14:creationId xmlns:p14="http://schemas.microsoft.com/office/powerpoint/2010/main" val="16292324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Update Logistik Workshop</a:t>
            </a:r>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36</a:t>
            </a:fld>
            <a:endParaRPr lang="de-CH" dirty="0"/>
          </a:p>
        </p:txBody>
      </p:sp>
      <p:sp>
        <p:nvSpPr>
          <p:cNvPr id="6" name="Textplatzhalter 5"/>
          <p:cNvSpPr>
            <a:spLocks noGrp="1"/>
          </p:cNvSpPr>
          <p:nvPr>
            <p:ph type="body" sz="quarter" idx="13"/>
          </p:nvPr>
        </p:nvSpPr>
        <p:spPr/>
        <p:txBody>
          <a:bodyPr/>
          <a:lstStyle/>
          <a:p>
            <a:r>
              <a:rPr lang="de-CH" dirty="0" smtClean="0"/>
              <a:t>Informationen</a:t>
            </a:r>
            <a:endParaRPr lang="de-CH" dirty="0"/>
          </a:p>
        </p:txBody>
      </p:sp>
      <p:sp>
        <p:nvSpPr>
          <p:cNvPr id="9" name="Textplatzhalter 6"/>
          <p:cNvSpPr>
            <a:spLocks noGrp="1"/>
          </p:cNvSpPr>
          <p:nvPr>
            <p:ph type="body" sz="quarter" idx="14"/>
          </p:nvPr>
        </p:nvSpPr>
        <p:spPr>
          <a:xfrm>
            <a:off x="6167438" y="332656"/>
            <a:ext cx="4753098" cy="216023"/>
          </a:xfrm>
        </p:spPr>
        <p:txBody>
          <a:bodyPr/>
          <a:lstStyle/>
          <a:p>
            <a:r>
              <a:rPr lang="de-CH" dirty="0"/>
              <a:t>4 Operation Support</a:t>
            </a:r>
          </a:p>
        </p:txBody>
      </p:sp>
      <p:sp>
        <p:nvSpPr>
          <p:cNvPr id="10" name="Textplatzhalter 7"/>
          <p:cNvSpPr>
            <a:spLocks noGrp="1"/>
          </p:cNvSpPr>
          <p:nvPr>
            <p:ph type="body" sz="quarter" idx="15"/>
          </p:nvPr>
        </p:nvSpPr>
        <p:spPr>
          <a:xfrm>
            <a:off x="6167438" y="548679"/>
            <a:ext cx="4753098" cy="211713"/>
          </a:xfrm>
        </p:spPr>
        <p:txBody>
          <a:bodyPr/>
          <a:lstStyle/>
          <a:p>
            <a:r>
              <a:rPr lang="de-CH" dirty="0" smtClean="0"/>
              <a:t>4.2 Update Logistik Workshop</a:t>
            </a:r>
            <a:endParaRPr lang="de-CH" dirty="0"/>
          </a:p>
        </p:txBody>
      </p:sp>
      <p:sp>
        <p:nvSpPr>
          <p:cNvPr id="7" name="Inhaltsplatzhalter 6"/>
          <p:cNvSpPr>
            <a:spLocks noGrp="1"/>
          </p:cNvSpPr>
          <p:nvPr>
            <p:ph idx="1"/>
          </p:nvPr>
        </p:nvSpPr>
        <p:spPr/>
        <p:txBody>
          <a:bodyPr/>
          <a:lstStyle/>
          <a:p>
            <a:endParaRPr lang="de-CH"/>
          </a:p>
        </p:txBody>
      </p:sp>
      <p:pic>
        <p:nvPicPr>
          <p:cNvPr id="8" name="Grafik 7"/>
          <p:cNvPicPr>
            <a:picLocks noChangeAspect="1"/>
          </p:cNvPicPr>
          <p:nvPr/>
        </p:nvPicPr>
        <p:blipFill>
          <a:blip r:embed="rId2"/>
          <a:stretch>
            <a:fillRect/>
          </a:stretch>
        </p:blipFill>
        <p:spPr>
          <a:xfrm>
            <a:off x="1774825" y="2316045"/>
            <a:ext cx="6265391" cy="4183600"/>
          </a:xfrm>
          <a:prstGeom prst="rect">
            <a:avLst/>
          </a:prstGeom>
        </p:spPr>
      </p:pic>
    </p:spTree>
    <p:extLst>
      <p:ext uri="{BB962C8B-B14F-4D97-AF65-F5344CB8AC3E}">
        <p14:creationId xmlns:p14="http://schemas.microsoft.com/office/powerpoint/2010/main" val="20749061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Nächste Schritte</a:t>
            </a:r>
            <a:endParaRPr lang="de-CH" dirty="0"/>
          </a:p>
        </p:txBody>
      </p:sp>
      <p:sp>
        <p:nvSpPr>
          <p:cNvPr id="3" name="Inhaltsplatzhalter 2"/>
          <p:cNvSpPr>
            <a:spLocks noGrp="1"/>
          </p:cNvSpPr>
          <p:nvPr>
            <p:ph idx="1"/>
          </p:nvPr>
        </p:nvSpPr>
        <p:spPr/>
        <p:txBody>
          <a:bodyPr/>
          <a:lstStyle/>
          <a:p>
            <a:pPr marL="285750" indent="-285750">
              <a:buFont typeface="Arial" panose="020B0604020202020204" pitchFamily="34" charset="0"/>
              <a:buChar char="•"/>
            </a:pPr>
            <a:r>
              <a:rPr lang="de-CH" dirty="0" smtClean="0"/>
              <a:t>Interessen innerhalb der T&amp;P Gruppe vorhanden um B2C Prozess zu zentralisieren und weiter zu automatisieren?</a:t>
            </a:r>
          </a:p>
          <a:p>
            <a:pPr marL="285750" indent="-285750">
              <a:buFont typeface="Arial" panose="020B0604020202020204" pitchFamily="34" charset="0"/>
              <a:buChar char="•"/>
            </a:pPr>
            <a:r>
              <a:rPr lang="de-CH" dirty="0" smtClean="0"/>
              <a:t>Weiteres Vorgehen:</a:t>
            </a:r>
          </a:p>
          <a:p>
            <a:pPr marL="463550" lvl="1" indent="-285750">
              <a:buFont typeface="Arial" panose="020B0604020202020204" pitchFamily="34" charset="0"/>
              <a:buChar char="•"/>
            </a:pPr>
            <a:r>
              <a:rPr lang="de-CH" dirty="0" smtClean="0"/>
              <a:t>Vorstellen des Grobkonzept an der PV</a:t>
            </a:r>
          </a:p>
          <a:p>
            <a:pPr marL="463550" lvl="1" indent="-285750">
              <a:buFont typeface="Arial" panose="020B0604020202020204" pitchFamily="34" charset="0"/>
              <a:buChar char="•"/>
            </a:pPr>
            <a:r>
              <a:rPr lang="de-CH" dirty="0" smtClean="0"/>
              <a:t>Abholen des «verbindlichen» Interessen der einzelnen KNU sowie zu den erwarteten Menge </a:t>
            </a:r>
            <a:r>
              <a:rPr lang="de-CH" smtClean="0"/>
              <a:t>je Lieferkanal</a:t>
            </a:r>
            <a:endParaRPr lang="de-CH" dirty="0" smtClean="0"/>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37</a:t>
            </a:fld>
            <a:endParaRPr lang="de-CH" dirty="0"/>
          </a:p>
        </p:txBody>
      </p:sp>
      <p:sp>
        <p:nvSpPr>
          <p:cNvPr id="6" name="Textplatzhalter 5"/>
          <p:cNvSpPr>
            <a:spLocks noGrp="1"/>
          </p:cNvSpPr>
          <p:nvPr>
            <p:ph type="body" sz="quarter" idx="13"/>
          </p:nvPr>
        </p:nvSpPr>
        <p:spPr/>
        <p:txBody>
          <a:bodyPr/>
          <a:lstStyle/>
          <a:p>
            <a:endParaRPr lang="de-CH"/>
          </a:p>
        </p:txBody>
      </p:sp>
      <p:sp>
        <p:nvSpPr>
          <p:cNvPr id="9" name="Textplatzhalter 6"/>
          <p:cNvSpPr>
            <a:spLocks noGrp="1"/>
          </p:cNvSpPr>
          <p:nvPr>
            <p:ph type="body" sz="quarter" idx="14"/>
          </p:nvPr>
        </p:nvSpPr>
        <p:spPr>
          <a:xfrm>
            <a:off x="6167438" y="332656"/>
            <a:ext cx="4753098" cy="216023"/>
          </a:xfrm>
        </p:spPr>
        <p:txBody>
          <a:bodyPr/>
          <a:lstStyle/>
          <a:p>
            <a:r>
              <a:rPr lang="de-CH" dirty="0"/>
              <a:t>4 Operation Support</a:t>
            </a:r>
          </a:p>
        </p:txBody>
      </p:sp>
      <p:sp>
        <p:nvSpPr>
          <p:cNvPr id="10" name="Textplatzhalter 7"/>
          <p:cNvSpPr>
            <a:spLocks noGrp="1"/>
          </p:cNvSpPr>
          <p:nvPr>
            <p:ph type="body" sz="quarter" idx="15"/>
          </p:nvPr>
        </p:nvSpPr>
        <p:spPr>
          <a:xfrm>
            <a:off x="6167438" y="548679"/>
            <a:ext cx="4753098" cy="211713"/>
          </a:xfrm>
        </p:spPr>
        <p:txBody>
          <a:bodyPr/>
          <a:lstStyle/>
          <a:p>
            <a:r>
              <a:rPr lang="de-CH" dirty="0" smtClean="0"/>
              <a:t>4.2 Update Logistik Workshop</a:t>
            </a:r>
            <a:endParaRPr lang="de-CH" dirty="0"/>
          </a:p>
        </p:txBody>
      </p:sp>
    </p:spTree>
    <p:extLst>
      <p:ext uri="{BB962C8B-B14F-4D97-AF65-F5344CB8AC3E}">
        <p14:creationId xmlns:p14="http://schemas.microsoft.com/office/powerpoint/2010/main" val="28531104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ctrTitle"/>
          </p:nvPr>
        </p:nvSpPr>
        <p:spPr/>
        <p:txBody>
          <a:bodyPr/>
          <a:lstStyle/>
          <a:p>
            <a:r>
              <a:rPr lang="de-CH" dirty="0" smtClean="0"/>
              <a:t>5. Verschiedenes</a:t>
            </a:r>
            <a:endParaRPr lang="de-CH" dirty="0"/>
          </a:p>
        </p:txBody>
      </p:sp>
      <p:sp>
        <p:nvSpPr>
          <p:cNvPr id="10" name="Untertitel 9"/>
          <p:cNvSpPr>
            <a:spLocks noGrp="1"/>
          </p:cNvSpPr>
          <p:nvPr>
            <p:ph type="subTitle" idx="1"/>
          </p:nvPr>
        </p:nvSpPr>
        <p:spPr/>
        <p:txBody>
          <a:bodyPr/>
          <a:lstStyle/>
          <a:p>
            <a:endParaRPr lang="de-CH"/>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a:p>
        </p:txBody>
      </p:sp>
      <p:sp>
        <p:nvSpPr>
          <p:cNvPr id="5" name="Foliennummernplatzhalter 4"/>
          <p:cNvSpPr>
            <a:spLocks noGrp="1"/>
          </p:cNvSpPr>
          <p:nvPr>
            <p:ph type="sldNum" sz="quarter" idx="4294967295"/>
          </p:nvPr>
        </p:nvSpPr>
        <p:spPr>
          <a:xfrm>
            <a:off x="0" y="6524625"/>
            <a:ext cx="911225" cy="144463"/>
          </a:xfrm>
        </p:spPr>
        <p:txBody>
          <a:bodyPr/>
          <a:lstStyle/>
          <a:p>
            <a:r>
              <a:rPr lang="de-CH" smtClean="0"/>
              <a:t>Seite </a:t>
            </a:r>
            <a:fld id="{72FB1842-98F1-4237-985F-D1D9ACA47654}" type="slidenum">
              <a:rPr lang="de-CH" smtClean="0"/>
              <a:pPr/>
              <a:t>38</a:t>
            </a:fld>
            <a:endParaRPr lang="de-CH" dirty="0"/>
          </a:p>
        </p:txBody>
      </p:sp>
    </p:spTree>
    <p:extLst>
      <p:ext uri="{BB962C8B-B14F-4D97-AF65-F5344CB8AC3E}">
        <p14:creationId xmlns:p14="http://schemas.microsoft.com/office/powerpoint/2010/main" val="113476258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Subgruppe</a:t>
            </a:r>
            <a:endParaRPr lang="de-CH" dirty="0"/>
          </a:p>
        </p:txBody>
      </p:sp>
      <p:sp>
        <p:nvSpPr>
          <p:cNvPr id="3" name="Inhaltsplatzhalter 2"/>
          <p:cNvSpPr>
            <a:spLocks noGrp="1"/>
          </p:cNvSpPr>
          <p:nvPr>
            <p:ph idx="1"/>
          </p:nvPr>
        </p:nvSpPr>
        <p:spPr/>
        <p:txBody>
          <a:bodyPr/>
          <a:lstStyle/>
          <a:p>
            <a:pPr marL="285750" indent="-285750">
              <a:buFont typeface="Arial" panose="020B0604020202020204" pitchFamily="34" charset="0"/>
              <a:buChar char="•"/>
            </a:pPr>
            <a:r>
              <a:rPr lang="de-CH" dirty="0" smtClean="0"/>
              <a:t>Kompetenzen und Rechte der Subgruppe definieren</a:t>
            </a:r>
          </a:p>
          <a:p>
            <a:pPr marL="285750" indent="-285750">
              <a:buFont typeface="Arial" panose="020B0604020202020204" pitchFamily="34" charset="0"/>
              <a:buChar char="•"/>
            </a:pPr>
            <a:r>
              <a:rPr lang="de-CH" dirty="0" smtClean="0"/>
              <a:t>Häufigkeit der Zusammenkunft der Subgruppe definieren</a:t>
            </a:r>
          </a:p>
          <a:p>
            <a:pPr marL="285750" indent="-285750">
              <a:buFont typeface="Arial" panose="020B0604020202020204" pitchFamily="34" charset="0"/>
              <a:buChar char="•"/>
            </a:pPr>
            <a:r>
              <a:rPr lang="de-CH" dirty="0" smtClean="0"/>
              <a:t>Mögliche Mitglieder der Subgruppe </a:t>
            </a:r>
            <a:r>
              <a:rPr lang="de-CH" dirty="0" err="1" smtClean="0"/>
              <a:t>bennenen</a:t>
            </a:r>
            <a:endParaRPr lang="de-CH" dirty="0" smtClean="0"/>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dirty="0" smtClean="0"/>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39</a:t>
            </a:fld>
            <a:endParaRPr lang="de-CH" dirty="0"/>
          </a:p>
        </p:txBody>
      </p:sp>
      <p:sp>
        <p:nvSpPr>
          <p:cNvPr id="6" name="Textplatzhalter 5"/>
          <p:cNvSpPr>
            <a:spLocks noGrp="1"/>
          </p:cNvSpPr>
          <p:nvPr>
            <p:ph type="body" sz="quarter" idx="13"/>
          </p:nvPr>
        </p:nvSpPr>
        <p:spPr/>
        <p:txBody>
          <a:bodyPr/>
          <a:lstStyle/>
          <a:p>
            <a:r>
              <a:rPr lang="de-CH" dirty="0" smtClean="0"/>
              <a:t>Subgruppe für Pendenzen -Priorisierung bilden</a:t>
            </a:r>
            <a:endParaRPr lang="de-CH" dirty="0"/>
          </a:p>
        </p:txBody>
      </p:sp>
      <p:sp>
        <p:nvSpPr>
          <p:cNvPr id="7" name="Textplatzhalter 6"/>
          <p:cNvSpPr>
            <a:spLocks noGrp="1"/>
          </p:cNvSpPr>
          <p:nvPr>
            <p:ph type="body" sz="quarter" idx="14"/>
          </p:nvPr>
        </p:nvSpPr>
        <p:spPr/>
        <p:txBody>
          <a:bodyPr/>
          <a:lstStyle/>
          <a:p>
            <a:r>
              <a:rPr lang="de-CH" dirty="0" smtClean="0"/>
              <a:t>5. Verschiedenes</a:t>
            </a:r>
            <a:endParaRPr lang="de-CH" dirty="0"/>
          </a:p>
        </p:txBody>
      </p:sp>
      <p:sp>
        <p:nvSpPr>
          <p:cNvPr id="8" name="Textplatzhalter 7"/>
          <p:cNvSpPr>
            <a:spLocks noGrp="1"/>
          </p:cNvSpPr>
          <p:nvPr>
            <p:ph type="body" sz="quarter" idx="15"/>
          </p:nvPr>
        </p:nvSpPr>
        <p:spPr/>
        <p:txBody>
          <a:bodyPr/>
          <a:lstStyle/>
          <a:p>
            <a:r>
              <a:rPr lang="de-CH" dirty="0"/>
              <a:t>5.1 Subgruppe</a:t>
            </a:r>
          </a:p>
        </p:txBody>
      </p:sp>
    </p:spTree>
    <p:extLst>
      <p:ext uri="{BB962C8B-B14F-4D97-AF65-F5344CB8AC3E}">
        <p14:creationId xmlns:p14="http://schemas.microsoft.com/office/powerpoint/2010/main" val="26658399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CH" dirty="0" smtClean="0"/>
              <a:t>Protokoll der letzten Sitzung</a:t>
            </a:r>
            <a:endParaRPr lang="de-CH" dirty="0"/>
          </a:p>
        </p:txBody>
      </p:sp>
      <p:sp>
        <p:nvSpPr>
          <p:cNvPr id="8" name="Inhaltsplatzhalter 7"/>
          <p:cNvSpPr>
            <a:spLocks noGrp="1"/>
          </p:cNvSpPr>
          <p:nvPr>
            <p:ph idx="1"/>
          </p:nvPr>
        </p:nvSpPr>
        <p:spPr/>
        <p:txBody>
          <a:bodyPr/>
          <a:lstStyle/>
          <a:p>
            <a:pPr marL="285750" indent="-285750">
              <a:buFont typeface="Arial" panose="020B0604020202020204" pitchFamily="34" charset="0"/>
              <a:buChar char="•"/>
            </a:pPr>
            <a:r>
              <a:rPr lang="de-CH" dirty="0" smtClean="0"/>
              <a:t>Verabschiedung des Protokolls der Sitzung vom 27. April 2016</a:t>
            </a:r>
          </a:p>
          <a:p>
            <a:pPr marL="463550" lvl="1" indent="-285750">
              <a:buFont typeface="Arial" panose="020B0604020202020204" pitchFamily="34" charset="0"/>
              <a:buChar char="•"/>
            </a:pPr>
            <a:r>
              <a:rPr lang="de-CH" dirty="0" smtClean="0"/>
              <a:t>Inputs / Ergänzungen zum Protokoll vorhanden?</a:t>
            </a:r>
          </a:p>
          <a:p>
            <a:pPr marL="463550" lvl="1" indent="-285750">
              <a:buFont typeface="Arial" panose="020B0604020202020204" pitchFamily="34" charset="0"/>
              <a:buChar char="•"/>
            </a:pPr>
            <a:r>
              <a:rPr lang="de-CH" dirty="0" smtClean="0"/>
              <a:t>Protokoll verabschieden?</a:t>
            </a:r>
            <a:endParaRPr lang="de-CH" dirty="0"/>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4</a:t>
            </a:fld>
            <a:endParaRPr lang="de-CH" dirty="0"/>
          </a:p>
        </p:txBody>
      </p:sp>
      <p:sp>
        <p:nvSpPr>
          <p:cNvPr id="10" name="Textplatzhalter 9"/>
          <p:cNvSpPr>
            <a:spLocks noGrp="1"/>
          </p:cNvSpPr>
          <p:nvPr>
            <p:ph type="body" sz="quarter" idx="13"/>
          </p:nvPr>
        </p:nvSpPr>
        <p:spPr/>
        <p:txBody>
          <a:bodyPr/>
          <a:lstStyle/>
          <a:p>
            <a:r>
              <a:rPr lang="de-CH" dirty="0" smtClean="0"/>
              <a:t>Protokoll</a:t>
            </a:r>
            <a:endParaRPr lang="de-CH" dirty="0"/>
          </a:p>
        </p:txBody>
      </p:sp>
      <p:sp>
        <p:nvSpPr>
          <p:cNvPr id="11" name="Textplatzhalter 10"/>
          <p:cNvSpPr>
            <a:spLocks noGrp="1"/>
          </p:cNvSpPr>
          <p:nvPr>
            <p:ph type="body" sz="quarter" idx="14"/>
          </p:nvPr>
        </p:nvSpPr>
        <p:spPr/>
        <p:txBody>
          <a:bodyPr/>
          <a:lstStyle/>
          <a:p>
            <a:r>
              <a:rPr lang="de-CH" dirty="0" smtClean="0"/>
              <a:t>1. Protokoll der letzten Sitzung</a:t>
            </a:r>
            <a:endParaRPr lang="de-CH" dirty="0"/>
          </a:p>
        </p:txBody>
      </p:sp>
      <p:sp>
        <p:nvSpPr>
          <p:cNvPr id="2" name="Textplatzhalter 1"/>
          <p:cNvSpPr>
            <a:spLocks noGrp="1"/>
          </p:cNvSpPr>
          <p:nvPr>
            <p:ph type="body" sz="quarter" idx="15"/>
          </p:nvPr>
        </p:nvSpPr>
        <p:spPr/>
        <p:txBody>
          <a:bodyPr/>
          <a:lstStyle/>
          <a:p>
            <a:r>
              <a:rPr lang="de-CH" dirty="0" smtClean="0"/>
              <a:t>Protokoll</a:t>
            </a:r>
            <a:endParaRPr lang="de-CH" dirty="0"/>
          </a:p>
        </p:txBody>
      </p:sp>
    </p:spTree>
    <p:extLst>
      <p:ext uri="{BB962C8B-B14F-4D97-AF65-F5344CB8AC3E}">
        <p14:creationId xmlns:p14="http://schemas.microsoft.com/office/powerpoint/2010/main" val="315651561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Strategische Themen der Gruppe</a:t>
            </a:r>
            <a:endParaRPr lang="de-CH" dirty="0"/>
          </a:p>
        </p:txBody>
      </p:sp>
      <p:sp>
        <p:nvSpPr>
          <p:cNvPr id="3" name="Inhaltsplatzhalter 2"/>
          <p:cNvSpPr>
            <a:spLocks noGrp="1"/>
          </p:cNvSpPr>
          <p:nvPr>
            <p:ph idx="1"/>
          </p:nvPr>
        </p:nvSpPr>
        <p:spPr/>
        <p:txBody>
          <a:bodyPr/>
          <a:lstStyle/>
          <a:p>
            <a:pPr marL="285750" indent="-285750">
              <a:buFont typeface="Arial" panose="020B0604020202020204" pitchFamily="34" charset="0"/>
              <a:buChar char="•"/>
            </a:pPr>
            <a:r>
              <a:rPr lang="de-CH" dirty="0" smtClean="0"/>
              <a:t>Welche strategischen Themen stehen an?</a:t>
            </a:r>
          </a:p>
          <a:p>
            <a:pPr marL="285750" indent="-285750">
              <a:buFont typeface="Arial" panose="020B0604020202020204" pitchFamily="34" charset="0"/>
              <a:buChar char="•"/>
            </a:pPr>
            <a:r>
              <a:rPr lang="de-CH" dirty="0" smtClean="0"/>
              <a:t>In welcher Reihenfolge sollen die Themen angegangen werden?</a:t>
            </a:r>
          </a:p>
          <a:p>
            <a:endParaRPr lang="de-CH" dirty="0" smtClean="0"/>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dirty="0" smtClean="0"/>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40</a:t>
            </a:fld>
            <a:endParaRPr lang="de-CH" dirty="0"/>
          </a:p>
        </p:txBody>
      </p:sp>
      <p:sp>
        <p:nvSpPr>
          <p:cNvPr id="6" name="Textplatzhalter 5"/>
          <p:cNvSpPr>
            <a:spLocks noGrp="1"/>
          </p:cNvSpPr>
          <p:nvPr>
            <p:ph type="body" sz="quarter" idx="13"/>
          </p:nvPr>
        </p:nvSpPr>
        <p:spPr/>
        <p:txBody>
          <a:bodyPr/>
          <a:lstStyle/>
          <a:p>
            <a:r>
              <a:rPr lang="de-CH" dirty="0" smtClean="0"/>
              <a:t>Brainstorming strategische Themen</a:t>
            </a:r>
            <a:endParaRPr lang="de-CH" dirty="0"/>
          </a:p>
        </p:txBody>
      </p:sp>
      <p:sp>
        <p:nvSpPr>
          <p:cNvPr id="7" name="Textplatzhalter 6"/>
          <p:cNvSpPr>
            <a:spLocks noGrp="1"/>
          </p:cNvSpPr>
          <p:nvPr>
            <p:ph type="body" sz="quarter" idx="14"/>
          </p:nvPr>
        </p:nvSpPr>
        <p:spPr/>
        <p:txBody>
          <a:bodyPr/>
          <a:lstStyle/>
          <a:p>
            <a:r>
              <a:rPr lang="de-CH" dirty="0" smtClean="0"/>
              <a:t>5. Verschiedenes</a:t>
            </a:r>
            <a:endParaRPr lang="de-CH" dirty="0"/>
          </a:p>
        </p:txBody>
      </p:sp>
      <p:sp>
        <p:nvSpPr>
          <p:cNvPr id="8" name="Textplatzhalter 7"/>
          <p:cNvSpPr>
            <a:spLocks noGrp="1"/>
          </p:cNvSpPr>
          <p:nvPr>
            <p:ph type="body" sz="quarter" idx="15"/>
          </p:nvPr>
        </p:nvSpPr>
        <p:spPr/>
        <p:txBody>
          <a:bodyPr/>
          <a:lstStyle/>
          <a:p>
            <a:r>
              <a:rPr lang="de-CH" dirty="0"/>
              <a:t>5.2 Strategische Themen der Gruppe</a:t>
            </a:r>
          </a:p>
        </p:txBody>
      </p:sp>
    </p:spTree>
    <p:extLst>
      <p:ext uri="{BB962C8B-B14F-4D97-AF65-F5344CB8AC3E}">
        <p14:creationId xmlns:p14="http://schemas.microsoft.com/office/powerpoint/2010/main" val="126082357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Verschiedenes</a:t>
            </a:r>
            <a:endParaRPr lang="de-CH" dirty="0"/>
          </a:p>
        </p:txBody>
      </p:sp>
      <p:sp>
        <p:nvSpPr>
          <p:cNvPr id="3" name="Inhaltsplatzhalter 2"/>
          <p:cNvSpPr>
            <a:spLocks noGrp="1"/>
          </p:cNvSpPr>
          <p:nvPr>
            <p:ph idx="1"/>
          </p:nvPr>
        </p:nvSpPr>
        <p:spPr/>
        <p:txBody>
          <a:bodyPr/>
          <a:lstStyle/>
          <a:p>
            <a:pPr marL="285750" indent="-285750">
              <a:buFont typeface="Arial" panose="020B0604020202020204" pitchFamily="34" charset="0"/>
              <a:buChar char="•"/>
            </a:pPr>
            <a:r>
              <a:rPr lang="de-CH" dirty="0" smtClean="0"/>
              <a:t>Offene Themen vorhanden?</a:t>
            </a:r>
          </a:p>
          <a:p>
            <a:pPr marL="285750" indent="-285750">
              <a:buFont typeface="Arial" panose="020B0604020202020204" pitchFamily="34" charset="0"/>
              <a:buChar char="•"/>
            </a:pPr>
            <a:r>
              <a:rPr lang="de-CH" dirty="0" smtClean="0"/>
              <a:t>Fragen?</a:t>
            </a:r>
          </a:p>
          <a:p>
            <a:endParaRPr lang="de-CH" dirty="0" smtClean="0"/>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dirty="0" smtClean="0"/>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41</a:t>
            </a:fld>
            <a:endParaRPr lang="de-CH" dirty="0"/>
          </a:p>
        </p:txBody>
      </p:sp>
      <p:sp>
        <p:nvSpPr>
          <p:cNvPr id="6" name="Textplatzhalter 5"/>
          <p:cNvSpPr>
            <a:spLocks noGrp="1"/>
          </p:cNvSpPr>
          <p:nvPr>
            <p:ph type="body" sz="quarter" idx="13"/>
          </p:nvPr>
        </p:nvSpPr>
        <p:spPr/>
        <p:txBody>
          <a:bodyPr/>
          <a:lstStyle/>
          <a:p>
            <a:r>
              <a:rPr lang="de-CH" dirty="0" smtClean="0"/>
              <a:t>Offene Themen</a:t>
            </a:r>
            <a:endParaRPr lang="de-CH" dirty="0"/>
          </a:p>
        </p:txBody>
      </p:sp>
      <p:sp>
        <p:nvSpPr>
          <p:cNvPr id="7" name="Textplatzhalter 6"/>
          <p:cNvSpPr>
            <a:spLocks noGrp="1"/>
          </p:cNvSpPr>
          <p:nvPr>
            <p:ph type="body" sz="quarter" idx="14"/>
          </p:nvPr>
        </p:nvSpPr>
        <p:spPr/>
        <p:txBody>
          <a:bodyPr/>
          <a:lstStyle/>
          <a:p>
            <a:r>
              <a:rPr lang="de-CH" dirty="0" smtClean="0"/>
              <a:t>5. Verschiedenes</a:t>
            </a:r>
            <a:endParaRPr lang="de-CH" dirty="0"/>
          </a:p>
        </p:txBody>
      </p:sp>
      <p:sp>
        <p:nvSpPr>
          <p:cNvPr id="8" name="Textplatzhalter 7"/>
          <p:cNvSpPr>
            <a:spLocks noGrp="1"/>
          </p:cNvSpPr>
          <p:nvPr>
            <p:ph type="body" sz="quarter" idx="15"/>
          </p:nvPr>
        </p:nvSpPr>
        <p:spPr/>
        <p:txBody>
          <a:bodyPr/>
          <a:lstStyle/>
          <a:p>
            <a:r>
              <a:rPr lang="de-CH" dirty="0" smtClean="0"/>
              <a:t>5.3 Verschiedenes</a:t>
            </a:r>
            <a:endParaRPr lang="de-CH" dirty="0"/>
          </a:p>
        </p:txBody>
      </p:sp>
    </p:spTree>
    <p:extLst>
      <p:ext uri="{BB962C8B-B14F-4D97-AF65-F5344CB8AC3E}">
        <p14:creationId xmlns:p14="http://schemas.microsoft.com/office/powerpoint/2010/main" val="107765036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ctrTitle"/>
          </p:nvPr>
        </p:nvSpPr>
        <p:spPr/>
        <p:txBody>
          <a:bodyPr/>
          <a:lstStyle/>
          <a:p>
            <a:r>
              <a:rPr lang="de-CH" dirty="0" smtClean="0"/>
              <a:t>6. Nächste Sitzung</a:t>
            </a:r>
            <a:endParaRPr lang="de-CH" dirty="0"/>
          </a:p>
        </p:txBody>
      </p:sp>
      <p:sp>
        <p:nvSpPr>
          <p:cNvPr id="10" name="Untertitel 9"/>
          <p:cNvSpPr>
            <a:spLocks noGrp="1"/>
          </p:cNvSpPr>
          <p:nvPr>
            <p:ph type="subTitle" idx="1"/>
          </p:nvPr>
        </p:nvSpPr>
        <p:spPr/>
        <p:txBody>
          <a:bodyPr/>
          <a:lstStyle/>
          <a:p>
            <a:endParaRPr lang="de-CH"/>
          </a:p>
        </p:txBody>
      </p:sp>
      <p:sp>
        <p:nvSpPr>
          <p:cNvPr id="4" name="Fußzeilenplatzhalter 3"/>
          <p:cNvSpPr>
            <a:spLocks noGrp="1"/>
          </p:cNvSpPr>
          <p:nvPr>
            <p:ph type="ftr" sz="quarter" idx="11"/>
          </p:nvPr>
        </p:nvSpPr>
        <p:spPr/>
        <p:txBody>
          <a:bodyPr/>
          <a:lstStyle/>
          <a:p>
            <a:r>
              <a:rPr lang="de-CH" smtClean="0"/>
              <a:t>24.05.2016  | Quickline Tools- und Prozessgruppe</a:t>
            </a:r>
          </a:p>
        </p:txBody>
      </p:sp>
      <p:sp>
        <p:nvSpPr>
          <p:cNvPr id="5" name="Foliennummernplatzhalter 4"/>
          <p:cNvSpPr>
            <a:spLocks noGrp="1"/>
          </p:cNvSpPr>
          <p:nvPr>
            <p:ph type="sldNum" sz="quarter" idx="4294967295"/>
          </p:nvPr>
        </p:nvSpPr>
        <p:spPr>
          <a:xfrm>
            <a:off x="0" y="6524625"/>
            <a:ext cx="911225" cy="144463"/>
          </a:xfrm>
        </p:spPr>
        <p:txBody>
          <a:bodyPr/>
          <a:lstStyle/>
          <a:p>
            <a:r>
              <a:rPr lang="de-CH" smtClean="0"/>
              <a:t>Seite </a:t>
            </a:r>
            <a:fld id="{72FB1842-98F1-4237-985F-D1D9ACA47654}" type="slidenum">
              <a:rPr lang="de-CH" smtClean="0"/>
              <a:pPr/>
              <a:t>42</a:t>
            </a:fld>
            <a:endParaRPr lang="de-CH" dirty="0"/>
          </a:p>
        </p:txBody>
      </p:sp>
    </p:spTree>
    <p:extLst>
      <p:ext uri="{BB962C8B-B14F-4D97-AF65-F5344CB8AC3E}">
        <p14:creationId xmlns:p14="http://schemas.microsoft.com/office/powerpoint/2010/main" val="86668345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Nächste Sitzung</a:t>
            </a:r>
            <a:endParaRPr lang="de-CH" dirty="0"/>
          </a:p>
        </p:txBody>
      </p:sp>
      <p:sp>
        <p:nvSpPr>
          <p:cNvPr id="3" name="Inhaltsplatzhalter 2"/>
          <p:cNvSpPr>
            <a:spLocks noGrp="1"/>
          </p:cNvSpPr>
          <p:nvPr>
            <p:ph idx="1"/>
          </p:nvPr>
        </p:nvSpPr>
        <p:spPr/>
        <p:txBody>
          <a:bodyPr/>
          <a:lstStyle/>
          <a:p>
            <a:pPr marL="285750" indent="-285750">
              <a:buFont typeface="Arial" panose="020B0604020202020204" pitchFamily="34" charset="0"/>
              <a:buChar char="•"/>
            </a:pPr>
            <a:r>
              <a:rPr lang="de-CH" dirty="0" smtClean="0"/>
              <a:t>Nächste Sitzung: Dienstag, 16.08.2016</a:t>
            </a:r>
          </a:p>
          <a:p>
            <a:pPr marL="285750" indent="-285750">
              <a:buFont typeface="Arial" panose="020B0604020202020204" pitchFamily="34" charset="0"/>
              <a:buChar char="•"/>
            </a:pPr>
            <a:r>
              <a:rPr lang="de-CH" dirty="0" smtClean="0"/>
              <a:t>Information zum nächsten Sitzungstermin</a:t>
            </a:r>
          </a:p>
          <a:p>
            <a:pPr marL="463550" lvl="1" indent="-285750">
              <a:buFont typeface="Arial" panose="020B0604020202020204" pitchFamily="34" charset="0"/>
              <a:buChar char="•"/>
            </a:pPr>
            <a:r>
              <a:rPr lang="de-CH" dirty="0" smtClean="0"/>
              <a:t>9.00 bis 16.00 Uhr im Sitzungszimmer Innovation Room, Quickline AG, Nidau</a:t>
            </a:r>
          </a:p>
          <a:p>
            <a:pPr marL="463550" lvl="1" indent="-285750">
              <a:buFont typeface="Arial" panose="020B0604020202020204" pitchFamily="34" charset="0"/>
              <a:buChar char="•"/>
            </a:pPr>
            <a:r>
              <a:rPr lang="de-CH" dirty="0" smtClean="0"/>
              <a:t>Essen auswählen</a:t>
            </a:r>
          </a:p>
          <a:p>
            <a:pPr marL="463550" lvl="1" indent="-285750">
              <a:buFont typeface="Arial" panose="020B0604020202020204" pitchFamily="34" charset="0"/>
              <a:buChar char="•"/>
            </a:pPr>
            <a:endParaRPr lang="de-CH" dirty="0" smtClean="0"/>
          </a:p>
          <a:p>
            <a:pPr marL="463550" lvl="1" indent="-285750">
              <a:buFont typeface="Arial" panose="020B0604020202020204" pitchFamily="34" charset="0"/>
              <a:buChar char="•"/>
            </a:pPr>
            <a:endParaRPr lang="de-CH" dirty="0"/>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dirty="0" smtClean="0"/>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43</a:t>
            </a:fld>
            <a:endParaRPr lang="de-CH" dirty="0"/>
          </a:p>
        </p:txBody>
      </p:sp>
      <p:sp>
        <p:nvSpPr>
          <p:cNvPr id="6" name="Textplatzhalter 5"/>
          <p:cNvSpPr>
            <a:spLocks noGrp="1"/>
          </p:cNvSpPr>
          <p:nvPr>
            <p:ph type="body" sz="quarter" idx="13"/>
          </p:nvPr>
        </p:nvSpPr>
        <p:spPr/>
        <p:txBody>
          <a:bodyPr/>
          <a:lstStyle/>
          <a:p>
            <a:endParaRPr lang="de-CH"/>
          </a:p>
        </p:txBody>
      </p:sp>
      <p:sp>
        <p:nvSpPr>
          <p:cNvPr id="7" name="Textplatzhalter 6"/>
          <p:cNvSpPr>
            <a:spLocks noGrp="1"/>
          </p:cNvSpPr>
          <p:nvPr>
            <p:ph type="body" sz="quarter" idx="14"/>
          </p:nvPr>
        </p:nvSpPr>
        <p:spPr/>
        <p:txBody>
          <a:bodyPr/>
          <a:lstStyle/>
          <a:p>
            <a:r>
              <a:rPr lang="de-CH" dirty="0" smtClean="0"/>
              <a:t>6 Nächste Sitzung</a:t>
            </a:r>
            <a:endParaRPr lang="de-CH" dirty="0"/>
          </a:p>
        </p:txBody>
      </p:sp>
      <p:sp>
        <p:nvSpPr>
          <p:cNvPr id="8" name="Textplatzhalter 7"/>
          <p:cNvSpPr>
            <a:spLocks noGrp="1"/>
          </p:cNvSpPr>
          <p:nvPr>
            <p:ph type="body" sz="quarter" idx="15"/>
          </p:nvPr>
        </p:nvSpPr>
        <p:spPr/>
        <p:txBody>
          <a:bodyPr/>
          <a:lstStyle/>
          <a:p>
            <a:r>
              <a:rPr lang="de-CH" dirty="0" smtClean="0"/>
              <a:t>Nächste Sitzung</a:t>
            </a:r>
            <a:endParaRPr lang="de-CH" dirty="0"/>
          </a:p>
        </p:txBody>
      </p:sp>
    </p:spTree>
    <p:extLst>
      <p:ext uri="{BB962C8B-B14F-4D97-AF65-F5344CB8AC3E}">
        <p14:creationId xmlns:p14="http://schemas.microsoft.com/office/powerpoint/2010/main" val="2454746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ctrTitle"/>
          </p:nvPr>
        </p:nvSpPr>
        <p:spPr/>
        <p:txBody>
          <a:bodyPr/>
          <a:lstStyle/>
          <a:p>
            <a:r>
              <a:rPr lang="de-CH" dirty="0" smtClean="0"/>
              <a:t>Herzlichen Dank!</a:t>
            </a:r>
            <a:endParaRPr lang="de-CH" dirty="0"/>
          </a:p>
        </p:txBody>
      </p:sp>
      <p:sp>
        <p:nvSpPr>
          <p:cNvPr id="10" name="Untertitel 9"/>
          <p:cNvSpPr>
            <a:spLocks noGrp="1"/>
          </p:cNvSpPr>
          <p:nvPr>
            <p:ph type="subTitle" idx="1"/>
          </p:nvPr>
        </p:nvSpPr>
        <p:spPr/>
        <p:txBody>
          <a:bodyPr/>
          <a:lstStyle/>
          <a:p>
            <a:r>
              <a:rPr lang="de-CH" dirty="0" smtClean="0"/>
              <a:t>Wir wünschen eine gute Heimreise.</a:t>
            </a:r>
            <a:endParaRPr lang="de-CH" dirty="0"/>
          </a:p>
        </p:txBody>
      </p:sp>
      <p:sp>
        <p:nvSpPr>
          <p:cNvPr id="4" name="Fußzeilenplatzhalter 3"/>
          <p:cNvSpPr>
            <a:spLocks noGrp="1"/>
          </p:cNvSpPr>
          <p:nvPr>
            <p:ph type="ftr" sz="quarter" idx="11"/>
          </p:nvPr>
        </p:nvSpPr>
        <p:spPr/>
        <p:txBody>
          <a:bodyPr/>
          <a:lstStyle/>
          <a:p>
            <a:r>
              <a:rPr lang="de-CH" smtClean="0"/>
              <a:t>24.05.2016  | Quickline Tools- und Prozessgruppe</a:t>
            </a:r>
          </a:p>
        </p:txBody>
      </p:sp>
      <p:sp>
        <p:nvSpPr>
          <p:cNvPr id="5" name="Foliennummernplatzhalter 4"/>
          <p:cNvSpPr>
            <a:spLocks noGrp="1"/>
          </p:cNvSpPr>
          <p:nvPr>
            <p:ph type="sldNum" sz="quarter" idx="4294967295"/>
          </p:nvPr>
        </p:nvSpPr>
        <p:spPr>
          <a:xfrm>
            <a:off x="0" y="6524625"/>
            <a:ext cx="911225" cy="144463"/>
          </a:xfrm>
        </p:spPr>
        <p:txBody>
          <a:bodyPr/>
          <a:lstStyle/>
          <a:p>
            <a:r>
              <a:rPr lang="de-CH" smtClean="0"/>
              <a:t>Seite </a:t>
            </a:r>
            <a:fld id="{72FB1842-98F1-4237-985F-D1D9ACA47654}" type="slidenum">
              <a:rPr lang="de-CH" smtClean="0"/>
              <a:pPr/>
              <a:t>44</a:t>
            </a:fld>
            <a:endParaRPr lang="de-CH" dirty="0"/>
          </a:p>
        </p:txBody>
      </p:sp>
    </p:spTree>
    <p:extLst>
      <p:ext uri="{BB962C8B-B14F-4D97-AF65-F5344CB8AC3E}">
        <p14:creationId xmlns:p14="http://schemas.microsoft.com/office/powerpoint/2010/main" val="407186798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ctrTitle"/>
          </p:nvPr>
        </p:nvSpPr>
        <p:spPr/>
        <p:txBody>
          <a:bodyPr/>
          <a:lstStyle/>
          <a:p>
            <a:r>
              <a:rPr lang="de-CH" dirty="0" smtClean="0"/>
              <a:t>Anhang (A):</a:t>
            </a:r>
            <a:br>
              <a:rPr lang="de-CH" dirty="0" smtClean="0"/>
            </a:br>
            <a:r>
              <a:rPr lang="de-CH" dirty="0" smtClean="0"/>
              <a:t>Beilagen</a:t>
            </a:r>
            <a:endParaRPr lang="de-CH" dirty="0"/>
          </a:p>
        </p:txBody>
      </p:sp>
      <p:sp>
        <p:nvSpPr>
          <p:cNvPr id="8" name="Untertitel 7"/>
          <p:cNvSpPr>
            <a:spLocks noGrp="1"/>
          </p:cNvSpPr>
          <p:nvPr>
            <p:ph type="subTitle" idx="1"/>
          </p:nvPr>
        </p:nvSpPr>
        <p:spPr/>
        <p:txBody>
          <a:bodyPr/>
          <a:lstStyle/>
          <a:p>
            <a:r>
              <a:rPr lang="de-CH" dirty="0" smtClean="0"/>
              <a:t>Weiterführende Folien</a:t>
            </a:r>
            <a:endParaRPr lang="de-CH" dirty="0"/>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a:p>
        </p:txBody>
      </p:sp>
      <p:sp>
        <p:nvSpPr>
          <p:cNvPr id="5" name="Foliennummernplatzhalter 4"/>
          <p:cNvSpPr>
            <a:spLocks noGrp="1"/>
          </p:cNvSpPr>
          <p:nvPr>
            <p:ph type="sldNum" sz="quarter" idx="4294967295"/>
          </p:nvPr>
        </p:nvSpPr>
        <p:spPr>
          <a:xfrm>
            <a:off x="0" y="6524625"/>
            <a:ext cx="911225" cy="144463"/>
          </a:xfrm>
        </p:spPr>
        <p:txBody>
          <a:bodyPr/>
          <a:lstStyle/>
          <a:p>
            <a:r>
              <a:rPr lang="de-CH" smtClean="0"/>
              <a:t>Seite </a:t>
            </a:r>
            <a:fld id="{72FB1842-98F1-4237-985F-D1D9ACA47654}" type="slidenum">
              <a:rPr lang="de-CH" smtClean="0"/>
              <a:pPr/>
              <a:t>45</a:t>
            </a:fld>
            <a:endParaRPr lang="de-CH" dirty="0"/>
          </a:p>
        </p:txBody>
      </p:sp>
    </p:spTree>
    <p:extLst>
      <p:ext uri="{BB962C8B-B14F-4D97-AF65-F5344CB8AC3E}">
        <p14:creationId xmlns:p14="http://schemas.microsoft.com/office/powerpoint/2010/main" val="22561879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en-US" dirty="0" err="1"/>
              <a:t>Erledigte</a:t>
            </a:r>
            <a:r>
              <a:rPr lang="en-US" dirty="0"/>
              <a:t> Tasks</a:t>
            </a:r>
            <a:endParaRPr lang="de-CH" dirty="0"/>
          </a:p>
        </p:txBody>
      </p:sp>
      <p:sp>
        <p:nvSpPr>
          <p:cNvPr id="8" name="Inhaltsplatzhalter 7"/>
          <p:cNvSpPr>
            <a:spLocks noGrp="1"/>
          </p:cNvSpPr>
          <p:nvPr>
            <p:ph idx="1"/>
          </p:nvPr>
        </p:nvSpPr>
        <p:spPr/>
        <p:txBody>
          <a:bodyPr/>
          <a:lstStyle/>
          <a:p>
            <a:pPr marL="285750" indent="-285750">
              <a:buFont typeface="Arial" panose="020B0604020202020204" pitchFamily="34" charset="0"/>
              <a:buChar char="•"/>
            </a:pPr>
            <a:r>
              <a:rPr lang="de-CH" dirty="0"/>
              <a:t>T&amp;P 13.11.14: Es soll die rechtliche Situation beim </a:t>
            </a:r>
            <a:r>
              <a:rPr lang="de-CH" dirty="0" smtClean="0"/>
              <a:t>BAKOM </a:t>
            </a:r>
            <a:r>
              <a:rPr lang="de-CH" dirty="0"/>
              <a:t>betreffend dem Thema Abgabe einer Kopie des Ausweises abgeklärt/ weiterverfolgt </a:t>
            </a:r>
            <a:r>
              <a:rPr lang="de-CH" dirty="0" smtClean="0"/>
              <a:t>werden.</a:t>
            </a:r>
            <a:br>
              <a:rPr lang="de-CH" dirty="0" smtClean="0"/>
            </a:br>
            <a:r>
              <a:rPr lang="de-CH" dirty="0" smtClean="0"/>
              <a:t>T&amp;P_12.3</a:t>
            </a:r>
            <a:r>
              <a:rPr lang="de-CH" dirty="0"/>
              <a:t>: Wird mit der nächsten Version 4 angeschaut</a:t>
            </a:r>
            <a:r>
              <a:rPr lang="de-CH" dirty="0" smtClean="0"/>
              <a:t>.</a:t>
            </a:r>
          </a:p>
          <a:p>
            <a:pPr marL="285750" indent="-285750">
              <a:buFont typeface="Arial" panose="020B0604020202020204" pitchFamily="34" charset="0"/>
              <a:buChar char="•"/>
            </a:pPr>
            <a:r>
              <a:rPr lang="de-CH" dirty="0"/>
              <a:t>Antwort: </a:t>
            </a:r>
            <a:r>
              <a:rPr lang="de-CH" dirty="0" smtClean="0"/>
              <a:t>Ausweis </a:t>
            </a:r>
            <a:r>
              <a:rPr lang="de-CH" dirty="0"/>
              <a:t>muss bei </a:t>
            </a:r>
            <a:r>
              <a:rPr lang="de-CH" dirty="0" err="1"/>
              <a:t>Postpaid</a:t>
            </a:r>
            <a:r>
              <a:rPr lang="de-CH" dirty="0"/>
              <a:t> nur überprüft </a:t>
            </a:r>
            <a:r>
              <a:rPr lang="de-CH" dirty="0" smtClean="0"/>
              <a:t>bezüglich </a:t>
            </a:r>
            <a:r>
              <a:rPr lang="de-CH" dirty="0"/>
              <a:t>des Alter, jedoch nicht zwingend </a:t>
            </a:r>
            <a:r>
              <a:rPr lang="de-CH" dirty="0" smtClean="0"/>
              <a:t>kopiert werden. </a:t>
            </a:r>
            <a:r>
              <a:rPr lang="de-CH" dirty="0"/>
              <a:t>Wir empfehlen jedoch trotzdem eine Kopie zu machen, falls es zu </a:t>
            </a:r>
            <a:r>
              <a:rPr lang="de-CH" dirty="0" smtClean="0"/>
              <a:t>Inkasso- Problemen </a:t>
            </a:r>
            <a:r>
              <a:rPr lang="de-CH" dirty="0"/>
              <a:t>etc. </a:t>
            </a:r>
            <a:r>
              <a:rPr lang="de-CH" dirty="0" smtClean="0"/>
              <a:t>kommt.</a:t>
            </a:r>
            <a:endParaRPr lang="de-CH" dirty="0"/>
          </a:p>
        </p:txBody>
      </p:sp>
      <p:sp>
        <p:nvSpPr>
          <p:cNvPr id="4" name="Fußzeilenplatzhalter 3"/>
          <p:cNvSpPr>
            <a:spLocks noGrp="1"/>
          </p:cNvSpPr>
          <p:nvPr>
            <p:ph type="ftr" sz="quarter" idx="11"/>
          </p:nvPr>
        </p:nvSpPr>
        <p:spPr/>
        <p:txBody>
          <a:bodyPr/>
          <a:lstStyle/>
          <a:p>
            <a:r>
              <a:rPr lang="de-CH" smtClean="0"/>
              <a:t>27.04.2016  | Quickline Tools- und Prozessgruppe</a:t>
            </a:r>
            <a:endParaRPr lang="de-CH" dirty="0"/>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46</a:t>
            </a:fld>
            <a:endParaRPr lang="de-CH" dirty="0"/>
          </a:p>
        </p:txBody>
      </p:sp>
      <p:sp>
        <p:nvSpPr>
          <p:cNvPr id="9" name="Textplatzhalter 8"/>
          <p:cNvSpPr>
            <a:spLocks noGrp="1"/>
          </p:cNvSpPr>
          <p:nvPr>
            <p:ph type="body" sz="quarter" idx="13"/>
          </p:nvPr>
        </p:nvSpPr>
        <p:spPr/>
        <p:txBody>
          <a:bodyPr/>
          <a:lstStyle/>
          <a:p>
            <a:r>
              <a:rPr lang="de-CH" dirty="0" smtClean="0"/>
              <a:t>Pendenz DEV-1244 Rechtliche Situation Ausweis Kopie beim BAKOM abklären</a:t>
            </a:r>
            <a:endParaRPr lang="de-CH" dirty="0"/>
          </a:p>
        </p:txBody>
      </p:sp>
      <p:sp>
        <p:nvSpPr>
          <p:cNvPr id="10" name="Textplatzhalter 9"/>
          <p:cNvSpPr>
            <a:spLocks noGrp="1"/>
          </p:cNvSpPr>
          <p:nvPr>
            <p:ph type="body" sz="quarter" idx="14"/>
          </p:nvPr>
        </p:nvSpPr>
        <p:spPr/>
        <p:txBody>
          <a:bodyPr/>
          <a:lstStyle/>
          <a:p>
            <a:r>
              <a:rPr lang="de-CH" dirty="0" smtClean="0"/>
              <a:t>A Beilagen</a:t>
            </a:r>
            <a:endParaRPr lang="de-CH" dirty="0"/>
          </a:p>
        </p:txBody>
      </p:sp>
      <p:sp>
        <p:nvSpPr>
          <p:cNvPr id="11" name="Textplatzhalter 10"/>
          <p:cNvSpPr>
            <a:spLocks noGrp="1"/>
          </p:cNvSpPr>
          <p:nvPr>
            <p:ph type="body" sz="quarter" idx="15"/>
          </p:nvPr>
        </p:nvSpPr>
        <p:spPr/>
        <p:txBody>
          <a:bodyPr/>
          <a:lstStyle/>
          <a:p>
            <a:r>
              <a:rPr lang="de-CH" dirty="0" smtClean="0"/>
              <a:t>A1 Erledigte Tasks</a:t>
            </a:r>
            <a:endParaRPr lang="de-CH" dirty="0"/>
          </a:p>
        </p:txBody>
      </p:sp>
    </p:spTree>
    <p:extLst>
      <p:ext uri="{BB962C8B-B14F-4D97-AF65-F5344CB8AC3E}">
        <p14:creationId xmlns:p14="http://schemas.microsoft.com/office/powerpoint/2010/main" val="33507101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en-US" dirty="0" err="1" smtClean="0"/>
              <a:t>Erledigte</a:t>
            </a:r>
            <a:r>
              <a:rPr lang="en-US" dirty="0" smtClean="0"/>
              <a:t> Tasks: QMC Release 9.4</a:t>
            </a:r>
            <a:r>
              <a:rPr lang="de-CH" dirty="0"/>
              <a:t/>
            </a:r>
            <a:br>
              <a:rPr lang="de-CH" dirty="0"/>
            </a:br>
            <a:endParaRPr lang="de-CH" dirty="0"/>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47</a:t>
            </a:fld>
            <a:endParaRPr lang="de-CH" dirty="0"/>
          </a:p>
        </p:txBody>
      </p:sp>
      <p:sp>
        <p:nvSpPr>
          <p:cNvPr id="8" name="Textplatzhalter 7"/>
          <p:cNvSpPr>
            <a:spLocks noGrp="1"/>
          </p:cNvSpPr>
          <p:nvPr>
            <p:ph type="body" sz="quarter" idx="13"/>
          </p:nvPr>
        </p:nvSpPr>
        <p:spPr/>
        <p:txBody>
          <a:bodyPr/>
          <a:lstStyle/>
          <a:p>
            <a:r>
              <a:rPr lang="de-CH" dirty="0"/>
              <a:t>[DEV-190] Verbindungsnachweis per Mail </a:t>
            </a:r>
            <a:r>
              <a:rPr lang="de-CH" dirty="0" smtClean="0"/>
              <a:t>versenden</a:t>
            </a:r>
            <a:endParaRPr lang="de-CH" dirty="0"/>
          </a:p>
          <a:p>
            <a:endParaRPr lang="de-CH" dirty="0"/>
          </a:p>
        </p:txBody>
      </p:sp>
      <p:sp>
        <p:nvSpPr>
          <p:cNvPr id="9" name="Textplatzhalter 8"/>
          <p:cNvSpPr>
            <a:spLocks noGrp="1"/>
          </p:cNvSpPr>
          <p:nvPr>
            <p:ph type="body" sz="quarter" idx="14"/>
          </p:nvPr>
        </p:nvSpPr>
        <p:spPr/>
        <p:txBody>
          <a:bodyPr/>
          <a:lstStyle/>
          <a:p>
            <a:r>
              <a:rPr lang="de-CH" dirty="0" smtClean="0"/>
              <a:t>A Beilagen</a:t>
            </a:r>
            <a:endParaRPr lang="de-CH" dirty="0"/>
          </a:p>
        </p:txBody>
      </p:sp>
      <p:sp>
        <p:nvSpPr>
          <p:cNvPr id="3" name="Textplatzhalter 2"/>
          <p:cNvSpPr>
            <a:spLocks noGrp="1"/>
          </p:cNvSpPr>
          <p:nvPr>
            <p:ph type="body" sz="quarter" idx="15"/>
          </p:nvPr>
        </p:nvSpPr>
        <p:spPr/>
        <p:txBody>
          <a:bodyPr/>
          <a:lstStyle/>
          <a:p>
            <a:r>
              <a:rPr lang="de-CH" dirty="0" smtClean="0"/>
              <a:t>A1 </a:t>
            </a:r>
            <a:r>
              <a:rPr lang="de-CH" dirty="0"/>
              <a:t>Erledigte Tasks</a:t>
            </a:r>
          </a:p>
          <a:p>
            <a:endParaRPr lang="de-CH" dirty="0"/>
          </a:p>
        </p:txBody>
      </p:sp>
      <p:sp>
        <p:nvSpPr>
          <p:cNvPr id="2" name="Inhaltsplatzhalter 1"/>
          <p:cNvSpPr>
            <a:spLocks noGrp="1"/>
          </p:cNvSpPr>
          <p:nvPr>
            <p:ph idx="1"/>
          </p:nvPr>
        </p:nvSpPr>
        <p:spPr>
          <a:xfrm>
            <a:off x="1775521" y="2492375"/>
            <a:ext cx="4248472" cy="3816350"/>
          </a:xfrm>
        </p:spPr>
        <p:txBody>
          <a:bodyPr/>
          <a:lstStyle/>
          <a:p>
            <a:r>
              <a:rPr lang="de-CH" dirty="0" smtClean="0"/>
              <a:t>Der </a:t>
            </a:r>
            <a:r>
              <a:rPr lang="de-CH" dirty="0"/>
              <a:t>Inhalt des Verbindungsnachweises kann im QMC aus Datenschutzgründen nur noch durch die Benutzer mit dem Recht </a:t>
            </a:r>
            <a:r>
              <a:rPr lang="de-CH" dirty="0" err="1"/>
              <a:t>FinanceUser</a:t>
            </a:r>
            <a:r>
              <a:rPr lang="de-CH" dirty="0"/>
              <a:t> angesehen </a:t>
            </a:r>
            <a:r>
              <a:rPr lang="de-CH" dirty="0" smtClean="0"/>
              <a:t>werden.</a:t>
            </a:r>
          </a:p>
        </p:txBody>
      </p:sp>
      <p:sp>
        <p:nvSpPr>
          <p:cNvPr id="10" name="Horizontaler Bildlauf 9"/>
          <p:cNvSpPr/>
          <p:nvPr/>
        </p:nvSpPr>
        <p:spPr>
          <a:xfrm>
            <a:off x="7958514" y="1394451"/>
            <a:ext cx="2962022" cy="450373"/>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1600" dirty="0"/>
              <a:t>Wunsch </a:t>
            </a:r>
            <a:r>
              <a:rPr lang="de-CH" sz="1600" dirty="0" smtClean="0"/>
              <a:t>QL Partner/TP-Gruppe</a:t>
            </a:r>
            <a:endParaRPr lang="de-CH" sz="1600" dirty="0"/>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6913" y="5370735"/>
            <a:ext cx="7264212" cy="937990"/>
          </a:xfrm>
          <a:prstGeom prst="rect">
            <a:avLst/>
          </a:prstGeom>
          <a:ln>
            <a:solidFill>
              <a:schemeClr val="bg1">
                <a:lumMod val="65000"/>
              </a:schemeClr>
            </a:solidFill>
          </a:ln>
        </p:spPr>
      </p:pic>
      <p:pic>
        <p:nvPicPr>
          <p:cNvPr id="11" name="Grafik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28049" y="2996386"/>
            <a:ext cx="4104456" cy="2221527"/>
          </a:xfrm>
          <a:prstGeom prst="rect">
            <a:avLst/>
          </a:prstGeom>
          <a:ln>
            <a:solidFill>
              <a:schemeClr val="bg1">
                <a:lumMod val="65000"/>
              </a:schemeClr>
            </a:solidFill>
          </a:ln>
        </p:spPr>
      </p:pic>
      <p:sp>
        <p:nvSpPr>
          <p:cNvPr id="12" name="Textfeld 11"/>
          <p:cNvSpPr txBox="1"/>
          <p:nvPr/>
        </p:nvSpPr>
        <p:spPr>
          <a:xfrm>
            <a:off x="6528048" y="2516868"/>
            <a:ext cx="4104457" cy="432048"/>
          </a:xfrm>
          <a:prstGeom prst="rect">
            <a:avLst/>
          </a:prstGeom>
          <a:noFill/>
          <a:ln>
            <a:solidFill>
              <a:schemeClr val="bg1">
                <a:lumMod val="65000"/>
              </a:schemeClr>
            </a:solidFill>
          </a:ln>
        </p:spPr>
        <p:txBody>
          <a:bodyPr wrap="square" lIns="0" tIns="0" rIns="0" bIns="0" rtlCol="0">
            <a:noAutofit/>
          </a:bodyPr>
          <a:lstStyle/>
          <a:p>
            <a:pPr marL="72000" lvl="1"/>
            <a:r>
              <a:rPr lang="de-CH" sz="1200" dirty="0"/>
              <a:t>Ansicht unter Kundendaten &gt; Dateien wenn Berechtigung </a:t>
            </a:r>
            <a:r>
              <a:rPr lang="de-CH" sz="1200" dirty="0" err="1"/>
              <a:t>Finance</a:t>
            </a:r>
            <a:r>
              <a:rPr lang="de-CH" sz="1200" dirty="0"/>
              <a:t> User nicht vorhanden ist das Dokument zu öffnen.</a:t>
            </a:r>
          </a:p>
        </p:txBody>
      </p:sp>
      <p:sp>
        <p:nvSpPr>
          <p:cNvPr id="13" name="Textfeld 12"/>
          <p:cNvSpPr txBox="1"/>
          <p:nvPr/>
        </p:nvSpPr>
        <p:spPr>
          <a:xfrm>
            <a:off x="1806913" y="4754540"/>
            <a:ext cx="4393185" cy="577854"/>
          </a:xfrm>
          <a:prstGeom prst="rect">
            <a:avLst/>
          </a:prstGeom>
          <a:noFill/>
          <a:ln>
            <a:solidFill>
              <a:schemeClr val="bg1">
                <a:lumMod val="65000"/>
              </a:schemeClr>
            </a:solidFill>
          </a:ln>
        </p:spPr>
        <p:txBody>
          <a:bodyPr wrap="square" lIns="0" tIns="0" rIns="0" bIns="0" rtlCol="0">
            <a:noAutofit/>
          </a:bodyPr>
          <a:lstStyle/>
          <a:p>
            <a:pPr marL="72000" lvl="1"/>
            <a:r>
              <a:rPr lang="de-CH" sz="1200" dirty="0"/>
              <a:t>Ansicht unter Kundendaten &gt; Kommunikation wenn Berechtigung </a:t>
            </a:r>
            <a:r>
              <a:rPr lang="de-CH" sz="1200" dirty="0" err="1"/>
              <a:t>Finance</a:t>
            </a:r>
            <a:r>
              <a:rPr lang="de-CH" sz="1200" dirty="0"/>
              <a:t> User nicht vorhanden ist. Bei </a:t>
            </a:r>
            <a:r>
              <a:rPr lang="de-CH" sz="1200" dirty="0" err="1"/>
              <a:t>Finance</a:t>
            </a:r>
            <a:r>
              <a:rPr lang="de-CH" sz="1200" dirty="0"/>
              <a:t> User ist der Link auf die Datei Verbindungsnachweis aktiv.</a:t>
            </a:r>
          </a:p>
        </p:txBody>
      </p:sp>
    </p:spTree>
    <p:extLst>
      <p:ext uri="{BB962C8B-B14F-4D97-AF65-F5344CB8AC3E}">
        <p14:creationId xmlns:p14="http://schemas.microsoft.com/office/powerpoint/2010/main" val="250101988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p:txBody>
          <a:bodyPr/>
          <a:lstStyle/>
          <a:p>
            <a:r>
              <a:rPr lang="en-US" dirty="0" err="1"/>
              <a:t>Erledigte</a:t>
            </a:r>
            <a:r>
              <a:rPr lang="en-US" dirty="0"/>
              <a:t> Tasks: QMC Release 9.4</a:t>
            </a:r>
            <a:endParaRPr lang="de-CH" dirty="0"/>
          </a:p>
        </p:txBody>
      </p:sp>
      <p:sp>
        <p:nvSpPr>
          <p:cNvPr id="11" name="Inhaltsplatzhalter 10"/>
          <p:cNvSpPr>
            <a:spLocks noGrp="1"/>
          </p:cNvSpPr>
          <p:nvPr>
            <p:ph idx="1"/>
          </p:nvPr>
        </p:nvSpPr>
        <p:spPr/>
        <p:txBody>
          <a:bodyPr/>
          <a:lstStyle/>
          <a:p>
            <a:r>
              <a:rPr lang="de-CH" dirty="0" smtClean="0"/>
              <a:t>Im Bestellprozess kann neu Mobile </a:t>
            </a:r>
            <a:r>
              <a:rPr lang="de-CH" dirty="0" err="1" smtClean="0"/>
              <a:t>only</a:t>
            </a:r>
            <a:r>
              <a:rPr lang="de-CH" dirty="0" smtClean="0"/>
              <a:t> bestellt werden (via Website, QMC und Extranet)</a:t>
            </a:r>
            <a:endParaRPr lang="de-CH" dirty="0"/>
          </a:p>
        </p:txBody>
      </p:sp>
      <p:sp>
        <p:nvSpPr>
          <p:cNvPr id="3" name="Fußzeilenplatzhalter 2"/>
          <p:cNvSpPr>
            <a:spLocks noGrp="1"/>
          </p:cNvSpPr>
          <p:nvPr>
            <p:ph type="ftr" sz="quarter" idx="11"/>
          </p:nvPr>
        </p:nvSpPr>
        <p:spPr/>
        <p:txBody>
          <a:bodyPr/>
          <a:lstStyle/>
          <a:p>
            <a:r>
              <a:rPr lang="de-CH" dirty="0" smtClean="0"/>
              <a:t>08.02.2016  |  Anleitung Arbeitsaufgabe Modemwechsel</a:t>
            </a:r>
            <a:endParaRPr lang="de-CH" dirty="0"/>
          </a:p>
        </p:txBody>
      </p:sp>
      <p:sp>
        <p:nvSpPr>
          <p:cNvPr id="4" name="Foliennummernplatzhalter 3"/>
          <p:cNvSpPr>
            <a:spLocks noGrp="1"/>
          </p:cNvSpPr>
          <p:nvPr>
            <p:ph type="sldNum" sz="quarter" idx="12"/>
          </p:nvPr>
        </p:nvSpPr>
        <p:spPr/>
        <p:txBody>
          <a:bodyPr/>
          <a:lstStyle/>
          <a:p>
            <a:r>
              <a:rPr lang="de-CH" smtClean="0"/>
              <a:t>Seite </a:t>
            </a:r>
            <a:fld id="{72FB1842-98F1-4237-985F-D1D9ACA47654}" type="slidenum">
              <a:rPr lang="de-CH" smtClean="0"/>
              <a:pPr/>
              <a:t>48</a:t>
            </a:fld>
            <a:endParaRPr lang="de-CH" dirty="0"/>
          </a:p>
        </p:txBody>
      </p:sp>
      <p:sp>
        <p:nvSpPr>
          <p:cNvPr id="12" name="Textplatzhalter 11"/>
          <p:cNvSpPr>
            <a:spLocks noGrp="1"/>
          </p:cNvSpPr>
          <p:nvPr>
            <p:ph type="body" sz="quarter" idx="13"/>
          </p:nvPr>
        </p:nvSpPr>
        <p:spPr/>
        <p:txBody>
          <a:bodyPr/>
          <a:lstStyle/>
          <a:p>
            <a:r>
              <a:rPr lang="de-CH" dirty="0" smtClean="0"/>
              <a:t>Mobile </a:t>
            </a:r>
            <a:r>
              <a:rPr lang="de-CH" dirty="0" err="1" smtClean="0"/>
              <a:t>only</a:t>
            </a:r>
            <a:r>
              <a:rPr lang="de-CH" dirty="0" smtClean="0"/>
              <a:t>: Bestellprozess</a:t>
            </a:r>
            <a:endParaRPr lang="de-CH" dirty="0"/>
          </a:p>
        </p:txBody>
      </p:sp>
      <p:sp>
        <p:nvSpPr>
          <p:cNvPr id="5" name="Textplatzhalter 4"/>
          <p:cNvSpPr>
            <a:spLocks noGrp="1"/>
          </p:cNvSpPr>
          <p:nvPr>
            <p:ph type="body" sz="quarter" idx="14"/>
          </p:nvPr>
        </p:nvSpPr>
        <p:spPr/>
        <p:txBody>
          <a:bodyPr/>
          <a:lstStyle/>
          <a:p>
            <a:r>
              <a:rPr lang="de-CH" dirty="0"/>
              <a:t>A Beilagen</a:t>
            </a:r>
          </a:p>
        </p:txBody>
      </p:sp>
      <p:sp>
        <p:nvSpPr>
          <p:cNvPr id="6" name="Textplatzhalter 5"/>
          <p:cNvSpPr>
            <a:spLocks noGrp="1"/>
          </p:cNvSpPr>
          <p:nvPr>
            <p:ph type="body" sz="quarter" idx="15"/>
          </p:nvPr>
        </p:nvSpPr>
        <p:spPr/>
        <p:txBody>
          <a:bodyPr/>
          <a:lstStyle/>
          <a:p>
            <a:r>
              <a:rPr lang="de-CH" dirty="0"/>
              <a:t>A1 Erledigte Tasks</a:t>
            </a:r>
          </a:p>
        </p:txBody>
      </p:sp>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03512" y="2813802"/>
            <a:ext cx="5043614" cy="3460643"/>
          </a:xfrm>
          <a:prstGeom prst="rect">
            <a:avLst/>
          </a:prstGeom>
        </p:spPr>
      </p:pic>
    </p:spTree>
    <p:extLst>
      <p:ext uri="{BB962C8B-B14F-4D97-AF65-F5344CB8AC3E}">
        <p14:creationId xmlns:p14="http://schemas.microsoft.com/office/powerpoint/2010/main" val="64516588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p:txBody>
          <a:bodyPr/>
          <a:lstStyle/>
          <a:p>
            <a:r>
              <a:rPr lang="en-US" dirty="0" err="1"/>
              <a:t>Erledigte</a:t>
            </a:r>
            <a:r>
              <a:rPr lang="en-US" dirty="0"/>
              <a:t> Tasks: QMC Release 9.4</a:t>
            </a:r>
            <a:endParaRPr lang="de-CH" dirty="0"/>
          </a:p>
        </p:txBody>
      </p:sp>
      <p:sp>
        <p:nvSpPr>
          <p:cNvPr id="11" name="Inhaltsplatzhalter 10"/>
          <p:cNvSpPr>
            <a:spLocks noGrp="1"/>
          </p:cNvSpPr>
          <p:nvPr>
            <p:ph idx="1"/>
          </p:nvPr>
        </p:nvSpPr>
        <p:spPr/>
        <p:txBody>
          <a:bodyPr/>
          <a:lstStyle/>
          <a:p>
            <a:r>
              <a:rPr lang="de-CH" dirty="0" smtClean="0"/>
              <a:t>Im Workflow wird geprüft, ob der Kunde mit der Bestellung mehr als 2 Mobile Abos hat. Wenn ja, erscheint ein zusätzlicher Workflowschritt, wo die Bestellung explizit bestätig werden muss. Dies ist auch erforderlich, wenn der Kunde noch andere Dienste aktiv hat. </a:t>
            </a:r>
          </a:p>
          <a:p>
            <a:endParaRPr lang="de-CH" dirty="0"/>
          </a:p>
        </p:txBody>
      </p:sp>
      <p:sp>
        <p:nvSpPr>
          <p:cNvPr id="3" name="Fußzeilenplatzhalter 2"/>
          <p:cNvSpPr>
            <a:spLocks noGrp="1"/>
          </p:cNvSpPr>
          <p:nvPr>
            <p:ph type="ftr" sz="quarter" idx="11"/>
          </p:nvPr>
        </p:nvSpPr>
        <p:spPr/>
        <p:txBody>
          <a:bodyPr/>
          <a:lstStyle/>
          <a:p>
            <a:r>
              <a:rPr lang="de-CH" dirty="0" smtClean="0"/>
              <a:t>08.02.2016  |  Anleitung Arbeitsaufgabe Modemwechsel</a:t>
            </a:r>
            <a:endParaRPr lang="de-CH" dirty="0"/>
          </a:p>
        </p:txBody>
      </p:sp>
      <p:sp>
        <p:nvSpPr>
          <p:cNvPr id="4" name="Foliennummernplatzhalter 3"/>
          <p:cNvSpPr>
            <a:spLocks noGrp="1"/>
          </p:cNvSpPr>
          <p:nvPr>
            <p:ph type="sldNum" sz="quarter" idx="12"/>
          </p:nvPr>
        </p:nvSpPr>
        <p:spPr/>
        <p:txBody>
          <a:bodyPr/>
          <a:lstStyle/>
          <a:p>
            <a:r>
              <a:rPr lang="de-CH" smtClean="0"/>
              <a:t>Seite </a:t>
            </a:r>
            <a:fld id="{72FB1842-98F1-4237-985F-D1D9ACA47654}" type="slidenum">
              <a:rPr lang="de-CH" smtClean="0"/>
              <a:pPr/>
              <a:t>49</a:t>
            </a:fld>
            <a:endParaRPr lang="de-CH" dirty="0"/>
          </a:p>
        </p:txBody>
      </p:sp>
      <p:sp>
        <p:nvSpPr>
          <p:cNvPr id="12" name="Textplatzhalter 11"/>
          <p:cNvSpPr>
            <a:spLocks noGrp="1"/>
          </p:cNvSpPr>
          <p:nvPr>
            <p:ph type="body" sz="quarter" idx="13"/>
          </p:nvPr>
        </p:nvSpPr>
        <p:spPr/>
        <p:txBody>
          <a:bodyPr/>
          <a:lstStyle/>
          <a:p>
            <a:r>
              <a:rPr lang="de-CH" dirty="0"/>
              <a:t>Mobile </a:t>
            </a:r>
            <a:r>
              <a:rPr lang="de-CH" dirty="0" err="1"/>
              <a:t>only</a:t>
            </a:r>
            <a:r>
              <a:rPr lang="de-CH" dirty="0"/>
              <a:t>: Workflow</a:t>
            </a:r>
          </a:p>
        </p:txBody>
      </p:sp>
      <p:sp>
        <p:nvSpPr>
          <p:cNvPr id="2" name="Textplatzhalter 1"/>
          <p:cNvSpPr>
            <a:spLocks noGrp="1"/>
          </p:cNvSpPr>
          <p:nvPr>
            <p:ph type="body" sz="quarter" idx="14"/>
          </p:nvPr>
        </p:nvSpPr>
        <p:spPr/>
        <p:txBody>
          <a:bodyPr/>
          <a:lstStyle/>
          <a:p>
            <a:r>
              <a:rPr lang="de-CH" dirty="0"/>
              <a:t>A </a:t>
            </a:r>
            <a:r>
              <a:rPr lang="de-CH" dirty="0" smtClean="0"/>
              <a:t>Beilagen</a:t>
            </a:r>
            <a:endParaRPr lang="de-CH" dirty="0"/>
          </a:p>
        </p:txBody>
      </p:sp>
      <p:sp>
        <p:nvSpPr>
          <p:cNvPr id="6" name="Textplatzhalter 5"/>
          <p:cNvSpPr>
            <a:spLocks noGrp="1"/>
          </p:cNvSpPr>
          <p:nvPr>
            <p:ph type="body" sz="quarter" idx="15"/>
          </p:nvPr>
        </p:nvSpPr>
        <p:spPr/>
        <p:txBody>
          <a:bodyPr/>
          <a:lstStyle/>
          <a:p>
            <a:r>
              <a:rPr lang="de-CH" dirty="0"/>
              <a:t>A1 Erledigte Tasks</a:t>
            </a:r>
          </a:p>
          <a:p>
            <a:endParaRPr lang="de-CH"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4825" y="3330048"/>
            <a:ext cx="6329692" cy="2978677"/>
          </a:xfrm>
          <a:prstGeom prst="rect">
            <a:avLst/>
          </a:prstGeom>
        </p:spPr>
      </p:pic>
    </p:spTree>
    <p:extLst>
      <p:ext uri="{BB962C8B-B14F-4D97-AF65-F5344CB8AC3E}">
        <p14:creationId xmlns:p14="http://schemas.microsoft.com/office/powerpoint/2010/main" val="22053106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ctrTitle"/>
          </p:nvPr>
        </p:nvSpPr>
        <p:spPr/>
        <p:txBody>
          <a:bodyPr/>
          <a:lstStyle/>
          <a:p>
            <a:r>
              <a:rPr lang="de-CH" dirty="0" smtClean="0"/>
              <a:t>2. Reporting</a:t>
            </a:r>
            <a:endParaRPr lang="de-CH" dirty="0"/>
          </a:p>
        </p:txBody>
      </p:sp>
      <p:sp>
        <p:nvSpPr>
          <p:cNvPr id="10" name="Untertitel 9"/>
          <p:cNvSpPr>
            <a:spLocks noGrp="1"/>
          </p:cNvSpPr>
          <p:nvPr>
            <p:ph type="subTitle" idx="1"/>
          </p:nvPr>
        </p:nvSpPr>
        <p:spPr/>
        <p:txBody>
          <a:bodyPr/>
          <a:lstStyle/>
          <a:p>
            <a:endParaRPr lang="de-CH"/>
          </a:p>
        </p:txBody>
      </p:sp>
      <p:sp>
        <p:nvSpPr>
          <p:cNvPr id="4" name="Fußzeilenplatzhalter 3"/>
          <p:cNvSpPr>
            <a:spLocks noGrp="1"/>
          </p:cNvSpPr>
          <p:nvPr>
            <p:ph type="ftr" sz="quarter" idx="11"/>
          </p:nvPr>
        </p:nvSpPr>
        <p:spPr/>
        <p:txBody>
          <a:bodyPr/>
          <a:lstStyle/>
          <a:p>
            <a:r>
              <a:rPr lang="de-CH" smtClean="0"/>
              <a:t>24.05.2016  | Quickline Tools- und Prozessgruppe</a:t>
            </a:r>
          </a:p>
        </p:txBody>
      </p:sp>
      <p:sp>
        <p:nvSpPr>
          <p:cNvPr id="5" name="Foliennummernplatzhalter 4"/>
          <p:cNvSpPr>
            <a:spLocks noGrp="1"/>
          </p:cNvSpPr>
          <p:nvPr>
            <p:ph type="sldNum" sz="quarter" idx="4294967295"/>
          </p:nvPr>
        </p:nvSpPr>
        <p:spPr>
          <a:xfrm>
            <a:off x="0" y="6524625"/>
            <a:ext cx="911225" cy="144463"/>
          </a:xfrm>
        </p:spPr>
        <p:txBody>
          <a:bodyPr/>
          <a:lstStyle/>
          <a:p>
            <a:r>
              <a:rPr lang="de-CH" smtClean="0"/>
              <a:t>Seite </a:t>
            </a:r>
            <a:fld id="{72FB1842-98F1-4237-985F-D1D9ACA47654}" type="slidenum">
              <a:rPr lang="de-CH" smtClean="0"/>
              <a:pPr/>
              <a:t>5</a:t>
            </a:fld>
            <a:endParaRPr lang="de-CH" dirty="0"/>
          </a:p>
        </p:txBody>
      </p:sp>
    </p:spTree>
    <p:extLst>
      <p:ext uri="{BB962C8B-B14F-4D97-AF65-F5344CB8AC3E}">
        <p14:creationId xmlns:p14="http://schemas.microsoft.com/office/powerpoint/2010/main" val="149985105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p:txBody>
          <a:bodyPr/>
          <a:lstStyle/>
          <a:p>
            <a:r>
              <a:rPr lang="en-US" dirty="0" err="1"/>
              <a:t>Erledigte</a:t>
            </a:r>
            <a:r>
              <a:rPr lang="en-US" dirty="0"/>
              <a:t> Tasks: QMC Release 9.4</a:t>
            </a:r>
            <a:endParaRPr lang="de-CH" dirty="0"/>
          </a:p>
        </p:txBody>
      </p:sp>
      <p:sp>
        <p:nvSpPr>
          <p:cNvPr id="11" name="Inhaltsplatzhalter 10"/>
          <p:cNvSpPr>
            <a:spLocks noGrp="1"/>
          </p:cNvSpPr>
          <p:nvPr>
            <p:ph idx="1"/>
          </p:nvPr>
        </p:nvSpPr>
        <p:spPr/>
        <p:txBody>
          <a:bodyPr/>
          <a:lstStyle/>
          <a:p>
            <a:r>
              <a:rPr lang="de-CH" dirty="0" smtClean="0"/>
              <a:t>Bestellt der Fachhändler Mobile Abonnemente, wo die Totalzahl von 2 Mobil-Abonnementen überschritten wird (inkl. bestehenden Abos bei Bestandskunden), so erhält der Fachhändler die Meldung, dass erst eine Freigabe durch den Kabelnetzbetreiber erfolgen muss, bevor er die Geräte dem Kunden abgeben darf. </a:t>
            </a:r>
          </a:p>
          <a:p>
            <a:r>
              <a:rPr lang="de-CH" dirty="0" smtClean="0"/>
              <a:t>Bestätigt der KNU den Workflowschritt «Bestellung mit Mobile freigeben», so erhält der Fachhändler die Freigabe-Meldung im Extranet.</a:t>
            </a:r>
          </a:p>
          <a:p>
            <a:endParaRPr lang="de-CH" dirty="0"/>
          </a:p>
        </p:txBody>
      </p:sp>
      <p:sp>
        <p:nvSpPr>
          <p:cNvPr id="3" name="Fußzeilenplatzhalter 2"/>
          <p:cNvSpPr>
            <a:spLocks noGrp="1"/>
          </p:cNvSpPr>
          <p:nvPr>
            <p:ph type="ftr" sz="quarter" idx="11"/>
          </p:nvPr>
        </p:nvSpPr>
        <p:spPr/>
        <p:txBody>
          <a:bodyPr/>
          <a:lstStyle/>
          <a:p>
            <a:r>
              <a:rPr lang="de-CH" dirty="0" smtClean="0"/>
              <a:t>08.02.2016  |  Anleitung Arbeitsaufgabe Modemwechsel</a:t>
            </a:r>
            <a:endParaRPr lang="de-CH" dirty="0"/>
          </a:p>
        </p:txBody>
      </p:sp>
      <p:sp>
        <p:nvSpPr>
          <p:cNvPr id="4" name="Foliennummernplatzhalter 3"/>
          <p:cNvSpPr>
            <a:spLocks noGrp="1"/>
          </p:cNvSpPr>
          <p:nvPr>
            <p:ph type="sldNum" sz="quarter" idx="12"/>
          </p:nvPr>
        </p:nvSpPr>
        <p:spPr/>
        <p:txBody>
          <a:bodyPr/>
          <a:lstStyle/>
          <a:p>
            <a:r>
              <a:rPr lang="de-CH" smtClean="0"/>
              <a:t>Seite </a:t>
            </a:r>
            <a:fld id="{72FB1842-98F1-4237-985F-D1D9ACA47654}" type="slidenum">
              <a:rPr lang="de-CH" smtClean="0"/>
              <a:pPr/>
              <a:t>50</a:t>
            </a:fld>
            <a:endParaRPr lang="de-CH" dirty="0"/>
          </a:p>
        </p:txBody>
      </p:sp>
      <p:sp>
        <p:nvSpPr>
          <p:cNvPr id="12" name="Textplatzhalter 11"/>
          <p:cNvSpPr>
            <a:spLocks noGrp="1"/>
          </p:cNvSpPr>
          <p:nvPr>
            <p:ph type="body" sz="quarter" idx="13"/>
          </p:nvPr>
        </p:nvSpPr>
        <p:spPr/>
        <p:txBody>
          <a:bodyPr/>
          <a:lstStyle/>
          <a:p>
            <a:r>
              <a:rPr lang="de-CH" dirty="0"/>
              <a:t>Mobile </a:t>
            </a:r>
            <a:r>
              <a:rPr lang="de-CH" dirty="0" err="1"/>
              <a:t>only</a:t>
            </a:r>
            <a:r>
              <a:rPr lang="de-CH" dirty="0"/>
              <a:t>: Bestellung </a:t>
            </a:r>
            <a:r>
              <a:rPr lang="de-CH" dirty="0" smtClean="0"/>
              <a:t>Fachhändler / Workflow</a:t>
            </a:r>
            <a:endParaRPr lang="de-CH" dirty="0"/>
          </a:p>
        </p:txBody>
      </p:sp>
      <p:sp>
        <p:nvSpPr>
          <p:cNvPr id="2" name="Textplatzhalter 1"/>
          <p:cNvSpPr>
            <a:spLocks noGrp="1"/>
          </p:cNvSpPr>
          <p:nvPr>
            <p:ph type="body" sz="quarter" idx="14"/>
          </p:nvPr>
        </p:nvSpPr>
        <p:spPr/>
        <p:txBody>
          <a:bodyPr/>
          <a:lstStyle/>
          <a:p>
            <a:r>
              <a:rPr lang="de-CH" dirty="0"/>
              <a:t>A Beilagen</a:t>
            </a:r>
          </a:p>
        </p:txBody>
      </p:sp>
      <p:sp>
        <p:nvSpPr>
          <p:cNvPr id="5" name="Textplatzhalter 4"/>
          <p:cNvSpPr>
            <a:spLocks noGrp="1"/>
          </p:cNvSpPr>
          <p:nvPr>
            <p:ph type="body" sz="quarter" idx="15"/>
          </p:nvPr>
        </p:nvSpPr>
        <p:spPr/>
        <p:txBody>
          <a:bodyPr/>
          <a:lstStyle/>
          <a:p>
            <a:r>
              <a:rPr lang="de-CH" dirty="0"/>
              <a:t>A1 Erledigte Tasks</a:t>
            </a:r>
          </a:p>
          <a:p>
            <a:endParaRPr lang="de-CH" dirty="0"/>
          </a:p>
        </p:txBody>
      </p:sp>
    </p:spTree>
    <p:extLst>
      <p:ext uri="{BB962C8B-B14F-4D97-AF65-F5344CB8AC3E}">
        <p14:creationId xmlns:p14="http://schemas.microsoft.com/office/powerpoint/2010/main" val="320288447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p:txBody>
          <a:bodyPr/>
          <a:lstStyle/>
          <a:p>
            <a:r>
              <a:rPr lang="en-US" dirty="0" err="1"/>
              <a:t>Erledigte</a:t>
            </a:r>
            <a:r>
              <a:rPr lang="en-US" dirty="0"/>
              <a:t> Tasks: QMC Release 9.4</a:t>
            </a:r>
            <a:endParaRPr lang="de-CH" dirty="0"/>
          </a:p>
        </p:txBody>
      </p:sp>
      <p:sp>
        <p:nvSpPr>
          <p:cNvPr id="11" name="Inhaltsplatzhalter 10"/>
          <p:cNvSpPr>
            <a:spLocks noGrp="1"/>
          </p:cNvSpPr>
          <p:nvPr>
            <p:ph idx="1"/>
          </p:nvPr>
        </p:nvSpPr>
        <p:spPr>
          <a:xfrm>
            <a:off x="1775520" y="2492375"/>
            <a:ext cx="4680520" cy="3816350"/>
          </a:xfrm>
        </p:spPr>
        <p:txBody>
          <a:bodyPr/>
          <a:lstStyle/>
          <a:p>
            <a:r>
              <a:rPr lang="de-CH" dirty="0" smtClean="0"/>
              <a:t>Der Willkommensbrief enthält bei einer Mobile </a:t>
            </a:r>
            <a:r>
              <a:rPr lang="de-CH" dirty="0" err="1" smtClean="0"/>
              <a:t>only</a:t>
            </a:r>
            <a:r>
              <a:rPr lang="de-CH" dirty="0" smtClean="0"/>
              <a:t> Bestellung einen Zusatz bezüglich der </a:t>
            </a:r>
            <a:r>
              <a:rPr lang="de-CH" dirty="0" err="1" smtClean="0"/>
              <a:t>Sperrlimite</a:t>
            </a:r>
            <a:r>
              <a:rPr lang="de-CH" dirty="0" smtClean="0"/>
              <a:t>.</a:t>
            </a:r>
          </a:p>
          <a:p>
            <a:endParaRPr lang="de-CH" dirty="0"/>
          </a:p>
          <a:p>
            <a:endParaRPr lang="de-CH" dirty="0"/>
          </a:p>
        </p:txBody>
      </p:sp>
      <p:sp>
        <p:nvSpPr>
          <p:cNvPr id="3" name="Fußzeilenplatzhalter 2"/>
          <p:cNvSpPr>
            <a:spLocks noGrp="1"/>
          </p:cNvSpPr>
          <p:nvPr>
            <p:ph type="ftr" sz="quarter" idx="11"/>
          </p:nvPr>
        </p:nvSpPr>
        <p:spPr/>
        <p:txBody>
          <a:bodyPr/>
          <a:lstStyle/>
          <a:p>
            <a:r>
              <a:rPr lang="de-CH" dirty="0" smtClean="0"/>
              <a:t>08.02.2016  |  Anleitung Arbeitsaufgabe Modemwechsel</a:t>
            </a:r>
            <a:endParaRPr lang="de-CH" dirty="0"/>
          </a:p>
        </p:txBody>
      </p:sp>
      <p:sp>
        <p:nvSpPr>
          <p:cNvPr id="4" name="Foliennummernplatzhalter 3"/>
          <p:cNvSpPr>
            <a:spLocks noGrp="1"/>
          </p:cNvSpPr>
          <p:nvPr>
            <p:ph type="sldNum" sz="quarter" idx="12"/>
          </p:nvPr>
        </p:nvSpPr>
        <p:spPr/>
        <p:txBody>
          <a:bodyPr/>
          <a:lstStyle/>
          <a:p>
            <a:r>
              <a:rPr lang="de-CH" smtClean="0"/>
              <a:t>Seite </a:t>
            </a:r>
            <a:fld id="{72FB1842-98F1-4237-985F-D1D9ACA47654}" type="slidenum">
              <a:rPr lang="de-CH" smtClean="0"/>
              <a:pPr/>
              <a:t>51</a:t>
            </a:fld>
            <a:endParaRPr lang="de-CH" dirty="0"/>
          </a:p>
        </p:txBody>
      </p:sp>
      <p:sp>
        <p:nvSpPr>
          <p:cNvPr id="12" name="Textplatzhalter 11"/>
          <p:cNvSpPr>
            <a:spLocks noGrp="1"/>
          </p:cNvSpPr>
          <p:nvPr>
            <p:ph type="body" sz="quarter" idx="13"/>
          </p:nvPr>
        </p:nvSpPr>
        <p:spPr/>
        <p:txBody>
          <a:bodyPr/>
          <a:lstStyle/>
          <a:p>
            <a:r>
              <a:rPr lang="de-CH" dirty="0"/>
              <a:t>Mobile </a:t>
            </a:r>
            <a:r>
              <a:rPr lang="de-CH" dirty="0" err="1"/>
              <a:t>only</a:t>
            </a:r>
            <a:r>
              <a:rPr lang="de-CH" dirty="0"/>
              <a:t>: Willkommensbrief</a:t>
            </a:r>
          </a:p>
        </p:txBody>
      </p:sp>
      <p:sp>
        <p:nvSpPr>
          <p:cNvPr id="5" name="Textplatzhalter 4"/>
          <p:cNvSpPr>
            <a:spLocks noGrp="1"/>
          </p:cNvSpPr>
          <p:nvPr>
            <p:ph type="body" sz="quarter" idx="14"/>
          </p:nvPr>
        </p:nvSpPr>
        <p:spPr/>
        <p:txBody>
          <a:bodyPr/>
          <a:lstStyle/>
          <a:p>
            <a:r>
              <a:rPr lang="de-CH" dirty="0"/>
              <a:t>A </a:t>
            </a:r>
            <a:r>
              <a:rPr lang="de-CH" dirty="0" smtClean="0"/>
              <a:t>Beilagen</a:t>
            </a:r>
            <a:endParaRPr lang="de-CH" dirty="0"/>
          </a:p>
        </p:txBody>
      </p:sp>
      <p:sp>
        <p:nvSpPr>
          <p:cNvPr id="6" name="Textplatzhalter 5"/>
          <p:cNvSpPr>
            <a:spLocks noGrp="1"/>
          </p:cNvSpPr>
          <p:nvPr>
            <p:ph type="body" sz="quarter" idx="15"/>
          </p:nvPr>
        </p:nvSpPr>
        <p:spPr/>
        <p:txBody>
          <a:bodyPr/>
          <a:lstStyle/>
          <a:p>
            <a:r>
              <a:rPr lang="de-CH" dirty="0"/>
              <a:t>A1 Erledigte Tasks</a:t>
            </a:r>
          </a:p>
          <a:p>
            <a:endParaRPr lang="de-CH" dirty="0"/>
          </a:p>
        </p:txBody>
      </p:sp>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73867" y="1340768"/>
            <a:ext cx="3986629" cy="4948483"/>
          </a:xfrm>
          <a:prstGeom prst="rect">
            <a:avLst/>
          </a:prstGeom>
        </p:spPr>
      </p:pic>
    </p:spTree>
    <p:extLst>
      <p:ext uri="{BB962C8B-B14F-4D97-AF65-F5344CB8AC3E}">
        <p14:creationId xmlns:p14="http://schemas.microsoft.com/office/powerpoint/2010/main" val="313265476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p:txBody>
          <a:bodyPr/>
          <a:lstStyle/>
          <a:p>
            <a:r>
              <a:rPr lang="en-US" dirty="0" err="1"/>
              <a:t>Erledigte</a:t>
            </a:r>
            <a:r>
              <a:rPr lang="en-US" dirty="0"/>
              <a:t> Tasks: QMC Release 9.4</a:t>
            </a:r>
            <a:endParaRPr lang="de-CH" dirty="0"/>
          </a:p>
        </p:txBody>
      </p:sp>
      <p:sp>
        <p:nvSpPr>
          <p:cNvPr id="11" name="Inhaltsplatzhalter 10"/>
          <p:cNvSpPr>
            <a:spLocks noGrp="1"/>
          </p:cNvSpPr>
          <p:nvPr>
            <p:ph idx="1"/>
          </p:nvPr>
        </p:nvSpPr>
        <p:spPr/>
        <p:txBody>
          <a:bodyPr/>
          <a:lstStyle/>
          <a:p>
            <a:r>
              <a:rPr lang="de-CH" dirty="0" smtClean="0"/>
              <a:t>Die </a:t>
            </a:r>
            <a:r>
              <a:rPr lang="de-CH" dirty="0" err="1" smtClean="0"/>
              <a:t>Gebührenlimite</a:t>
            </a:r>
            <a:r>
              <a:rPr lang="de-CH" dirty="0" smtClean="0"/>
              <a:t> wird im QMC bei Mobile </a:t>
            </a:r>
            <a:r>
              <a:rPr lang="de-CH" dirty="0" err="1" smtClean="0"/>
              <a:t>only</a:t>
            </a:r>
            <a:r>
              <a:rPr lang="de-CH" dirty="0" smtClean="0"/>
              <a:t> standardmässig auf CHF 62.50 gesetzt. Diese </a:t>
            </a:r>
            <a:r>
              <a:rPr lang="de-CH" dirty="0" err="1" smtClean="0"/>
              <a:t>Limite</a:t>
            </a:r>
            <a:r>
              <a:rPr lang="de-CH" dirty="0" smtClean="0"/>
              <a:t> kann manuell verändert werden.</a:t>
            </a:r>
          </a:p>
          <a:p>
            <a:r>
              <a:rPr lang="de-CH" dirty="0" smtClean="0"/>
              <a:t>Bei einer 4-fachen Überschreitung der </a:t>
            </a:r>
            <a:r>
              <a:rPr lang="de-CH" dirty="0" err="1" smtClean="0"/>
              <a:t>Limite</a:t>
            </a:r>
            <a:r>
              <a:rPr lang="de-CH" dirty="0" smtClean="0"/>
              <a:t>, wird der Anschluss des Kunden gesperrt, wenn der KNU die automatische Sperrung aktiviert hat.</a:t>
            </a:r>
          </a:p>
          <a:p>
            <a:r>
              <a:rPr lang="de-CH" dirty="0" smtClean="0"/>
              <a:t>Die Gebühren können mittels dem täglichen Report «Gebührenüberwachung» im Auge behalten werden. Dieser Report wird per E-Mail an die Partner versendet, sobald ein oder mehrere Kunden die </a:t>
            </a:r>
            <a:r>
              <a:rPr lang="de-CH" dirty="0" err="1" smtClean="0"/>
              <a:t>Gebührenlimite</a:t>
            </a:r>
            <a:r>
              <a:rPr lang="de-CH" dirty="0" smtClean="0"/>
              <a:t> überschritten haben.</a:t>
            </a:r>
          </a:p>
          <a:p>
            <a:endParaRPr lang="de-CH" dirty="0"/>
          </a:p>
          <a:p>
            <a:endParaRPr lang="de-CH" dirty="0"/>
          </a:p>
        </p:txBody>
      </p:sp>
      <p:sp>
        <p:nvSpPr>
          <p:cNvPr id="3" name="Fußzeilenplatzhalter 2"/>
          <p:cNvSpPr>
            <a:spLocks noGrp="1"/>
          </p:cNvSpPr>
          <p:nvPr>
            <p:ph type="ftr" sz="quarter" idx="11"/>
          </p:nvPr>
        </p:nvSpPr>
        <p:spPr/>
        <p:txBody>
          <a:bodyPr/>
          <a:lstStyle/>
          <a:p>
            <a:r>
              <a:rPr lang="de-CH" dirty="0" smtClean="0"/>
              <a:t>08.02.2016  |  Anleitung Arbeitsaufgabe Modemwechsel</a:t>
            </a:r>
            <a:endParaRPr lang="de-CH" dirty="0"/>
          </a:p>
        </p:txBody>
      </p:sp>
      <p:sp>
        <p:nvSpPr>
          <p:cNvPr id="4" name="Foliennummernplatzhalter 3"/>
          <p:cNvSpPr>
            <a:spLocks noGrp="1"/>
          </p:cNvSpPr>
          <p:nvPr>
            <p:ph type="sldNum" sz="quarter" idx="12"/>
          </p:nvPr>
        </p:nvSpPr>
        <p:spPr/>
        <p:txBody>
          <a:bodyPr/>
          <a:lstStyle/>
          <a:p>
            <a:r>
              <a:rPr lang="de-CH" smtClean="0"/>
              <a:t>Seite </a:t>
            </a:r>
            <a:fld id="{72FB1842-98F1-4237-985F-D1D9ACA47654}" type="slidenum">
              <a:rPr lang="de-CH" smtClean="0"/>
              <a:pPr/>
              <a:t>52</a:t>
            </a:fld>
            <a:endParaRPr lang="de-CH" dirty="0"/>
          </a:p>
        </p:txBody>
      </p:sp>
      <p:sp>
        <p:nvSpPr>
          <p:cNvPr id="12" name="Textplatzhalter 11"/>
          <p:cNvSpPr>
            <a:spLocks noGrp="1"/>
          </p:cNvSpPr>
          <p:nvPr>
            <p:ph type="body" sz="quarter" idx="13"/>
          </p:nvPr>
        </p:nvSpPr>
        <p:spPr/>
        <p:txBody>
          <a:bodyPr/>
          <a:lstStyle/>
          <a:p>
            <a:r>
              <a:rPr lang="de-CH" dirty="0"/>
              <a:t>Mobile </a:t>
            </a:r>
            <a:r>
              <a:rPr lang="de-CH" dirty="0" err="1"/>
              <a:t>only</a:t>
            </a:r>
            <a:r>
              <a:rPr lang="de-CH" dirty="0"/>
              <a:t>: </a:t>
            </a:r>
            <a:r>
              <a:rPr lang="de-CH" dirty="0" err="1"/>
              <a:t>Gebührenlimite</a:t>
            </a:r>
            <a:endParaRPr lang="de-CH" dirty="0"/>
          </a:p>
        </p:txBody>
      </p:sp>
      <p:sp>
        <p:nvSpPr>
          <p:cNvPr id="2" name="Textplatzhalter 1"/>
          <p:cNvSpPr>
            <a:spLocks noGrp="1"/>
          </p:cNvSpPr>
          <p:nvPr>
            <p:ph type="body" sz="quarter" idx="14"/>
          </p:nvPr>
        </p:nvSpPr>
        <p:spPr/>
        <p:txBody>
          <a:bodyPr/>
          <a:lstStyle/>
          <a:p>
            <a:r>
              <a:rPr lang="de-CH" dirty="0"/>
              <a:t>A </a:t>
            </a:r>
            <a:r>
              <a:rPr lang="de-CH" dirty="0" smtClean="0"/>
              <a:t>Beilagen</a:t>
            </a:r>
            <a:endParaRPr lang="de-CH" dirty="0"/>
          </a:p>
        </p:txBody>
      </p:sp>
      <p:sp>
        <p:nvSpPr>
          <p:cNvPr id="6" name="Textplatzhalter 5"/>
          <p:cNvSpPr>
            <a:spLocks noGrp="1"/>
          </p:cNvSpPr>
          <p:nvPr>
            <p:ph type="body" sz="quarter" idx="15"/>
          </p:nvPr>
        </p:nvSpPr>
        <p:spPr/>
        <p:txBody>
          <a:bodyPr/>
          <a:lstStyle/>
          <a:p>
            <a:r>
              <a:rPr lang="de-CH" dirty="0"/>
              <a:t>A1 Erledigte Tasks</a:t>
            </a:r>
          </a:p>
          <a:p>
            <a:endParaRPr lang="de-CH"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28932" y="2420888"/>
            <a:ext cx="5147364" cy="3550800"/>
          </a:xfrm>
          <a:prstGeom prst="rect">
            <a:avLst/>
          </a:prstGeom>
        </p:spPr>
      </p:pic>
    </p:spTree>
    <p:extLst>
      <p:ext uri="{BB962C8B-B14F-4D97-AF65-F5344CB8AC3E}">
        <p14:creationId xmlns:p14="http://schemas.microsoft.com/office/powerpoint/2010/main" val="364920656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p:txBody>
          <a:bodyPr/>
          <a:lstStyle/>
          <a:p>
            <a:r>
              <a:rPr lang="en-US" dirty="0" err="1"/>
              <a:t>Erledigte</a:t>
            </a:r>
            <a:r>
              <a:rPr lang="en-US" dirty="0"/>
              <a:t> Tasks: QMC Release 9.4</a:t>
            </a:r>
            <a:endParaRPr lang="de-CH" dirty="0"/>
          </a:p>
        </p:txBody>
      </p:sp>
      <p:sp>
        <p:nvSpPr>
          <p:cNvPr id="11" name="Inhaltsplatzhalter 10"/>
          <p:cNvSpPr>
            <a:spLocks noGrp="1"/>
          </p:cNvSpPr>
          <p:nvPr>
            <p:ph idx="1"/>
          </p:nvPr>
        </p:nvSpPr>
        <p:spPr/>
        <p:txBody>
          <a:bodyPr/>
          <a:lstStyle/>
          <a:p>
            <a:pPr marL="0" lvl="1" indent="0">
              <a:lnSpc>
                <a:spcPts val="1700"/>
              </a:lnSpc>
              <a:buNone/>
            </a:pPr>
            <a:r>
              <a:rPr lang="de-CH" sz="1100" b="1" dirty="0" smtClean="0"/>
              <a:t>Bedingungen:</a:t>
            </a:r>
            <a:endParaRPr lang="de-CH" sz="1100" b="1" dirty="0"/>
          </a:p>
          <a:p>
            <a:pPr marL="349250" lvl="1" indent="-171450">
              <a:lnSpc>
                <a:spcPts val="1700"/>
              </a:lnSpc>
              <a:buFont typeface="Arial" panose="020B0604020202020204" pitchFamily="34" charset="0"/>
              <a:buChar char="•"/>
            </a:pPr>
            <a:r>
              <a:rPr lang="de-CH" sz="1100" dirty="0" smtClean="0"/>
              <a:t>Ein </a:t>
            </a:r>
            <a:r>
              <a:rPr lang="de-CH" sz="1100" dirty="0"/>
              <a:t>Mobile-Service kann jetzt auch bestellt werden, wenn der Kunde noch kein Produkt bei Quickline hat. </a:t>
            </a:r>
            <a:endParaRPr lang="de-CH" sz="1100" dirty="0" smtClean="0"/>
          </a:p>
          <a:p>
            <a:pPr marL="349250" lvl="1" indent="-171450">
              <a:lnSpc>
                <a:spcPts val="1700"/>
              </a:lnSpc>
              <a:buFont typeface="Arial" panose="020B0604020202020204" pitchFamily="34" charset="0"/>
              <a:buChar char="•"/>
            </a:pPr>
            <a:r>
              <a:rPr lang="de-CH" sz="1100" dirty="0" smtClean="0"/>
              <a:t>Mobile </a:t>
            </a:r>
            <a:r>
              <a:rPr lang="de-CH" sz="1100" dirty="0" err="1"/>
              <a:t>only</a:t>
            </a:r>
            <a:r>
              <a:rPr lang="de-CH" sz="1100" dirty="0"/>
              <a:t> ist im Bestellprozess, Extranet und in QMC generell zugelassen. Es besteht keine Vorbedingung mehr, ausser dass der Kunde (weiterhin) im QL-Gebiet inkl. Bern wohnhaft sein muss. Mobile </a:t>
            </a:r>
            <a:r>
              <a:rPr lang="de-CH" sz="1100" dirty="0" err="1"/>
              <a:t>only</a:t>
            </a:r>
            <a:r>
              <a:rPr lang="de-CH" sz="1100" dirty="0"/>
              <a:t>-Kunden werden analog den anderen Produkten anhand ihrer Adresse den entsprechenden KNUs zugewiesen</a:t>
            </a:r>
            <a:r>
              <a:rPr lang="de-CH" sz="1100" dirty="0" smtClean="0"/>
              <a:t>.</a:t>
            </a:r>
          </a:p>
          <a:p>
            <a:pPr marL="349250" lvl="1" indent="-171450">
              <a:lnSpc>
                <a:spcPts val="1700"/>
              </a:lnSpc>
              <a:buFont typeface="Arial" panose="020B0604020202020204" pitchFamily="34" charset="0"/>
              <a:buChar char="•"/>
            </a:pPr>
            <a:endParaRPr lang="de-CH" sz="1100" dirty="0"/>
          </a:p>
          <a:p>
            <a:pPr marL="0" lvl="1" indent="0">
              <a:lnSpc>
                <a:spcPts val="1700"/>
              </a:lnSpc>
              <a:buNone/>
            </a:pPr>
            <a:r>
              <a:rPr lang="de-CH" sz="1100" b="1" dirty="0"/>
              <a:t>Maximale Anzahl Mobile-Abos:</a:t>
            </a:r>
          </a:p>
          <a:p>
            <a:pPr lvl="1">
              <a:lnSpc>
                <a:spcPts val="1700"/>
              </a:lnSpc>
            </a:pPr>
            <a:r>
              <a:rPr lang="de-CH" sz="1100" dirty="0"/>
              <a:t>Die Beschränkung auf max. 6 Mobile-Abos auf einem Vertrag gilt nicht mehr. Grundsätzlich wird bei jeder Bestellung aber geprüft, ob der Kunde mit der neuen Bestellung insgesamt mehr als zwei Mobil-Abos hat.</a:t>
            </a:r>
          </a:p>
          <a:p>
            <a:pPr lvl="1">
              <a:lnSpc>
                <a:spcPts val="1700"/>
              </a:lnSpc>
            </a:pPr>
            <a:r>
              <a:rPr lang="de-CH" sz="1100" dirty="0"/>
              <a:t>Für Bestellungen über den Bestellprozess sowie QMC gilt: Sobald ein Kunde mit der neuen Bestellung mehr als zwei Mobile-Abos hätte, kann der Kunde oder der KNU über den Bestellprozess zwar bestellen, aber im Workflow der entsprechenden Bestellung wird ein zusätzlicher Schritt aktiviert, in dem der KNU die Bestellung bestätigen muss. Diese Regelung gilt nicht nur bei Mobile </a:t>
            </a:r>
            <a:r>
              <a:rPr lang="de-CH" sz="1100" dirty="0" err="1"/>
              <a:t>only</a:t>
            </a:r>
            <a:r>
              <a:rPr lang="de-CH" sz="1100" dirty="0"/>
              <a:t>-Kunden, sondern generell für Mobile-Abos. Bei jeder Bestellung welche ein Mobile enthält, werden diese Regeln geprüft (bspw. auch bei einem Bundle mit </a:t>
            </a:r>
            <a:r>
              <a:rPr lang="de-CH" sz="1100" dirty="0" err="1"/>
              <a:t>SmartStart</a:t>
            </a:r>
            <a:r>
              <a:rPr lang="de-CH" sz="1100" dirty="0"/>
              <a:t>). Die Anzahl von zwei Mobile-Abos berücksichtigt dabei aktive Mobile-Verträge wie auch pendente Bestellungen.</a:t>
            </a:r>
          </a:p>
          <a:p>
            <a:pPr lvl="1">
              <a:lnSpc>
                <a:spcPts val="1700"/>
              </a:lnSpc>
            </a:pPr>
            <a:r>
              <a:rPr lang="de-CH" sz="1100" dirty="0"/>
              <a:t>Wird im Extranet durch die Bestellung die Grenze von zwei Mobile-Abos überschritten, wird auf der Bestellbestätigungsseite eine Meldung analog der Gerätefreigabe angezeigt. Diese beschreibt, dass der Fachhändler mit dem KNU Kontakt aufnehmen muss und ohne eine Bestätigung ein allfällig bestelltes Gerät nicht abgeben darf.</a:t>
            </a:r>
          </a:p>
          <a:p>
            <a:pPr lvl="1">
              <a:lnSpc>
                <a:spcPts val="1700"/>
              </a:lnSpc>
            </a:pPr>
            <a:r>
              <a:rPr lang="de-CH" sz="1100" dirty="0"/>
              <a:t>Die aktuell gültige Obergrenze von fünf Mobile-Abos, welche auf einmal bestellt werden können, wurde nicht verändert</a:t>
            </a:r>
            <a:r>
              <a:rPr lang="de-CH" sz="1100" dirty="0" smtClean="0"/>
              <a:t>.</a:t>
            </a:r>
            <a:endParaRPr lang="de-CH" sz="1100" dirty="0"/>
          </a:p>
        </p:txBody>
      </p:sp>
      <p:sp>
        <p:nvSpPr>
          <p:cNvPr id="3" name="Fußzeilenplatzhalter 2"/>
          <p:cNvSpPr>
            <a:spLocks noGrp="1"/>
          </p:cNvSpPr>
          <p:nvPr>
            <p:ph type="ftr" sz="quarter" idx="11"/>
          </p:nvPr>
        </p:nvSpPr>
        <p:spPr/>
        <p:txBody>
          <a:bodyPr/>
          <a:lstStyle/>
          <a:p>
            <a:r>
              <a:rPr lang="de-CH" dirty="0" smtClean="0"/>
              <a:t>08.02.2016  |  Anleitung Arbeitsaufgabe Modemwechsel</a:t>
            </a:r>
            <a:endParaRPr lang="de-CH" dirty="0"/>
          </a:p>
        </p:txBody>
      </p:sp>
      <p:sp>
        <p:nvSpPr>
          <p:cNvPr id="4" name="Foliennummernplatzhalter 3"/>
          <p:cNvSpPr>
            <a:spLocks noGrp="1"/>
          </p:cNvSpPr>
          <p:nvPr>
            <p:ph type="sldNum" sz="quarter" idx="12"/>
          </p:nvPr>
        </p:nvSpPr>
        <p:spPr/>
        <p:txBody>
          <a:bodyPr/>
          <a:lstStyle/>
          <a:p>
            <a:r>
              <a:rPr lang="de-CH" smtClean="0"/>
              <a:t>Seite </a:t>
            </a:r>
            <a:fld id="{72FB1842-98F1-4237-985F-D1D9ACA47654}" type="slidenum">
              <a:rPr lang="de-CH" smtClean="0"/>
              <a:pPr/>
              <a:t>53</a:t>
            </a:fld>
            <a:endParaRPr lang="de-CH" dirty="0"/>
          </a:p>
        </p:txBody>
      </p:sp>
      <p:sp>
        <p:nvSpPr>
          <p:cNvPr id="12" name="Textplatzhalter 11"/>
          <p:cNvSpPr>
            <a:spLocks noGrp="1"/>
          </p:cNvSpPr>
          <p:nvPr>
            <p:ph type="body" sz="quarter" idx="13"/>
          </p:nvPr>
        </p:nvSpPr>
        <p:spPr/>
        <p:txBody>
          <a:bodyPr/>
          <a:lstStyle/>
          <a:p>
            <a:r>
              <a:rPr lang="de-CH" dirty="0"/>
              <a:t>Mobile </a:t>
            </a:r>
            <a:r>
              <a:rPr lang="de-CH" dirty="0" err="1"/>
              <a:t>only</a:t>
            </a:r>
            <a:r>
              <a:rPr lang="de-CH" dirty="0"/>
              <a:t>: Informationen </a:t>
            </a:r>
            <a:r>
              <a:rPr lang="de-CH" dirty="0" smtClean="0"/>
              <a:t>allgemein (gemäss Release Notes) 1/2</a:t>
            </a:r>
            <a:endParaRPr lang="de-CH" dirty="0"/>
          </a:p>
        </p:txBody>
      </p:sp>
      <p:sp>
        <p:nvSpPr>
          <p:cNvPr id="2" name="Textplatzhalter 1"/>
          <p:cNvSpPr>
            <a:spLocks noGrp="1"/>
          </p:cNvSpPr>
          <p:nvPr>
            <p:ph type="body" sz="quarter" idx="14"/>
          </p:nvPr>
        </p:nvSpPr>
        <p:spPr/>
        <p:txBody>
          <a:bodyPr/>
          <a:lstStyle/>
          <a:p>
            <a:r>
              <a:rPr lang="de-CH" dirty="0"/>
              <a:t>A </a:t>
            </a:r>
            <a:r>
              <a:rPr lang="de-CH" dirty="0" smtClean="0"/>
              <a:t>Beilagen</a:t>
            </a:r>
            <a:endParaRPr lang="de-CH" dirty="0"/>
          </a:p>
        </p:txBody>
      </p:sp>
      <p:sp>
        <p:nvSpPr>
          <p:cNvPr id="5" name="Textplatzhalter 4"/>
          <p:cNvSpPr>
            <a:spLocks noGrp="1"/>
          </p:cNvSpPr>
          <p:nvPr>
            <p:ph type="body" sz="quarter" idx="15"/>
          </p:nvPr>
        </p:nvSpPr>
        <p:spPr/>
        <p:txBody>
          <a:bodyPr/>
          <a:lstStyle/>
          <a:p>
            <a:r>
              <a:rPr lang="de-CH" dirty="0"/>
              <a:t>A1 Erledigte Tasks</a:t>
            </a:r>
          </a:p>
          <a:p>
            <a:endParaRPr lang="de-CH" dirty="0"/>
          </a:p>
        </p:txBody>
      </p:sp>
    </p:spTree>
    <p:extLst>
      <p:ext uri="{BB962C8B-B14F-4D97-AF65-F5344CB8AC3E}">
        <p14:creationId xmlns:p14="http://schemas.microsoft.com/office/powerpoint/2010/main" val="262740867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p:txBody>
          <a:bodyPr/>
          <a:lstStyle/>
          <a:p>
            <a:r>
              <a:rPr lang="en-US" dirty="0" err="1"/>
              <a:t>Erledigte</a:t>
            </a:r>
            <a:r>
              <a:rPr lang="en-US" dirty="0"/>
              <a:t> Tasks: QMC Release 9.4</a:t>
            </a:r>
            <a:endParaRPr lang="de-CH" dirty="0"/>
          </a:p>
        </p:txBody>
      </p:sp>
      <p:sp>
        <p:nvSpPr>
          <p:cNvPr id="11" name="Inhaltsplatzhalter 10"/>
          <p:cNvSpPr>
            <a:spLocks noGrp="1"/>
          </p:cNvSpPr>
          <p:nvPr>
            <p:ph idx="1"/>
          </p:nvPr>
        </p:nvSpPr>
        <p:spPr/>
        <p:txBody>
          <a:bodyPr/>
          <a:lstStyle/>
          <a:p>
            <a:pPr marL="0" lvl="1" indent="0">
              <a:lnSpc>
                <a:spcPts val="1700"/>
              </a:lnSpc>
              <a:buNone/>
            </a:pPr>
            <a:r>
              <a:rPr lang="de-CH" sz="1100" b="1" dirty="0" err="1" smtClean="0"/>
              <a:t>Gebührenlimite</a:t>
            </a:r>
            <a:r>
              <a:rPr lang="de-CH" sz="1100" b="1" dirty="0"/>
              <a:t>:</a:t>
            </a:r>
          </a:p>
          <a:p>
            <a:pPr lvl="1">
              <a:lnSpc>
                <a:spcPts val="1700"/>
              </a:lnSpc>
            </a:pPr>
            <a:r>
              <a:rPr lang="de-CH" sz="1100" dirty="0"/>
              <a:t>Mobile </a:t>
            </a:r>
            <a:r>
              <a:rPr lang="de-CH" sz="1100" dirty="0" err="1"/>
              <a:t>only</a:t>
            </a:r>
            <a:r>
              <a:rPr lang="de-CH" sz="1100" dirty="0"/>
              <a:t>-Kunden erhalten unabhängig von den KNU-Standardwerten eine Gebührenüberwachungs-</a:t>
            </a:r>
            <a:r>
              <a:rPr lang="de-CH" sz="1100" dirty="0" err="1"/>
              <a:t>Limite</a:t>
            </a:r>
            <a:r>
              <a:rPr lang="de-CH" sz="1100" dirty="0"/>
              <a:t> von CHF 62.50 zugeordnet. Für Kunden, für welche bereits eine tiefere </a:t>
            </a:r>
            <a:r>
              <a:rPr lang="de-CH" sz="1100" dirty="0" err="1"/>
              <a:t>Limite</a:t>
            </a:r>
            <a:r>
              <a:rPr lang="de-CH" sz="1100" dirty="0"/>
              <a:t> gesetzt ist, wird sie nicht verändert.</a:t>
            </a:r>
          </a:p>
          <a:p>
            <a:pPr lvl="1">
              <a:lnSpc>
                <a:spcPts val="1700"/>
              </a:lnSpc>
            </a:pPr>
            <a:r>
              <a:rPr lang="de-CH" sz="1100" dirty="0"/>
              <a:t>Durch die </a:t>
            </a:r>
            <a:r>
              <a:rPr lang="de-CH" sz="1100" dirty="0" err="1" smtClean="0"/>
              <a:t>Überwachungslimite</a:t>
            </a:r>
            <a:r>
              <a:rPr lang="de-CH" sz="1100" dirty="0" smtClean="0"/>
              <a:t> </a:t>
            </a:r>
            <a:r>
              <a:rPr lang="de-CH" sz="1100" dirty="0"/>
              <a:t>von CHF 62.50 liegt die </a:t>
            </a:r>
            <a:r>
              <a:rPr lang="de-CH" sz="1100" dirty="0" err="1"/>
              <a:t>Limite</a:t>
            </a:r>
            <a:r>
              <a:rPr lang="de-CH" sz="1100" dirty="0"/>
              <a:t> für die Anschluss-Sperrung für Mobile </a:t>
            </a:r>
            <a:r>
              <a:rPr lang="de-CH" sz="1100" dirty="0" err="1"/>
              <a:t>only</a:t>
            </a:r>
            <a:r>
              <a:rPr lang="de-CH" sz="1100" dirty="0"/>
              <a:t>-Kunden bei CHF 250.-. D.h. wenn der Kunde die </a:t>
            </a:r>
            <a:r>
              <a:rPr lang="de-CH" sz="1100" dirty="0" err="1"/>
              <a:t>Limite</a:t>
            </a:r>
            <a:r>
              <a:rPr lang="de-CH" sz="1100" dirty="0"/>
              <a:t> von CHF 250.- erreicht, so wird der Anschluss automatisch gesperrt, sofern die automatische Sperrung beim KNU aktiv </a:t>
            </a:r>
            <a:r>
              <a:rPr lang="de-CH" sz="1100" dirty="0" smtClean="0"/>
              <a:t>ist. </a:t>
            </a:r>
            <a:r>
              <a:rPr lang="de-CH" sz="1100" dirty="0"/>
              <a:t>Der KNU kann den Anschluss bei Bedarf im QMC unter Werkzeuge &gt; Sperren wieder entsperren. Soll für den Kunden eine höhere </a:t>
            </a:r>
            <a:r>
              <a:rPr lang="de-CH" sz="1100" dirty="0" err="1"/>
              <a:t>Limite</a:t>
            </a:r>
            <a:r>
              <a:rPr lang="de-CH" sz="1100" dirty="0"/>
              <a:t> festgelegt werden, so kann </a:t>
            </a:r>
            <a:r>
              <a:rPr lang="de-CH" sz="1100" dirty="0" smtClean="0"/>
              <a:t>diese manuell </a:t>
            </a:r>
            <a:r>
              <a:rPr lang="de-CH" sz="1100" dirty="0"/>
              <a:t>im QMC erhöht werden unter </a:t>
            </a:r>
            <a:r>
              <a:rPr lang="de-CH" sz="1100" dirty="0" smtClean="0"/>
              <a:t>Finanzen </a:t>
            </a:r>
            <a:r>
              <a:rPr lang="de-CH" sz="1100" dirty="0"/>
              <a:t>&gt; </a:t>
            </a:r>
            <a:r>
              <a:rPr lang="de-CH" sz="1100" dirty="0" err="1"/>
              <a:t>Gebührenlimite</a:t>
            </a:r>
            <a:r>
              <a:rPr lang="de-CH" sz="1100" dirty="0"/>
              <a:t>. Bitte beachten Sie, dass die automatische Sperrung bei einer Überschreitung der festgelegten </a:t>
            </a:r>
            <a:r>
              <a:rPr lang="de-CH" sz="1100" dirty="0" err="1"/>
              <a:t>Limite</a:t>
            </a:r>
            <a:r>
              <a:rPr lang="de-CH" sz="1100" dirty="0"/>
              <a:t> um das 4-fache erfolgt, sofern die automatische Sperrung beim KNU aktiv ist.</a:t>
            </a:r>
          </a:p>
          <a:p>
            <a:pPr lvl="1">
              <a:lnSpc>
                <a:spcPts val="1700"/>
              </a:lnSpc>
            </a:pPr>
            <a:r>
              <a:rPr lang="de-CH" sz="1100" dirty="0"/>
              <a:t>Der Willkommensbrief enthält für Mobile </a:t>
            </a:r>
            <a:r>
              <a:rPr lang="de-CH" sz="1100" dirty="0" err="1"/>
              <a:t>only</a:t>
            </a:r>
            <a:r>
              <a:rPr lang="de-CH" sz="1100" dirty="0"/>
              <a:t>-Kunden neu eine kurze Passage, welche die </a:t>
            </a:r>
            <a:r>
              <a:rPr lang="de-CH" sz="1100" dirty="0" err="1"/>
              <a:t>Sperrlimite</a:t>
            </a:r>
            <a:r>
              <a:rPr lang="de-CH" sz="1100" dirty="0"/>
              <a:t> beschreibt.</a:t>
            </a:r>
          </a:p>
          <a:p>
            <a:pPr lvl="1">
              <a:lnSpc>
                <a:spcPts val="1700"/>
              </a:lnSpc>
            </a:pPr>
            <a:r>
              <a:rPr lang="de-CH" sz="1100" dirty="0"/>
              <a:t>Bestellt der Kunde zu einem späteren Zeitpunkt weitere Services, so bleibt die </a:t>
            </a:r>
            <a:r>
              <a:rPr lang="de-CH" sz="1100" dirty="0" err="1"/>
              <a:t>Gebührenlimite</a:t>
            </a:r>
            <a:r>
              <a:rPr lang="de-CH" sz="1100" dirty="0"/>
              <a:t> </a:t>
            </a:r>
            <a:r>
              <a:rPr lang="de-CH" sz="1100" dirty="0" smtClean="0"/>
              <a:t>für variable Kosten bei </a:t>
            </a:r>
            <a:r>
              <a:rPr lang="de-CH" sz="1100" dirty="0"/>
              <a:t>CHF 62.50. Eine automatische Korrektur erfolgt nicht</a:t>
            </a:r>
            <a:r>
              <a:rPr lang="de-CH" sz="1100" dirty="0" smtClean="0"/>
              <a:t>.</a:t>
            </a:r>
          </a:p>
          <a:p>
            <a:pPr lvl="1">
              <a:lnSpc>
                <a:spcPts val="1700"/>
              </a:lnSpc>
            </a:pPr>
            <a:endParaRPr lang="de-CH" sz="1100" dirty="0" smtClean="0"/>
          </a:p>
          <a:p>
            <a:pPr marL="0" lvl="1" indent="0">
              <a:lnSpc>
                <a:spcPts val="1700"/>
              </a:lnSpc>
              <a:buNone/>
            </a:pPr>
            <a:r>
              <a:rPr lang="de-CH" sz="1100" b="1" dirty="0" smtClean="0"/>
              <a:t>Diverses</a:t>
            </a:r>
            <a:r>
              <a:rPr lang="de-CH" sz="1100" b="1" dirty="0"/>
              <a:t>:</a:t>
            </a:r>
          </a:p>
          <a:p>
            <a:pPr lvl="1">
              <a:lnSpc>
                <a:spcPts val="1700"/>
              </a:lnSpc>
            </a:pPr>
            <a:r>
              <a:rPr lang="de-CH" sz="1100" dirty="0"/>
              <a:t>Cloud ist auch für Mobile </a:t>
            </a:r>
            <a:r>
              <a:rPr lang="de-CH" sz="1100" dirty="0" err="1"/>
              <a:t>only</a:t>
            </a:r>
            <a:r>
              <a:rPr lang="de-CH" sz="1100" dirty="0"/>
              <a:t> als </a:t>
            </a:r>
            <a:r>
              <a:rPr lang="de-CH" sz="1100" dirty="0" err="1"/>
              <a:t>Upsell</a:t>
            </a:r>
            <a:r>
              <a:rPr lang="de-CH" sz="1100" dirty="0"/>
              <a:t> auf der Optionsseite im Bestellprozess bestellbar. </a:t>
            </a:r>
          </a:p>
          <a:p>
            <a:pPr lvl="1">
              <a:lnSpc>
                <a:spcPts val="1700"/>
              </a:lnSpc>
            </a:pPr>
            <a:r>
              <a:rPr lang="de-CH" sz="1100" dirty="0"/>
              <a:t>Ein Mobile </a:t>
            </a:r>
            <a:r>
              <a:rPr lang="de-CH" sz="1100" dirty="0" err="1"/>
              <a:t>only-Bestandeskunde</a:t>
            </a:r>
            <a:r>
              <a:rPr lang="de-CH" sz="1100" dirty="0"/>
              <a:t> kann ausserdem später ein </a:t>
            </a:r>
            <a:r>
              <a:rPr lang="de-CH" sz="1100" dirty="0" err="1"/>
              <a:t>Cloudprodukt</a:t>
            </a:r>
            <a:r>
              <a:rPr lang="de-CH" sz="1100" dirty="0"/>
              <a:t> bestellen</a:t>
            </a:r>
            <a:r>
              <a:rPr lang="de-CH" sz="1100" dirty="0" smtClean="0"/>
              <a:t>.</a:t>
            </a:r>
            <a:endParaRPr lang="de-CH" sz="1100" dirty="0"/>
          </a:p>
        </p:txBody>
      </p:sp>
      <p:sp>
        <p:nvSpPr>
          <p:cNvPr id="3" name="Fußzeilenplatzhalter 2"/>
          <p:cNvSpPr>
            <a:spLocks noGrp="1"/>
          </p:cNvSpPr>
          <p:nvPr>
            <p:ph type="ftr" sz="quarter" idx="11"/>
          </p:nvPr>
        </p:nvSpPr>
        <p:spPr/>
        <p:txBody>
          <a:bodyPr/>
          <a:lstStyle/>
          <a:p>
            <a:r>
              <a:rPr lang="de-CH" dirty="0" smtClean="0"/>
              <a:t>08.02.2016  |  Anleitung Arbeitsaufgabe Modemwechsel</a:t>
            </a:r>
            <a:endParaRPr lang="de-CH" dirty="0"/>
          </a:p>
        </p:txBody>
      </p:sp>
      <p:sp>
        <p:nvSpPr>
          <p:cNvPr id="4" name="Foliennummernplatzhalter 3"/>
          <p:cNvSpPr>
            <a:spLocks noGrp="1"/>
          </p:cNvSpPr>
          <p:nvPr>
            <p:ph type="sldNum" sz="quarter" idx="12"/>
          </p:nvPr>
        </p:nvSpPr>
        <p:spPr/>
        <p:txBody>
          <a:bodyPr/>
          <a:lstStyle/>
          <a:p>
            <a:r>
              <a:rPr lang="de-CH" smtClean="0"/>
              <a:t>Seite </a:t>
            </a:r>
            <a:fld id="{72FB1842-98F1-4237-985F-D1D9ACA47654}" type="slidenum">
              <a:rPr lang="de-CH" smtClean="0"/>
              <a:pPr/>
              <a:t>54</a:t>
            </a:fld>
            <a:endParaRPr lang="de-CH" dirty="0"/>
          </a:p>
        </p:txBody>
      </p:sp>
      <p:sp>
        <p:nvSpPr>
          <p:cNvPr id="12" name="Textplatzhalter 11"/>
          <p:cNvSpPr>
            <a:spLocks noGrp="1"/>
          </p:cNvSpPr>
          <p:nvPr>
            <p:ph type="body" sz="quarter" idx="13"/>
          </p:nvPr>
        </p:nvSpPr>
        <p:spPr/>
        <p:txBody>
          <a:bodyPr/>
          <a:lstStyle/>
          <a:p>
            <a:r>
              <a:rPr lang="de-CH" dirty="0"/>
              <a:t>Mobile </a:t>
            </a:r>
            <a:r>
              <a:rPr lang="de-CH" dirty="0" err="1"/>
              <a:t>only</a:t>
            </a:r>
            <a:r>
              <a:rPr lang="de-CH" dirty="0"/>
              <a:t>: Informationen </a:t>
            </a:r>
            <a:r>
              <a:rPr lang="de-CH" dirty="0" smtClean="0"/>
              <a:t>allgemein (gemäss Release Notes) 2/2</a:t>
            </a:r>
            <a:endParaRPr lang="de-CH" dirty="0"/>
          </a:p>
        </p:txBody>
      </p:sp>
      <p:sp>
        <p:nvSpPr>
          <p:cNvPr id="2" name="Textplatzhalter 1"/>
          <p:cNvSpPr>
            <a:spLocks noGrp="1"/>
          </p:cNvSpPr>
          <p:nvPr>
            <p:ph type="body" sz="quarter" idx="14"/>
          </p:nvPr>
        </p:nvSpPr>
        <p:spPr/>
        <p:txBody>
          <a:bodyPr/>
          <a:lstStyle/>
          <a:p>
            <a:r>
              <a:rPr lang="de-CH" dirty="0"/>
              <a:t>A </a:t>
            </a:r>
            <a:r>
              <a:rPr lang="de-CH" dirty="0" smtClean="0"/>
              <a:t>Beilagen</a:t>
            </a:r>
            <a:endParaRPr lang="de-CH" dirty="0"/>
          </a:p>
        </p:txBody>
      </p:sp>
      <p:sp>
        <p:nvSpPr>
          <p:cNvPr id="5" name="Textplatzhalter 4"/>
          <p:cNvSpPr>
            <a:spLocks noGrp="1"/>
          </p:cNvSpPr>
          <p:nvPr>
            <p:ph type="body" sz="quarter" idx="15"/>
          </p:nvPr>
        </p:nvSpPr>
        <p:spPr/>
        <p:txBody>
          <a:bodyPr/>
          <a:lstStyle/>
          <a:p>
            <a:r>
              <a:rPr lang="de-CH" dirty="0"/>
              <a:t>A1 Erledigte Tasks</a:t>
            </a:r>
          </a:p>
          <a:p>
            <a:endParaRPr lang="de-CH" dirty="0"/>
          </a:p>
        </p:txBody>
      </p:sp>
    </p:spTree>
    <p:extLst>
      <p:ext uri="{BB962C8B-B14F-4D97-AF65-F5344CB8AC3E}">
        <p14:creationId xmlns:p14="http://schemas.microsoft.com/office/powerpoint/2010/main" val="30604298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CH" dirty="0"/>
              <a:t>Status zurückgestellte Pendenzen</a:t>
            </a:r>
          </a:p>
        </p:txBody>
      </p:sp>
      <p:sp>
        <p:nvSpPr>
          <p:cNvPr id="8" name="Inhaltsplatzhalter 7"/>
          <p:cNvSpPr>
            <a:spLocks noGrp="1"/>
          </p:cNvSpPr>
          <p:nvPr>
            <p:ph idx="1"/>
          </p:nvPr>
        </p:nvSpPr>
        <p:spPr/>
        <p:txBody>
          <a:bodyPr/>
          <a:lstStyle/>
          <a:p>
            <a:pPr marL="285750" indent="-285750">
              <a:buFont typeface="Arial" panose="020B0604020202020204" pitchFamily="34" charset="0"/>
              <a:buChar char="•"/>
            </a:pPr>
            <a:r>
              <a:rPr lang="de-CH" dirty="0"/>
              <a:t>Serviceaufträge an Techniker für Kundenaufträge direkt aus dem QMC generieren</a:t>
            </a:r>
          </a:p>
          <a:p>
            <a:pPr marL="463550" lvl="1" indent="-285750">
              <a:buFont typeface="Arial" panose="020B0604020202020204" pitchFamily="34" charset="0"/>
              <a:buChar char="•"/>
            </a:pPr>
            <a:r>
              <a:rPr lang="de-CH" dirty="0"/>
              <a:t>T&amp;P_12.3: Es geht darum per Knopfdruck im QMC einen Report (für Störungen) zu generieren. Fabian Künzi: Könnte man das auch mit dem neuen </a:t>
            </a:r>
            <a:r>
              <a:rPr lang="de-CH" dirty="0" err="1"/>
              <a:t>Ticketingsystem</a:t>
            </a:r>
            <a:r>
              <a:rPr lang="de-CH" dirty="0"/>
              <a:t> </a:t>
            </a:r>
            <a:r>
              <a:rPr lang="de-CH" dirty="0" smtClean="0"/>
              <a:t>machen?</a:t>
            </a:r>
            <a:br>
              <a:rPr lang="de-CH" dirty="0" smtClean="0"/>
            </a:br>
            <a:r>
              <a:rPr lang="de-CH" dirty="0" smtClean="0"/>
              <a:t>1</a:t>
            </a:r>
            <a:r>
              <a:rPr lang="de-CH" dirty="0"/>
              <a:t>) </a:t>
            </a:r>
            <a:r>
              <a:rPr lang="de-CH" dirty="0" smtClean="0"/>
              <a:t>Adressdaten, 2</a:t>
            </a:r>
            <a:r>
              <a:rPr lang="de-CH" dirty="0"/>
              <a:t>) Messdaten (Mindestwerte</a:t>
            </a:r>
            <a:r>
              <a:rPr lang="de-CH" dirty="0" smtClean="0"/>
              <a:t>) müsste </a:t>
            </a:r>
            <a:r>
              <a:rPr lang="de-CH" dirty="0"/>
              <a:t>auf dem Report drauf stehen.</a:t>
            </a:r>
          </a:p>
          <a:p>
            <a:pPr marL="463550" lvl="1" indent="-285750">
              <a:buFont typeface="Arial" panose="020B0604020202020204" pitchFamily="34" charset="0"/>
              <a:buChar char="•"/>
            </a:pPr>
            <a:r>
              <a:rPr lang="de-CH" dirty="0"/>
              <a:t>Report müsste für eine weitere Abklärung vor Ort gespeichert und wieder abgerufen werden können.</a:t>
            </a:r>
          </a:p>
          <a:p>
            <a:pPr marL="463550" lvl="1" indent="-285750">
              <a:buFont typeface="Arial" panose="020B0604020202020204" pitchFamily="34" charset="0"/>
              <a:buChar char="•"/>
            </a:pPr>
            <a:r>
              <a:rPr lang="de-CH" dirty="0" smtClean="0"/>
              <a:t>Entschluss TP: </a:t>
            </a:r>
            <a:r>
              <a:rPr lang="de-CH" dirty="0"/>
              <a:t>Wird nicht im QMC gelöst, sondern muss im neuen </a:t>
            </a:r>
            <a:r>
              <a:rPr lang="de-CH" dirty="0" smtClean="0"/>
              <a:t>Ticketing </a:t>
            </a:r>
            <a:r>
              <a:rPr lang="de-CH" dirty="0"/>
              <a:t>System umgesetzt werden. </a:t>
            </a:r>
            <a:endParaRPr lang="de-CH" dirty="0" smtClean="0"/>
          </a:p>
          <a:p>
            <a:pPr lvl="1" indent="0">
              <a:buNone/>
            </a:pPr>
            <a:endParaRPr lang="de-CH" dirty="0" smtClean="0"/>
          </a:p>
          <a:p>
            <a:pPr marL="285750" indent="-285750">
              <a:buFont typeface="Arial" panose="020B0604020202020204" pitchFamily="34" charset="0"/>
              <a:buChar char="•"/>
            </a:pPr>
            <a:r>
              <a:rPr lang="de-CH" dirty="0" smtClean="0"/>
              <a:t>Lösungsansatz: </a:t>
            </a:r>
            <a:r>
              <a:rPr lang="de-CH" dirty="0" err="1" smtClean="0"/>
              <a:t>Dezide</a:t>
            </a:r>
            <a:endParaRPr lang="de-CH" dirty="0" smtClean="0"/>
          </a:p>
          <a:p>
            <a:pPr marL="285750" indent="-285750">
              <a:buFont typeface="Arial" panose="020B0604020202020204" pitchFamily="34" charset="0"/>
              <a:buChar char="•"/>
            </a:pPr>
            <a:r>
              <a:rPr lang="de-CH" dirty="0" smtClean="0">
                <a:solidFill>
                  <a:schemeClr val="accent1"/>
                </a:solidFill>
              </a:rPr>
              <a:t>Entscheid: Erfüllt dieser Lösungsansatz die Bedürfnisse gemäss der Pendenz?</a:t>
            </a:r>
          </a:p>
          <a:p>
            <a:pPr marL="285750" indent="-285750">
              <a:buFont typeface="Arial" panose="020B0604020202020204" pitchFamily="34" charset="0"/>
              <a:buChar char="•"/>
            </a:pPr>
            <a:endParaRPr lang="de-CH" dirty="0"/>
          </a:p>
        </p:txBody>
      </p:sp>
      <p:sp>
        <p:nvSpPr>
          <p:cNvPr id="4" name="Fußzeilenplatzhalter 3"/>
          <p:cNvSpPr>
            <a:spLocks noGrp="1"/>
          </p:cNvSpPr>
          <p:nvPr>
            <p:ph type="ftr" sz="quarter" idx="11"/>
          </p:nvPr>
        </p:nvSpPr>
        <p:spPr/>
        <p:txBody>
          <a:bodyPr/>
          <a:lstStyle/>
          <a:p>
            <a:r>
              <a:rPr lang="de-CH" smtClean="0"/>
              <a:t>27.04.2016  | Quickline Tools- und Prozessgruppe</a:t>
            </a:r>
            <a:endParaRPr lang="de-CH" dirty="0"/>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6</a:t>
            </a:fld>
            <a:endParaRPr lang="de-CH" dirty="0"/>
          </a:p>
        </p:txBody>
      </p:sp>
      <p:sp>
        <p:nvSpPr>
          <p:cNvPr id="9" name="Textplatzhalter 8"/>
          <p:cNvSpPr>
            <a:spLocks noGrp="1"/>
          </p:cNvSpPr>
          <p:nvPr>
            <p:ph type="body" sz="quarter" idx="13"/>
          </p:nvPr>
        </p:nvSpPr>
        <p:spPr/>
        <p:txBody>
          <a:bodyPr/>
          <a:lstStyle/>
          <a:p>
            <a:r>
              <a:rPr lang="de-CH" dirty="0" smtClean="0"/>
              <a:t>Pendenz DEV-783 Serviceaufträge an Techniker für Kundenaufträge</a:t>
            </a:r>
            <a:endParaRPr lang="de-CH" dirty="0"/>
          </a:p>
        </p:txBody>
      </p:sp>
      <p:sp>
        <p:nvSpPr>
          <p:cNvPr id="10" name="Textplatzhalter 9"/>
          <p:cNvSpPr>
            <a:spLocks noGrp="1"/>
          </p:cNvSpPr>
          <p:nvPr>
            <p:ph type="body" sz="quarter" idx="14"/>
          </p:nvPr>
        </p:nvSpPr>
        <p:spPr/>
        <p:txBody>
          <a:bodyPr/>
          <a:lstStyle/>
          <a:p>
            <a:r>
              <a:rPr lang="de-CH" dirty="0"/>
              <a:t>2</a:t>
            </a:r>
            <a:r>
              <a:rPr lang="de-CH" dirty="0" smtClean="0"/>
              <a:t>. Reporting</a:t>
            </a:r>
            <a:endParaRPr lang="de-CH" dirty="0"/>
          </a:p>
        </p:txBody>
      </p:sp>
      <p:sp>
        <p:nvSpPr>
          <p:cNvPr id="11" name="Textplatzhalter 10"/>
          <p:cNvSpPr>
            <a:spLocks noGrp="1"/>
          </p:cNvSpPr>
          <p:nvPr>
            <p:ph type="body" sz="quarter" idx="15"/>
          </p:nvPr>
        </p:nvSpPr>
        <p:spPr/>
        <p:txBody>
          <a:bodyPr/>
          <a:lstStyle/>
          <a:p>
            <a:r>
              <a:rPr lang="de-CH" dirty="0" smtClean="0"/>
              <a:t>2.1 </a:t>
            </a:r>
            <a:r>
              <a:rPr lang="de-CH" dirty="0"/>
              <a:t>Status zurückgestellte Pendenzen</a:t>
            </a:r>
          </a:p>
        </p:txBody>
      </p:sp>
    </p:spTree>
    <p:extLst>
      <p:ext uri="{BB962C8B-B14F-4D97-AF65-F5344CB8AC3E}">
        <p14:creationId xmlns:p14="http://schemas.microsoft.com/office/powerpoint/2010/main" val="26204348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CH" dirty="0"/>
              <a:t>Priorisierung der einzelnen Pendenzen</a:t>
            </a:r>
          </a:p>
        </p:txBody>
      </p:sp>
      <p:sp>
        <p:nvSpPr>
          <p:cNvPr id="8" name="Inhaltsplatzhalter 7"/>
          <p:cNvSpPr>
            <a:spLocks noGrp="1"/>
          </p:cNvSpPr>
          <p:nvPr>
            <p:ph idx="1"/>
          </p:nvPr>
        </p:nvSpPr>
        <p:spPr/>
        <p:txBody>
          <a:bodyPr/>
          <a:lstStyle/>
          <a:p>
            <a:r>
              <a:rPr lang="de-CH" dirty="0" smtClean="0"/>
              <a:t>Lösungsvorschlag z.Hd. TP-Gruppe:</a:t>
            </a:r>
          </a:p>
          <a:p>
            <a:pPr marL="285750" indent="-285750">
              <a:buFont typeface="Arial" panose="020B0604020202020204" pitchFamily="34" charset="0"/>
              <a:buChar char="•"/>
            </a:pPr>
            <a:r>
              <a:rPr lang="de-CH" dirty="0" smtClean="0"/>
              <a:t>Ausgangslage: </a:t>
            </a:r>
            <a:r>
              <a:rPr lang="de-CH" dirty="0" err="1" smtClean="0"/>
              <a:t>Abowechsel</a:t>
            </a:r>
            <a:r>
              <a:rPr lang="de-CH" dirty="0" smtClean="0"/>
              <a:t> von Kombi-Abo A zu Kombi-Abo B mit neuen Diensten (bspw. Wechsel von </a:t>
            </a:r>
            <a:r>
              <a:rPr lang="de-CH" dirty="0" err="1" smtClean="0"/>
              <a:t>AiO</a:t>
            </a:r>
            <a:r>
              <a:rPr lang="de-CH" dirty="0" smtClean="0"/>
              <a:t> S zu </a:t>
            </a:r>
            <a:r>
              <a:rPr lang="de-CH" dirty="0" err="1" smtClean="0"/>
              <a:t>AiO</a:t>
            </a:r>
            <a:r>
              <a:rPr lang="de-CH" dirty="0" smtClean="0"/>
              <a:t> M)</a:t>
            </a:r>
          </a:p>
          <a:p>
            <a:pPr marL="285750" indent="-285750">
              <a:buFont typeface="Arial" panose="020B0604020202020204" pitchFamily="34" charset="0"/>
              <a:buChar char="•"/>
            </a:pPr>
            <a:r>
              <a:rPr lang="de-CH" dirty="0" smtClean="0"/>
              <a:t>Variante 1: </a:t>
            </a:r>
            <a:br>
              <a:rPr lang="de-CH" dirty="0" smtClean="0"/>
            </a:br>
            <a:r>
              <a:rPr lang="de-CH" dirty="0" smtClean="0"/>
              <a:t>Will </a:t>
            </a:r>
            <a:r>
              <a:rPr lang="de-CH" dirty="0"/>
              <a:t>der Kunde den </a:t>
            </a:r>
            <a:r>
              <a:rPr lang="de-CH" dirty="0" smtClean="0"/>
              <a:t>Einzeldienst (Verte!, Quickline TV oder Mobile) </a:t>
            </a:r>
            <a:r>
              <a:rPr lang="de-CH" dirty="0"/>
              <a:t>vor dem eigentlichen Wechseldatum, </a:t>
            </a:r>
            <a:r>
              <a:rPr lang="de-CH" dirty="0" smtClean="0"/>
              <a:t>so wird Verte! und Mobile als Einzeldienst pro </a:t>
            </a:r>
            <a:r>
              <a:rPr lang="de-CH" dirty="0" err="1" smtClean="0"/>
              <a:t>Rata</a:t>
            </a:r>
            <a:r>
              <a:rPr lang="de-CH" dirty="0" smtClean="0"/>
              <a:t> verrechnet. Es wird ein Hinweistext eingeblendet, </a:t>
            </a:r>
            <a:r>
              <a:rPr lang="de-CH" dirty="0"/>
              <a:t>dass der Dienst als Einzeldienst verrechnet </a:t>
            </a:r>
            <a:r>
              <a:rPr lang="de-CH" dirty="0" smtClean="0"/>
              <a:t>wird bis zur Aufschaltung des Kombis.</a:t>
            </a:r>
          </a:p>
          <a:p>
            <a:pPr marL="285750" indent="-285750">
              <a:buFont typeface="Arial" panose="020B0604020202020204" pitchFamily="34" charset="0"/>
              <a:buChar char="•"/>
            </a:pPr>
            <a:r>
              <a:rPr lang="de-CH" dirty="0" smtClean="0"/>
              <a:t>Variante 2: </a:t>
            </a:r>
            <a:br>
              <a:rPr lang="de-CH" dirty="0" smtClean="0"/>
            </a:br>
            <a:r>
              <a:rPr lang="de-CH" dirty="0" smtClean="0"/>
              <a:t>Das All-in-</a:t>
            </a:r>
            <a:r>
              <a:rPr lang="de-CH" dirty="0" err="1" smtClean="0"/>
              <a:t>One</a:t>
            </a:r>
            <a:r>
              <a:rPr lang="de-CH" dirty="0" smtClean="0"/>
              <a:t> Abo kann rückwirkend per 1. des laufenden Monats aktiviert werden (analog Internetupgrade), sofern ein Upgrade vorgenommen wird. Bei einem </a:t>
            </a:r>
            <a:r>
              <a:rPr lang="de-CH" dirty="0" err="1" smtClean="0"/>
              <a:t>Downgrade</a:t>
            </a:r>
            <a:r>
              <a:rPr lang="de-CH" dirty="0" smtClean="0"/>
              <a:t> ist der Wechsel nur per 1. des Folgemonats möglich.</a:t>
            </a:r>
          </a:p>
          <a:p>
            <a:endParaRPr lang="de-CH" dirty="0"/>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dirty="0"/>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7</a:t>
            </a:fld>
            <a:endParaRPr lang="de-CH" dirty="0"/>
          </a:p>
        </p:txBody>
      </p:sp>
      <p:sp>
        <p:nvSpPr>
          <p:cNvPr id="10" name="Textplatzhalter 9"/>
          <p:cNvSpPr>
            <a:spLocks noGrp="1"/>
          </p:cNvSpPr>
          <p:nvPr>
            <p:ph type="body" sz="quarter" idx="13"/>
          </p:nvPr>
        </p:nvSpPr>
        <p:spPr/>
        <p:txBody>
          <a:bodyPr/>
          <a:lstStyle/>
          <a:p>
            <a:r>
              <a:rPr lang="de-CH" dirty="0" smtClean="0"/>
              <a:t>DEV-2323 Aufschaltdatum sollte bei </a:t>
            </a:r>
            <a:r>
              <a:rPr lang="de-CH" dirty="0" err="1" smtClean="0"/>
              <a:t>AiO</a:t>
            </a:r>
            <a:r>
              <a:rPr lang="de-CH" dirty="0" smtClean="0"/>
              <a:t>-Wechsel im WF nicht veränderbar sein</a:t>
            </a:r>
            <a:endParaRPr lang="de-CH" dirty="0"/>
          </a:p>
        </p:txBody>
      </p:sp>
      <p:sp>
        <p:nvSpPr>
          <p:cNvPr id="11" name="Textplatzhalter 10"/>
          <p:cNvSpPr>
            <a:spLocks noGrp="1"/>
          </p:cNvSpPr>
          <p:nvPr>
            <p:ph type="body" sz="quarter" idx="14"/>
          </p:nvPr>
        </p:nvSpPr>
        <p:spPr/>
        <p:txBody>
          <a:bodyPr/>
          <a:lstStyle/>
          <a:p>
            <a:r>
              <a:rPr lang="de-CH" dirty="0" smtClean="0"/>
              <a:t>2. Reporting</a:t>
            </a:r>
            <a:endParaRPr lang="de-CH" dirty="0"/>
          </a:p>
        </p:txBody>
      </p:sp>
      <p:sp>
        <p:nvSpPr>
          <p:cNvPr id="2" name="Textplatzhalter 1"/>
          <p:cNvSpPr>
            <a:spLocks noGrp="1"/>
          </p:cNvSpPr>
          <p:nvPr>
            <p:ph type="body" sz="quarter" idx="15"/>
          </p:nvPr>
        </p:nvSpPr>
        <p:spPr/>
        <p:txBody>
          <a:bodyPr/>
          <a:lstStyle/>
          <a:p>
            <a:r>
              <a:rPr lang="de-CH" dirty="0" smtClean="0"/>
              <a:t>2.2 Priorisierung der einzelnen Pendenzen</a:t>
            </a:r>
            <a:endParaRPr lang="de-CH" dirty="0"/>
          </a:p>
        </p:txBody>
      </p:sp>
    </p:spTree>
    <p:extLst>
      <p:ext uri="{BB962C8B-B14F-4D97-AF65-F5344CB8AC3E}">
        <p14:creationId xmlns:p14="http://schemas.microsoft.com/office/powerpoint/2010/main" val="5320504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CH" dirty="0"/>
              <a:t>Priorisierung der einzelnen Pendenzen</a:t>
            </a:r>
          </a:p>
        </p:txBody>
      </p:sp>
      <p:sp>
        <p:nvSpPr>
          <p:cNvPr id="8" name="Inhaltsplatzhalter 7"/>
          <p:cNvSpPr>
            <a:spLocks noGrp="1"/>
          </p:cNvSpPr>
          <p:nvPr>
            <p:ph idx="1"/>
          </p:nvPr>
        </p:nvSpPr>
        <p:spPr/>
        <p:txBody>
          <a:bodyPr/>
          <a:lstStyle/>
          <a:p>
            <a:pPr marL="285750" indent="-285750">
              <a:buFont typeface="Arial" panose="020B0604020202020204" pitchFamily="34" charset="0"/>
              <a:buChar char="•"/>
            </a:pPr>
            <a:r>
              <a:rPr lang="de-CH" dirty="0" smtClean="0"/>
              <a:t>Siehe Beilage</a:t>
            </a:r>
          </a:p>
          <a:p>
            <a:endParaRPr lang="de-CH" dirty="0"/>
          </a:p>
        </p:txBody>
      </p:sp>
      <p:sp>
        <p:nvSpPr>
          <p:cNvPr id="4" name="Fußzeilenplatzhalter 3"/>
          <p:cNvSpPr>
            <a:spLocks noGrp="1"/>
          </p:cNvSpPr>
          <p:nvPr>
            <p:ph type="ftr" sz="quarter" idx="11"/>
          </p:nvPr>
        </p:nvSpPr>
        <p:spPr/>
        <p:txBody>
          <a:bodyPr/>
          <a:lstStyle/>
          <a:p>
            <a:r>
              <a:rPr lang="de-CH" smtClean="0"/>
              <a:t>24.05.2016  | Quickline Tools- und Prozessgruppe</a:t>
            </a:r>
            <a:endParaRPr lang="de-CH" dirty="0"/>
          </a:p>
        </p:txBody>
      </p:sp>
      <p:sp>
        <p:nvSpPr>
          <p:cNvPr id="5" name="Foliennummernplatzhalter 4"/>
          <p:cNvSpPr>
            <a:spLocks noGrp="1"/>
          </p:cNvSpPr>
          <p:nvPr>
            <p:ph type="sldNum" sz="quarter" idx="12"/>
          </p:nvPr>
        </p:nvSpPr>
        <p:spPr/>
        <p:txBody>
          <a:bodyPr/>
          <a:lstStyle/>
          <a:p>
            <a:r>
              <a:rPr lang="de-CH" smtClean="0"/>
              <a:t>Seite </a:t>
            </a:r>
            <a:fld id="{72FB1842-98F1-4237-985F-D1D9ACA47654}" type="slidenum">
              <a:rPr lang="de-CH" smtClean="0"/>
              <a:pPr/>
              <a:t>8</a:t>
            </a:fld>
            <a:endParaRPr lang="de-CH" dirty="0"/>
          </a:p>
        </p:txBody>
      </p:sp>
      <p:sp>
        <p:nvSpPr>
          <p:cNvPr id="10" name="Textplatzhalter 9"/>
          <p:cNvSpPr>
            <a:spLocks noGrp="1"/>
          </p:cNvSpPr>
          <p:nvPr>
            <p:ph type="body" sz="quarter" idx="13"/>
          </p:nvPr>
        </p:nvSpPr>
        <p:spPr/>
        <p:txBody>
          <a:bodyPr/>
          <a:lstStyle/>
          <a:p>
            <a:r>
              <a:rPr lang="de-CH" dirty="0" smtClean="0"/>
              <a:t>Liste neue Pendenzen</a:t>
            </a:r>
            <a:endParaRPr lang="de-CH" dirty="0"/>
          </a:p>
        </p:txBody>
      </p:sp>
      <p:sp>
        <p:nvSpPr>
          <p:cNvPr id="11" name="Textplatzhalter 10"/>
          <p:cNvSpPr>
            <a:spLocks noGrp="1"/>
          </p:cNvSpPr>
          <p:nvPr>
            <p:ph type="body" sz="quarter" idx="14"/>
          </p:nvPr>
        </p:nvSpPr>
        <p:spPr/>
        <p:txBody>
          <a:bodyPr/>
          <a:lstStyle/>
          <a:p>
            <a:r>
              <a:rPr lang="de-CH" dirty="0" smtClean="0"/>
              <a:t>2. Reporting</a:t>
            </a:r>
            <a:endParaRPr lang="de-CH" dirty="0"/>
          </a:p>
        </p:txBody>
      </p:sp>
      <p:sp>
        <p:nvSpPr>
          <p:cNvPr id="2" name="Textplatzhalter 1"/>
          <p:cNvSpPr>
            <a:spLocks noGrp="1"/>
          </p:cNvSpPr>
          <p:nvPr>
            <p:ph type="body" sz="quarter" idx="15"/>
          </p:nvPr>
        </p:nvSpPr>
        <p:spPr/>
        <p:txBody>
          <a:bodyPr/>
          <a:lstStyle/>
          <a:p>
            <a:r>
              <a:rPr lang="de-CH" dirty="0" smtClean="0"/>
              <a:t>2.2 Priorisierung der einzelnen Pendenzen</a:t>
            </a:r>
            <a:endParaRPr lang="de-CH" dirty="0"/>
          </a:p>
        </p:txBody>
      </p:sp>
    </p:spTree>
    <p:extLst>
      <p:ext uri="{BB962C8B-B14F-4D97-AF65-F5344CB8AC3E}">
        <p14:creationId xmlns:p14="http://schemas.microsoft.com/office/powerpoint/2010/main" val="33056895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ctrTitle"/>
          </p:nvPr>
        </p:nvSpPr>
        <p:spPr/>
        <p:txBody>
          <a:bodyPr/>
          <a:lstStyle/>
          <a:p>
            <a:r>
              <a:rPr lang="de-CH" dirty="0" smtClean="0"/>
              <a:t>3. Neuheiten / Anpassungen</a:t>
            </a:r>
            <a:endParaRPr lang="de-CH" dirty="0"/>
          </a:p>
        </p:txBody>
      </p:sp>
      <p:sp>
        <p:nvSpPr>
          <p:cNvPr id="10" name="Untertitel 9"/>
          <p:cNvSpPr>
            <a:spLocks noGrp="1"/>
          </p:cNvSpPr>
          <p:nvPr>
            <p:ph type="subTitle" idx="1"/>
          </p:nvPr>
        </p:nvSpPr>
        <p:spPr/>
        <p:txBody>
          <a:bodyPr/>
          <a:lstStyle/>
          <a:p>
            <a:endParaRPr lang="de-CH"/>
          </a:p>
        </p:txBody>
      </p:sp>
      <p:sp>
        <p:nvSpPr>
          <p:cNvPr id="4" name="Fußzeilenplatzhalter 3"/>
          <p:cNvSpPr>
            <a:spLocks noGrp="1"/>
          </p:cNvSpPr>
          <p:nvPr>
            <p:ph type="ftr" sz="quarter" idx="11"/>
          </p:nvPr>
        </p:nvSpPr>
        <p:spPr/>
        <p:txBody>
          <a:bodyPr/>
          <a:lstStyle/>
          <a:p>
            <a:r>
              <a:rPr lang="de-CH" smtClean="0"/>
              <a:t>24.05.2016  | Quickline Tools- und Prozessgruppe</a:t>
            </a:r>
          </a:p>
        </p:txBody>
      </p:sp>
      <p:sp>
        <p:nvSpPr>
          <p:cNvPr id="5" name="Foliennummernplatzhalter 4"/>
          <p:cNvSpPr>
            <a:spLocks noGrp="1"/>
          </p:cNvSpPr>
          <p:nvPr>
            <p:ph type="sldNum" sz="quarter" idx="4294967295"/>
          </p:nvPr>
        </p:nvSpPr>
        <p:spPr>
          <a:xfrm>
            <a:off x="0" y="6524625"/>
            <a:ext cx="911225" cy="144463"/>
          </a:xfrm>
        </p:spPr>
        <p:txBody>
          <a:bodyPr/>
          <a:lstStyle/>
          <a:p>
            <a:r>
              <a:rPr lang="de-CH" smtClean="0"/>
              <a:t>Seite </a:t>
            </a:r>
            <a:fld id="{72FB1842-98F1-4237-985F-D1D9ACA47654}" type="slidenum">
              <a:rPr lang="de-CH" smtClean="0"/>
              <a:pPr/>
              <a:t>9</a:t>
            </a:fld>
            <a:endParaRPr lang="de-CH" dirty="0"/>
          </a:p>
        </p:txBody>
      </p:sp>
    </p:spTree>
    <p:extLst>
      <p:ext uri="{BB962C8B-B14F-4D97-AF65-F5344CB8AC3E}">
        <p14:creationId xmlns:p14="http://schemas.microsoft.com/office/powerpoint/2010/main" val="1045885523"/>
      </p:ext>
    </p:extLst>
  </p:cSld>
  <p:clrMapOvr>
    <a:masterClrMapping/>
  </p:clrMapOvr>
  <p:timing>
    <p:tnLst>
      <p:par>
        <p:cTn id="1" dur="indefinite" restart="never" nodeType="tmRoot"/>
      </p:par>
    </p:tnLst>
  </p:timing>
</p:sld>
</file>

<file path=ppt/theme/theme1.xml><?xml version="1.0" encoding="utf-8"?>
<a:theme xmlns:a="http://schemas.openxmlformats.org/drawingml/2006/main" name="Quickline_Vorlage_Usergroup">
  <a:themeElements>
    <a:clrScheme name="Quickline">
      <a:dk1>
        <a:sysClr val="windowText" lastClr="000000"/>
      </a:dk1>
      <a:lt1>
        <a:sysClr val="window" lastClr="FFFFFF"/>
      </a:lt1>
      <a:dk2>
        <a:srgbClr val="000000"/>
      </a:dk2>
      <a:lt2>
        <a:srgbClr val="FFFFFF"/>
      </a:lt2>
      <a:accent1>
        <a:srgbClr val="D4021D"/>
      </a:accent1>
      <a:accent2>
        <a:srgbClr val="E14E61"/>
      </a:accent2>
      <a:accent3>
        <a:srgbClr val="F2B3BB"/>
      </a:accent3>
      <a:accent4>
        <a:srgbClr val="A48E7B"/>
      </a:accent4>
      <a:accent5>
        <a:srgbClr val="BFB0A3"/>
      </a:accent5>
      <a:accent6>
        <a:srgbClr val="E4DDD7"/>
      </a:accent6>
      <a:hlink>
        <a:srgbClr val="000000"/>
      </a:hlink>
      <a:folHlink>
        <a:srgbClr val="000000"/>
      </a:folHlink>
    </a:clrScheme>
    <a:fontScheme name="Quicklin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noAutofit/>
      </a:bodyPr>
      <a:lstStyle>
        <a:defPPr>
          <a:defRPr dirty="0"/>
        </a:defPPr>
      </a:lstStyle>
    </a:txDef>
  </a:objectDefaults>
  <a:extraClrSchemeLst>
    <a:extraClrScheme>
      <a:clrScheme name="Quickline">
        <a:dk1>
          <a:sysClr val="windowText" lastClr="000000"/>
        </a:dk1>
        <a:lt1>
          <a:sysClr val="window" lastClr="FFFFFF"/>
        </a:lt1>
        <a:dk2>
          <a:srgbClr val="000000"/>
        </a:dk2>
        <a:lt2>
          <a:srgbClr val="FFFFFF"/>
        </a:lt2>
        <a:accent1>
          <a:srgbClr val="D4021D"/>
        </a:accent1>
        <a:accent2>
          <a:srgbClr val="E14E61"/>
        </a:accent2>
        <a:accent3>
          <a:srgbClr val="F2B3BB"/>
        </a:accent3>
        <a:accent4>
          <a:srgbClr val="A48E7B"/>
        </a:accent4>
        <a:accent5>
          <a:srgbClr val="BFB0A3"/>
        </a:accent5>
        <a:accent6>
          <a:srgbClr val="E4DDD7"/>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custClrLst>
    <a:custClr name="Rot">
      <a:srgbClr val="D4021D"/>
    </a:custClr>
    <a:custClr name="Weiss">
      <a:srgbClr val="FFFFFF"/>
    </a:custClr>
    <a:custClr name="Rot 80">
      <a:srgbClr val="DD354A"/>
    </a:custClr>
    <a:custClr name="Rot 60">
      <a:srgbClr val="E56777"/>
    </a:custClr>
    <a:custClr name="Rot 40">
      <a:srgbClr val="EE9AA5"/>
    </a:custClr>
    <a:custClr name="Rot 20">
      <a:srgbClr val="F6CCD2"/>
    </a:custClr>
    <a:custClr name="Weiss">
      <a:srgbClr val="FFFFFF"/>
    </a:custClr>
    <a:custClr name="Weiss">
      <a:srgbClr val="FFFFFF"/>
    </a:custClr>
    <a:custClr name="Weiss">
      <a:srgbClr val="FFFFFF"/>
    </a:custClr>
    <a:custClr name="Weiss">
      <a:srgbClr val="FFFFFF"/>
    </a:custClr>
    <a:custClr name="Akzentfarbe">
      <a:srgbClr val="753837"/>
    </a:custClr>
    <a:custClr name="Weiss">
      <a:srgbClr val="FFFFFF"/>
    </a:custClr>
    <a:custClr name="Akzentfarbe">
      <a:srgbClr val="753837"/>
    </a:custClr>
    <a:custClr name="Akzentfarbe">
      <a:srgbClr val="964E4D"/>
    </a:custClr>
    <a:custClr name="Akzentfarbe">
      <a:srgbClr val="B37B71"/>
    </a:custClr>
    <a:custClr name="Akzentfarbe">
      <a:srgbClr val="D2A092"/>
    </a:custClr>
    <a:custClr name="Weiss">
      <a:srgbClr val="FFFFFF"/>
    </a:custClr>
    <a:custClr name="Weiss">
      <a:srgbClr val="FFFFFF"/>
    </a:custClr>
    <a:custClr name="Weiss">
      <a:srgbClr val="FFFFFF"/>
    </a:custClr>
    <a:custClr name="Weiss">
      <a:srgbClr val="FFFFFF"/>
    </a:custClr>
    <a:custClr name="Quickline AG">
      <a:srgbClr val="A48E7B"/>
    </a:custClr>
    <a:custClr name="Weiss">
      <a:srgbClr val="FFFFFF"/>
    </a:custClr>
    <a:custClr name="Quickline AG">
      <a:srgbClr val="63554A"/>
    </a:custClr>
    <a:custClr name="Quickline AG">
      <a:srgbClr val="857364"/>
    </a:custClr>
    <a:custClr name="Quickline AG">
      <a:srgbClr val="A48E7B"/>
    </a:custClr>
    <a:custClr name="Quickline AG">
      <a:srgbClr val="B6A595"/>
    </a:custClr>
    <a:custClr name="Quickline AG">
      <a:srgbClr val="C8BBB0"/>
    </a:custClr>
    <a:custClr name="Quickline AG">
      <a:srgbClr val="DBD2CA"/>
    </a:custClr>
    <a:custClr name="Quickline AG">
      <a:srgbClr val="EDE8E5"/>
    </a:custClr>
    <a:custClr name="Weiss">
      <a:srgbClr val="FFFFFF"/>
    </a:custClr>
    <a:custClr name="Business Blau">
      <a:srgbClr val="556D7E"/>
    </a:custClr>
    <a:custClr name="Weiss">
      <a:srgbClr val="FFFFFF"/>
    </a:custClr>
    <a:custClr name="Business Blau">
      <a:srgbClr val="354653"/>
    </a:custClr>
    <a:custClr name="Business Blau">
      <a:srgbClr val="465969"/>
    </a:custClr>
    <a:custClr name="Business Blau">
      <a:srgbClr val="556D7E"/>
    </a:custClr>
    <a:custClr name="Business Blau">
      <a:srgbClr val="778A98"/>
    </a:custClr>
    <a:custClr name="Business Blau">
      <a:srgbClr val="99A7B2"/>
    </a:custClr>
    <a:custClr name="Business Blau">
      <a:srgbClr val="BBC5CB"/>
    </a:custClr>
    <a:custClr name="Business Blau">
      <a:srgbClr val="DDE2E5"/>
    </a:custClr>
    <a:custClr name="Weiss">
      <a:srgbClr val="FFFFFF"/>
    </a:custClr>
    <a:custClr name="Verbund Grau">
      <a:srgbClr val="878781"/>
    </a:custClr>
    <a:custClr name="Weiss">
      <a:srgbClr val="FFFFFF"/>
    </a:custClr>
    <a:custClr name="Verbund Grau">
      <a:srgbClr val="3E3E3B"/>
    </a:custClr>
    <a:custClr name="Verbund Grau">
      <a:srgbClr val="646460"/>
    </a:custClr>
    <a:custClr name="Verbund Grau">
      <a:srgbClr val="878781"/>
    </a:custClr>
    <a:custClr name="Verbund Grau">
      <a:srgbClr val="9F9F9A"/>
    </a:custClr>
    <a:custClr name="Verbund Grau">
      <a:srgbClr val="B7B7B3"/>
    </a:custClr>
    <a:custClr name="Verbund Grau">
      <a:srgbClr val="CFCFCC"/>
    </a:custClr>
    <a:custClr name="Verbund Grau">
      <a:srgbClr val="E7E7E6"/>
    </a:custClr>
    <a:custClr name="Weiss">
      <a:srgbClr val="FFFFFF"/>
    </a:custClr>
  </a:custClrLst>
  <a:extLst>
    <a:ext uri="{05A4C25C-085E-4340-85A3-A5531E510DB2}">
      <thm15:themeFamily xmlns:thm15="http://schemas.microsoft.com/office/thememl/2012/main" name="Quickline_Vorlage_pixel" id="{14ED8231-2276-42C0-988C-C2B0E6E691AE}" vid="{A384C6C5-9EA3-4E61-9F8B-16CA90F4D079}"/>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Quickline_Vorlage_TPG</Template>
  <TotalTime>0</TotalTime>
  <Words>3045</Words>
  <Application>Microsoft Office PowerPoint</Application>
  <PresentationFormat>Breitbild</PresentationFormat>
  <Paragraphs>569</Paragraphs>
  <Slides>54</Slides>
  <Notes>40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54</vt:i4>
      </vt:variant>
    </vt:vector>
  </HeadingPairs>
  <TitlesOfParts>
    <vt:vector size="60" baseType="lpstr">
      <vt:lpstr>Arial</vt:lpstr>
      <vt:lpstr>Calibri</vt:lpstr>
      <vt:lpstr>Symbol</vt:lpstr>
      <vt:lpstr>Times New Roman</vt:lpstr>
      <vt:lpstr>Wingdings</vt:lpstr>
      <vt:lpstr>Quickline_Vorlage_Usergroup</vt:lpstr>
      <vt:lpstr>Tools &amp; Prozesse Gruppe 24. Mai 2016</vt:lpstr>
      <vt:lpstr>Organisatorisches</vt:lpstr>
      <vt:lpstr>PowerPoint-Präsentation</vt:lpstr>
      <vt:lpstr>Protokoll der letzten Sitzung</vt:lpstr>
      <vt:lpstr>2. Reporting</vt:lpstr>
      <vt:lpstr>Status zurückgestellte Pendenzen</vt:lpstr>
      <vt:lpstr>Priorisierung der einzelnen Pendenzen</vt:lpstr>
      <vt:lpstr>Priorisierung der einzelnen Pendenzen</vt:lpstr>
      <vt:lpstr>3. Neuheiten / Anpassungen</vt:lpstr>
      <vt:lpstr>Quickline Basic</vt:lpstr>
      <vt:lpstr>Quickline Basic</vt:lpstr>
      <vt:lpstr>Quickline Basic</vt:lpstr>
      <vt:lpstr>Quickline Basic</vt:lpstr>
      <vt:lpstr>QMC-Berechtigungen</vt:lpstr>
      <vt:lpstr>Partner: WWZ</vt:lpstr>
      <vt:lpstr>Aussenkontakt zu unseren Kunden</vt:lpstr>
      <vt:lpstr>Aussenkontakt zu unseren Kunden</vt:lpstr>
      <vt:lpstr>Aussenkontakt zu unseren Kunden</vt:lpstr>
      <vt:lpstr>Worum geht es?</vt:lpstr>
      <vt:lpstr>Prozess heute (Mobil)</vt:lpstr>
      <vt:lpstr>Prozess heute (Verté!)</vt:lpstr>
      <vt:lpstr>Prozess neu</vt:lpstr>
      <vt:lpstr>Vorteile RepairLog</vt:lpstr>
      <vt:lpstr>Zeitplan</vt:lpstr>
      <vt:lpstr>Kosten</vt:lpstr>
      <vt:lpstr>Kosten</vt:lpstr>
      <vt:lpstr>Kosten</vt:lpstr>
      <vt:lpstr>Antrag</vt:lpstr>
      <vt:lpstr>Quickline TV</vt:lpstr>
      <vt:lpstr>4. Operation Support</vt:lpstr>
      <vt:lpstr>QDE 4.0</vt:lpstr>
      <vt:lpstr>QDE 4.0</vt:lpstr>
      <vt:lpstr>Update Logistik Workshop</vt:lpstr>
      <vt:lpstr>Update Logistik Workshop</vt:lpstr>
      <vt:lpstr>Update Logistik Workshop</vt:lpstr>
      <vt:lpstr>Update Logistik Workshop</vt:lpstr>
      <vt:lpstr>Nächste Schritte</vt:lpstr>
      <vt:lpstr>5. Verschiedenes</vt:lpstr>
      <vt:lpstr>Subgruppe</vt:lpstr>
      <vt:lpstr>Strategische Themen der Gruppe</vt:lpstr>
      <vt:lpstr>Verschiedenes</vt:lpstr>
      <vt:lpstr>6. Nächste Sitzung</vt:lpstr>
      <vt:lpstr>Nächste Sitzung</vt:lpstr>
      <vt:lpstr>Herzlichen Dank!</vt:lpstr>
      <vt:lpstr>Anhang (A): Beilagen</vt:lpstr>
      <vt:lpstr>Erledigte Tasks</vt:lpstr>
      <vt:lpstr>Erledigte Tasks: QMC Release 9.4 </vt:lpstr>
      <vt:lpstr>Erledigte Tasks: QMC Release 9.4</vt:lpstr>
      <vt:lpstr>Erledigte Tasks: QMC Release 9.4</vt:lpstr>
      <vt:lpstr>Erledigte Tasks: QMC Release 9.4</vt:lpstr>
      <vt:lpstr>Erledigte Tasks: QMC Release 9.4</vt:lpstr>
      <vt:lpstr>Erledigte Tasks: QMC Release 9.4</vt:lpstr>
      <vt:lpstr>Erledigte Tasks: QMC Release 9.4</vt:lpstr>
      <vt:lpstr>Erledigte Tasks: QMC Release 9.4</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Melanie Kaeser</dc:creator>
  <cp:lastModifiedBy>Marc Loosli</cp:lastModifiedBy>
  <cp:revision>216</cp:revision>
  <cp:lastPrinted>2016-05-04T13:05:55Z</cp:lastPrinted>
  <dcterms:created xsi:type="dcterms:W3CDTF">2016-02-22T09:35:25Z</dcterms:created>
  <dcterms:modified xsi:type="dcterms:W3CDTF">2016-05-20T11:48:38Z</dcterms:modified>
</cp:coreProperties>
</file>