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5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6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7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8.xml" ContentType="application/vnd.openxmlformats-officedocument.theme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theme/theme9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0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theme/theme11.xml" ContentType="application/vnd.openxmlformats-officedocument.theme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theme/theme12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theme/theme13.xml" ContentType="application/vnd.openxmlformats-officedocument.theme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theme/theme14.xml" ContentType="application/vnd.openxmlformats-officedocument.theme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1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theme/theme16.xml" ContentType="application/vnd.openxmlformats-officedocument.theme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theme/theme17.xml" ContentType="application/vnd.openxmlformats-officedocument.theme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theme/theme18.xml" ContentType="application/vnd.openxmlformats-officedocument.theme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theme/theme19.xml" ContentType="application/vnd.openxmlformats-officedocument.theme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theme/theme20.xml" ContentType="application/vnd.openxmlformats-officedocument.theme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theme/theme21.xml" ContentType="application/vnd.openxmlformats-officedocument.theme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theme/theme22.xml" ContentType="application/vnd.openxmlformats-officedocument.theme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theme/theme23.xml" ContentType="application/vnd.openxmlformats-officedocument.theme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slideLayouts/slideLayout388.xml" ContentType="application/vnd.openxmlformats-officedocument.presentationml.slideLayout+xml"/>
  <Override PartName="/ppt/slideLayouts/slideLayout389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theme/theme24.xml" ContentType="application/vnd.openxmlformats-officedocument.theme+xml"/>
  <Override PartName="/ppt/theme/theme25.xml" ContentType="application/vnd.openxmlformats-officedocument.theme+xml"/>
  <Override PartName="/ppt/theme/theme2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60" r:id="rId1"/>
    <p:sldMasterId id="2147483706" r:id="rId2"/>
    <p:sldMasterId id="2147483725" r:id="rId3"/>
    <p:sldMasterId id="2147483744" r:id="rId4"/>
    <p:sldMasterId id="2147483762" r:id="rId5"/>
    <p:sldMasterId id="2147483781" r:id="rId6"/>
    <p:sldMasterId id="2147483800" r:id="rId7"/>
    <p:sldMasterId id="2147483819" r:id="rId8"/>
    <p:sldMasterId id="2147483866" r:id="rId9"/>
    <p:sldMasterId id="2147483885" r:id="rId10"/>
    <p:sldMasterId id="2147483904" r:id="rId11"/>
    <p:sldMasterId id="2147483923" r:id="rId12"/>
    <p:sldMasterId id="2147483943" r:id="rId13"/>
    <p:sldMasterId id="2147483951" r:id="rId14"/>
    <p:sldMasterId id="2147483959" r:id="rId15"/>
    <p:sldMasterId id="2147483978" r:id="rId16"/>
    <p:sldMasterId id="2147483997" r:id="rId17"/>
    <p:sldMasterId id="2147484005" r:id="rId18"/>
    <p:sldMasterId id="2147484024" r:id="rId19"/>
    <p:sldMasterId id="2147484043" r:id="rId20"/>
    <p:sldMasterId id="2147484063" r:id="rId21"/>
    <p:sldMasterId id="2147484079" r:id="rId22"/>
    <p:sldMasterId id="2147484098" r:id="rId23"/>
    <p:sldMasterId id="2147484117" r:id="rId24"/>
  </p:sldMasterIdLst>
  <p:notesMasterIdLst>
    <p:notesMasterId r:id="rId48"/>
  </p:notesMasterIdLst>
  <p:handoutMasterIdLst>
    <p:handoutMasterId r:id="rId49"/>
  </p:handoutMasterIdLst>
  <p:sldIdLst>
    <p:sldId id="256" r:id="rId25"/>
    <p:sldId id="1097" r:id="rId26"/>
    <p:sldId id="1127" r:id="rId27"/>
    <p:sldId id="1128" r:id="rId28"/>
    <p:sldId id="1129" r:id="rId29"/>
    <p:sldId id="1130" r:id="rId30"/>
    <p:sldId id="1124" r:id="rId31"/>
    <p:sldId id="1125" r:id="rId32"/>
    <p:sldId id="1098" r:id="rId33"/>
    <p:sldId id="1099" r:id="rId34"/>
    <p:sldId id="1101" r:id="rId35"/>
    <p:sldId id="1117" r:id="rId36"/>
    <p:sldId id="1118" r:id="rId37"/>
    <p:sldId id="1119" r:id="rId38"/>
    <p:sldId id="1120" r:id="rId39"/>
    <p:sldId id="1121" r:id="rId40"/>
    <p:sldId id="1111" r:id="rId41"/>
    <p:sldId id="1131" r:id="rId42"/>
    <p:sldId id="1122" r:id="rId43"/>
    <p:sldId id="1110" r:id="rId44"/>
    <p:sldId id="1132" r:id="rId45"/>
    <p:sldId id="1115" r:id="rId46"/>
    <p:sldId id="1114" r:id="rId47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0613"/>
    <a:srgbClr val="FD0309"/>
    <a:srgbClr val="EF2533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5" autoAdjust="0"/>
    <p:restoredTop sz="94689" autoAdjust="0"/>
  </p:normalViewPr>
  <p:slideViewPr>
    <p:cSldViewPr>
      <p:cViewPr>
        <p:scale>
          <a:sx n="120" d="100"/>
          <a:sy n="120" d="100"/>
        </p:scale>
        <p:origin x="-1374" y="-72"/>
      </p:cViewPr>
      <p:guideLst>
        <p:guide orient="horz"/>
        <p:guide pos="4694"/>
      </p:guideLst>
    </p:cSldViewPr>
  </p:slideViewPr>
  <p:outlineViewPr>
    <p:cViewPr>
      <p:scale>
        <a:sx n="33" d="100"/>
        <a:sy n="33" d="100"/>
      </p:scale>
      <p:origin x="0" y="245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16164"/>
    </p:cViewPr>
  </p:sorterViewPr>
  <p:notesViewPr>
    <p:cSldViewPr>
      <p:cViewPr varScale="1">
        <p:scale>
          <a:sx n="70" d="100"/>
          <a:sy n="70" d="100"/>
        </p:scale>
        <p:origin x="-2766" y="-102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2.xml"/><Relationship Id="rId39" Type="http://schemas.openxmlformats.org/officeDocument/2006/relationships/slide" Target="slides/slide15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0.xml"/><Relationship Id="rId42" Type="http://schemas.openxmlformats.org/officeDocument/2006/relationships/slide" Target="slides/slide18.xml"/><Relationship Id="rId47" Type="http://schemas.openxmlformats.org/officeDocument/2006/relationships/slide" Target="slides/slide23.xml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5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8.xml"/><Relationship Id="rId37" Type="http://schemas.openxmlformats.org/officeDocument/2006/relationships/slide" Target="slides/slide13.xml"/><Relationship Id="rId40" Type="http://schemas.openxmlformats.org/officeDocument/2006/relationships/slide" Target="slides/slide16.xml"/><Relationship Id="rId45" Type="http://schemas.openxmlformats.org/officeDocument/2006/relationships/slide" Target="slides/slide21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7.xml"/><Relationship Id="rId44" Type="http://schemas.openxmlformats.org/officeDocument/2006/relationships/slide" Target="slides/slide2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3.xml"/><Relationship Id="rId30" Type="http://schemas.openxmlformats.org/officeDocument/2006/relationships/slide" Target="slides/slide6.xml"/><Relationship Id="rId35" Type="http://schemas.openxmlformats.org/officeDocument/2006/relationships/slide" Target="slides/slide11.xml"/><Relationship Id="rId43" Type="http://schemas.openxmlformats.org/officeDocument/2006/relationships/slide" Target="slides/slide19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1.xml"/><Relationship Id="rId33" Type="http://schemas.openxmlformats.org/officeDocument/2006/relationships/slide" Target="slides/slide9.xml"/><Relationship Id="rId38" Type="http://schemas.openxmlformats.org/officeDocument/2006/relationships/slide" Target="slides/slide14.xml"/><Relationship Id="rId46" Type="http://schemas.openxmlformats.org/officeDocument/2006/relationships/slide" Target="slides/slide22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4.xml"/><Relationship Id="rId36" Type="http://schemas.openxmlformats.org/officeDocument/2006/relationships/slide" Target="slides/slide12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12"/>
          </a:xfrm>
          <a:prstGeom prst="rect">
            <a:avLst/>
          </a:prstGeom>
        </p:spPr>
        <p:txBody>
          <a:bodyPr vert="horz" lIns="92078" tIns="46042" rIns="92078" bIns="46042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6" y="0"/>
            <a:ext cx="2945660" cy="496412"/>
          </a:xfrm>
          <a:prstGeom prst="rect">
            <a:avLst/>
          </a:prstGeom>
        </p:spPr>
        <p:txBody>
          <a:bodyPr vert="horz" lIns="92078" tIns="46042" rIns="92078" bIns="46042" rtlCol="0"/>
          <a:lstStyle>
            <a:lvl1pPr algn="r">
              <a:defRPr sz="1300"/>
            </a:lvl1pPr>
          </a:lstStyle>
          <a:p>
            <a:fld id="{D7445941-4FEC-4F2F-AAF4-F3038F523737}" type="datetimeFigureOut">
              <a:rPr lang="de-CH" smtClean="0"/>
              <a:pPr/>
              <a:t>23.04.2013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60" cy="496412"/>
          </a:xfrm>
          <a:prstGeom prst="rect">
            <a:avLst/>
          </a:prstGeom>
        </p:spPr>
        <p:txBody>
          <a:bodyPr vert="horz" lIns="92078" tIns="46042" rIns="92078" bIns="46042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6" y="9430091"/>
            <a:ext cx="2945660" cy="496412"/>
          </a:xfrm>
          <a:prstGeom prst="rect">
            <a:avLst/>
          </a:prstGeom>
        </p:spPr>
        <p:txBody>
          <a:bodyPr vert="horz" lIns="92078" tIns="46042" rIns="92078" bIns="46042" rtlCol="0" anchor="b"/>
          <a:lstStyle>
            <a:lvl1pPr algn="r">
              <a:defRPr sz="1300"/>
            </a:lvl1pPr>
          </a:lstStyle>
          <a:p>
            <a:fld id="{A9E69EC6-C322-4A1E-B2E4-98A655A4D400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02016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12"/>
          </a:xfrm>
          <a:prstGeom prst="rect">
            <a:avLst/>
          </a:prstGeom>
        </p:spPr>
        <p:txBody>
          <a:bodyPr vert="horz" lIns="92078" tIns="46042" rIns="92078" bIns="46042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6" y="0"/>
            <a:ext cx="2945660" cy="496412"/>
          </a:xfrm>
          <a:prstGeom prst="rect">
            <a:avLst/>
          </a:prstGeom>
        </p:spPr>
        <p:txBody>
          <a:bodyPr vert="horz" lIns="92078" tIns="46042" rIns="92078" bIns="46042" rtlCol="0"/>
          <a:lstStyle>
            <a:lvl1pPr algn="r">
              <a:defRPr sz="1300"/>
            </a:lvl1pPr>
          </a:lstStyle>
          <a:p>
            <a:fld id="{A98ECFA9-ABE3-4DF7-BD8E-70D0B337808D}" type="datetimeFigureOut">
              <a:rPr lang="de-CH" smtClean="0"/>
              <a:pPr/>
              <a:t>23.04.2013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78" tIns="46042" rIns="92078" bIns="46042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13"/>
            <a:ext cx="5438140" cy="4467701"/>
          </a:xfrm>
          <a:prstGeom prst="rect">
            <a:avLst/>
          </a:prstGeom>
        </p:spPr>
        <p:txBody>
          <a:bodyPr vert="horz" lIns="92078" tIns="46042" rIns="92078" bIns="46042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60" cy="496412"/>
          </a:xfrm>
          <a:prstGeom prst="rect">
            <a:avLst/>
          </a:prstGeom>
        </p:spPr>
        <p:txBody>
          <a:bodyPr vert="horz" lIns="92078" tIns="46042" rIns="92078" bIns="46042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6" y="9430091"/>
            <a:ext cx="2945660" cy="496412"/>
          </a:xfrm>
          <a:prstGeom prst="rect">
            <a:avLst/>
          </a:prstGeom>
        </p:spPr>
        <p:txBody>
          <a:bodyPr vert="horz" lIns="92078" tIns="46042" rIns="92078" bIns="46042" rtlCol="0" anchor="b"/>
          <a:lstStyle>
            <a:lvl1pPr algn="r">
              <a:defRPr sz="1300"/>
            </a:lvl1pPr>
          </a:lstStyle>
          <a:p>
            <a:fld id="{46D9B6C2-0583-432A-8328-1E8E4A0B724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73478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B6C2-0583-432A-8328-1E8E4A0B7242}" type="slidenum">
              <a:rPr lang="de-CH" smtClean="0">
                <a:solidFill>
                  <a:prstClr val="black"/>
                </a:solidFill>
              </a:rPr>
              <a:pPr/>
              <a:t>17</a:t>
            </a:fld>
            <a:endParaRPr lang="de-C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453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1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1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1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1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1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1.xml"/></Relationships>
</file>

<file path=ppt/slideLayouts/_rels/slideLayout1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1.xml"/></Relationships>
</file>

<file path=ppt/slideLayouts/_rels/slideLayout1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1.xml"/></Relationships>
</file>

<file path=ppt/slideLayouts/_rels/slideLayout1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1.xml"/></Relationships>
</file>

<file path=ppt/slideLayouts/_rels/slideLayout1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1.xml"/></Relationships>
</file>

<file path=ppt/slideLayouts/_rels/slideLayout1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1.xml"/></Relationships>
</file>

<file path=ppt/slideLayouts/_rels/slideLayout1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1.xml"/></Relationships>
</file>

<file path=ppt/slideLayouts/_rels/slideLayout1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1.xml"/></Relationships>
</file>

<file path=ppt/slideLayouts/_rels/slideLayout1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1.xml"/></Relationships>
</file>

<file path=ppt/slideLayouts/_rels/slideLayout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1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1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2.xml"/></Relationships>
</file>

<file path=ppt/slideLayouts/_rels/slideLayout1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2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2.xml"/></Relationships>
</file>

<file path=ppt/slideLayouts/_rels/slideLayout2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2.xml"/></Relationships>
</file>

<file path=ppt/slideLayouts/_rels/slideLayout2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2.xml"/></Relationships>
</file>

<file path=ppt/slideLayouts/_rels/slideLayout2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2.xml"/></Relationships>
</file>

<file path=ppt/slideLayouts/_rels/slideLayout2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2.xml"/></Relationships>
</file>

<file path=ppt/slideLayouts/_rels/slideLayout2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2.xml"/></Relationships>
</file>

<file path=ppt/slideLayouts/_rels/slideLayout2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2.xml"/></Relationships>
</file>

<file path=ppt/slideLayouts/_rels/slideLayout2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2.xml"/></Relationships>
</file>

<file path=ppt/slideLayouts/_rels/slideLayout2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3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5.xml"/></Relationships>
</file>

<file path=ppt/slideLayouts/_rels/slideLayout2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5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5.xml"/></Relationships>
</file>

<file path=ppt/slideLayouts/_rels/slideLayout2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5.xml"/></Relationships>
</file>

<file path=ppt/slideLayouts/_rels/slideLayout2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5.xml"/></Relationships>
</file>

<file path=ppt/slideLayouts/_rels/slideLayout2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5.xml"/></Relationships>
</file>

<file path=ppt/slideLayouts/_rels/slideLayout2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5.xml"/></Relationships>
</file>

<file path=ppt/slideLayouts/_rels/slideLayout2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5.xml"/></Relationships>
</file>

<file path=ppt/slideLayouts/_rels/slideLayout2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5.xml"/></Relationships>
</file>

<file path=ppt/slideLayouts/_rels/slideLayout2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5.xml"/></Relationships>
</file>

<file path=ppt/slideLayouts/_rels/slideLayout2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5.xml"/></Relationships>
</file>

<file path=ppt/slideLayouts/_rels/slideLayout2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6.xml"/></Relationships>
</file>

<file path=ppt/slideLayouts/_rels/slideLayout2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6.xml"/></Relationships>
</file>

<file path=ppt/slideLayouts/_rels/slideLayout2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6.xml"/></Relationships>
</file>

<file path=ppt/slideLayouts/_rels/slideLayout2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6.xml"/></Relationships>
</file>

<file path=ppt/slideLayouts/_rels/slideLayout2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6.xml"/></Relationships>
</file>

<file path=ppt/slideLayouts/_rels/slideLayout2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6.xml"/></Relationships>
</file>

<file path=ppt/slideLayouts/_rels/slideLayout2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6.xml"/></Relationships>
</file>

<file path=ppt/slideLayouts/_rels/slideLayout2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6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6.xml"/></Relationships>
</file>

<file path=ppt/slideLayouts/_rels/slideLayout2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6.xml"/></Relationships>
</file>

<file path=ppt/slideLayouts/_rels/slideLayout2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6.xml"/></Relationships>
</file>

<file path=ppt/slideLayouts/_rels/slideLayout2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7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8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8.xml"/></Relationships>
</file>

<file path=ppt/slideLayouts/_rels/slideLayout2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8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8.xml"/></Relationships>
</file>

<file path=ppt/slideLayouts/_rels/slideLayout2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8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8.xml"/></Relationships>
</file>

<file path=ppt/slideLayouts/_rels/slideLayout2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8.xml"/></Relationships>
</file>

<file path=ppt/slideLayouts/_rels/slideLayout2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8.xml"/></Relationships>
</file>

<file path=ppt/slideLayouts/_rels/slideLayout2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8.xml"/></Relationships>
</file>

<file path=ppt/slideLayouts/_rels/slideLayout2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8.xml"/></Relationships>
</file>

<file path=ppt/slideLayouts/_rels/slideLayout2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8.xml"/></Relationships>
</file>

<file path=ppt/slideLayouts/_rels/slideLayout2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8.xml"/></Relationships>
</file>

<file path=ppt/slideLayouts/_rels/slideLayout2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8.xml"/></Relationships>
</file>

<file path=ppt/slideLayouts/_rels/slideLayout2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9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9.xml"/></Relationships>
</file>

<file path=ppt/slideLayouts/_rels/slideLayout2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9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9.xml"/></Relationships>
</file>

<file path=ppt/slideLayouts/_rels/slideLayout2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9.xml"/></Relationships>
</file>

<file path=ppt/slideLayouts/_rels/slideLayout2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9.xml"/></Relationships>
</file>

<file path=ppt/slideLayouts/_rels/slideLayout2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9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9.xml"/></Relationships>
</file>

<file path=ppt/slideLayouts/_rels/slideLayout3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9.xml"/></Relationships>
</file>

<file path=ppt/slideLayouts/_rels/slideLayout3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9.xml"/></Relationships>
</file>

<file path=ppt/slideLayouts/_rels/slideLayout3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9.xml"/></Relationships>
</file>

<file path=ppt/slideLayouts/_rels/slideLayout3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9.xml"/></Relationships>
</file>

<file path=ppt/slideLayouts/_rels/slideLayout3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9.xml"/></Relationships>
</file>

<file path=ppt/slideLayouts/_rels/slideLayout3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0.xml"/></Relationships>
</file>

<file path=ppt/slideLayouts/_rels/slideLayout3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0.xml"/></Relationships>
</file>

<file path=ppt/slideLayouts/_rels/slideLayout3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0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3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0.xml"/></Relationships>
</file>

<file path=ppt/slideLayouts/_rels/slideLayout3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0.xml"/></Relationships>
</file>

<file path=ppt/slideLayouts/_rels/slideLayout3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0.xml"/></Relationships>
</file>

<file path=ppt/slideLayouts/_rels/slideLayout3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0.xml"/></Relationships>
</file>

<file path=ppt/slideLayouts/_rels/slideLayout3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0.xml"/></Relationships>
</file>

<file path=ppt/slideLayouts/_rels/slideLayout3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0.xml"/></Relationships>
</file>

<file path=ppt/slideLayouts/_rels/slideLayout3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0.xml"/></Relationships>
</file>

<file path=ppt/slideLayouts/_rels/slideLayout3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0.xml"/></Relationships>
</file>

<file path=ppt/slideLayouts/_rels/slideLayout3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0.xml"/></Relationships>
</file>

<file path=ppt/slideLayouts/_rels/slideLayout3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0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1.xml"/></Relationships>
</file>

<file path=ppt/slideLayouts/_rels/slideLayout3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1.xml"/></Relationships>
</file>

<file path=ppt/slideLayouts/_rels/slideLayout3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1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3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1.xml"/></Relationships>
</file>

<file path=ppt/slideLayouts/_rels/slideLayout3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3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1.xml"/></Relationships>
</file>

<file path=ppt/slideLayouts/_rels/slideLayout3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1.xml"/></Relationships>
</file>

<file path=ppt/slideLayouts/_rels/slideLayout3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1.xml"/></Relationships>
</file>

<file path=ppt/slideLayouts/_rels/slideLayout3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1.xml"/></Relationships>
</file>

<file path=ppt/slideLayouts/_rels/slideLayout3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1.xml"/></Relationships>
</file>

<file path=ppt/slideLayouts/_rels/slideLayout3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1.xml"/></Relationships>
</file>

<file path=ppt/slideLayouts/_rels/slideLayout3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1.xml"/></Relationships>
</file>

<file path=ppt/slideLayouts/_rels/slideLayout3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1.xml"/></Relationships>
</file>

<file path=ppt/slideLayouts/_rels/slideLayout3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1.xml"/></Relationships>
</file>

<file path=ppt/slideLayouts/_rels/slideLayout3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2.xml"/></Relationships>
</file>

<file path=ppt/slideLayouts/_rels/slideLayout3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2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2.xml"/></Relationships>
</file>

<file path=ppt/slideLayouts/_rels/slideLayout3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2.xml"/></Relationships>
</file>

<file path=ppt/slideLayouts/_rels/slideLayout3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2.xml"/></Relationships>
</file>

<file path=ppt/slideLayouts/_rels/slideLayout3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2.xml"/></Relationships>
</file>

<file path=ppt/slideLayouts/_rels/slideLayout3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2.xml"/></Relationships>
</file>

<file path=ppt/slideLayouts/_rels/slideLayout3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2.xml"/></Relationships>
</file>

<file path=ppt/slideLayouts/_rels/slideLayout3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2.xml"/></Relationships>
</file>

<file path=ppt/slideLayouts/_rels/slideLayout3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2.xml"/></Relationships>
</file>

<file path=ppt/slideLayouts/_rels/slideLayout3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2.xml"/></Relationships>
</file>

<file path=ppt/slideLayouts/_rels/slideLayout3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3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3.xml"/></Relationships>
</file>

<file path=ppt/slideLayouts/_rels/slideLayout3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3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3.xml"/></Relationships>
</file>

<file path=ppt/slideLayouts/_rels/slideLayout3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3.xml"/></Relationships>
</file>

<file path=ppt/slideLayouts/_rels/slideLayout3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3.xml"/></Relationships>
</file>

<file path=ppt/slideLayouts/_rels/slideLayout3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3.xml"/></Relationships>
</file>

<file path=ppt/slideLayouts/_rels/slideLayout3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3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3.xml"/></Relationships>
</file>

<file path=ppt/slideLayouts/_rels/slideLayout3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3.xml"/></Relationships>
</file>

<file path=ppt/slideLayouts/_rels/slideLayout3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3.xml"/></Relationships>
</file>

<file path=ppt/slideLayouts/_rels/slideLayout3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3.xml"/></Relationships>
</file>

<file path=ppt/slideLayouts/_rels/slideLayout3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3.xml"/></Relationships>
</file>

<file path=ppt/slideLayouts/_rels/slideLayout3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4.xml"/></Relationships>
</file>

<file path=ppt/slideLayouts/_rels/slideLayout3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4.xml"/></Relationships>
</file>

<file path=ppt/slideLayouts/_rels/slideLayout3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4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4.xml"/></Relationships>
</file>

<file path=ppt/slideLayouts/_rels/slideLayout3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4.xml"/></Relationships>
</file>

<file path=ppt/slideLayouts/_rels/slideLayout3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4.xml"/></Relationships>
</file>

<file path=ppt/slideLayouts/_rels/slideLayout3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4.xml"/></Relationships>
</file>

<file path=ppt/slideLayouts/_rels/slideLayout3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4.xml"/></Relationships>
</file>

<file path=ppt/slideLayouts/_rels/slideLayout3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4.xml"/></Relationships>
</file>

<file path=ppt/slideLayouts/_rels/slideLayout3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4.xml"/></Relationships>
</file>

<file path=ppt/slideLayouts/_rels/slideLayout3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4.xml"/></Relationships>
</file>

<file path=ppt/slideLayouts/_rels/slideLayout3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4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3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4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540568" y="-321766"/>
            <a:ext cx="9861053" cy="728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 </a:t>
            </a:r>
            <a:endParaRPr lang="de-CH" dirty="0"/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6011550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4623356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2734145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8282757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771684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5352185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66752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13956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92568699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089455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87390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69366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26319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7719096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3486240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5450718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061154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362853536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946123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2047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2519315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318137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9634303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540568" y="-321766"/>
            <a:ext cx="9861053" cy="728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2412474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56162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28974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99392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4043536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383819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21226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0697623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422836072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24097580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7612384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4408846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351715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1705855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03311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79556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7" descr="icon_abstimme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1917204"/>
            <a:ext cx="8352928" cy="647700"/>
          </a:xfrm>
        </p:spPr>
        <p:txBody>
          <a:bodyPr/>
          <a:lstStyle>
            <a:lvl1pPr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=&gt; Das Symbol oben links wird bei Entscheidungen benutzt.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5724128" y="44624"/>
            <a:ext cx="29876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195983"/>
            <a:ext cx="39608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50076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35313" y="6589713"/>
            <a:ext cx="2895600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45F10-E7CC-4665-8384-4BBC9DF2596C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642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359581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540568" y="-321766"/>
            <a:ext cx="9861053" cy="728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3445182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671253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218024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674955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8392412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18867562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0424205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94445070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24439739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03311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24218105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7855903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87914053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4398851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4765209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03311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17630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7" descr="icon_abstimme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1917204"/>
            <a:ext cx="8352928" cy="647700"/>
          </a:xfrm>
        </p:spPr>
        <p:txBody>
          <a:bodyPr/>
          <a:lstStyle>
            <a:lvl1pPr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=&gt; Das Symbol oben links wird bei Entscheidungen benutzt.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5724128" y="44624"/>
            <a:ext cx="29876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195983"/>
            <a:ext cx="39608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01501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35313" y="6589713"/>
            <a:ext cx="2895600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45F10-E7CC-4665-8384-4BBC9DF2596C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43295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444038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540568" y="-321766"/>
            <a:ext cx="9861053" cy="728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32459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7" descr="icon_abstimme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1917204"/>
            <a:ext cx="8352928" cy="647700"/>
          </a:xfrm>
        </p:spPr>
        <p:txBody>
          <a:bodyPr/>
          <a:lstStyle>
            <a:lvl1pPr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=&gt; Das Symbol oben links wird bei Entscheidungen benutzt.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5724128" y="44624"/>
            <a:ext cx="29876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195983"/>
            <a:ext cx="39608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77496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387302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711485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1353281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90678569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91329947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72352093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4287949288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42205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047658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81927865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2492222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60304273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95696994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03311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465359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7" descr="icon_abstimme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1917204"/>
            <a:ext cx="8352928" cy="647700"/>
          </a:xfrm>
        </p:spPr>
        <p:txBody>
          <a:bodyPr/>
          <a:lstStyle>
            <a:lvl1pPr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=&gt; Das Symbol oben links wird bei Entscheidungen benutzt.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5724128" y="44624"/>
            <a:ext cx="29876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195983"/>
            <a:ext cx="39608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73809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35313" y="6589713"/>
            <a:ext cx="2895600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45F10-E7CC-4665-8384-4BBC9DF2596C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608319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310981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540568" y="-321766"/>
            <a:ext cx="9861053" cy="728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9979625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649024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4850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540568" y="-321766"/>
            <a:ext cx="9861053" cy="728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2263756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600611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85843425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55715694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02363110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75503163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2549187904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1373423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25151506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79374953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278870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756445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1205365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03311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280576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7" descr="icon_abstimme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1917204"/>
            <a:ext cx="8352928" cy="647700"/>
          </a:xfrm>
        </p:spPr>
        <p:txBody>
          <a:bodyPr/>
          <a:lstStyle>
            <a:lvl1pPr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=&gt; Das Symbol oben links wird bei Entscheidungen benutzt.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5724128" y="44624"/>
            <a:ext cx="29876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195983"/>
            <a:ext cx="39608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070920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35313" y="6589713"/>
            <a:ext cx="2895600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45F10-E7CC-4665-8384-4BBC9DF2596C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425213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516454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540568" y="-321766"/>
            <a:ext cx="9861053" cy="728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49595203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474024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975396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197082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02680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044567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74277580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2349451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21419393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2752499553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24135706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74561059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98513872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7074085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74670756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03311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3421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736288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7" descr="icon_abstimme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1917204"/>
            <a:ext cx="8352928" cy="647700"/>
          </a:xfrm>
        </p:spPr>
        <p:txBody>
          <a:bodyPr/>
          <a:lstStyle>
            <a:lvl1pPr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=&gt; Das Symbol oben links wird bei Entscheidungen benutzt.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5724128" y="44624"/>
            <a:ext cx="29876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195983"/>
            <a:ext cx="39608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424055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712365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929780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3658021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756275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3"/>
          <p:cNvSpPr txBox="1">
            <a:spLocks/>
          </p:cNvSpPr>
          <p:nvPr userDrawn="1"/>
        </p:nvSpPr>
        <p:spPr bwMode="auto">
          <a:xfrm>
            <a:off x="395536" y="873264"/>
            <a:ext cx="8208963" cy="493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de-CH" smtClean="0">
                <a:solidFill>
                  <a:srgbClr val="000000"/>
                </a:solidFill>
              </a:rPr>
              <a:t> 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440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3"/>
          <p:cNvSpPr txBox="1">
            <a:spLocks/>
          </p:cNvSpPr>
          <p:nvPr userDrawn="1"/>
        </p:nvSpPr>
        <p:spPr bwMode="auto">
          <a:xfrm>
            <a:off x="395536" y="873264"/>
            <a:ext cx="8712968" cy="493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de-CH" smtClean="0">
                <a:solidFill>
                  <a:srgbClr val="000000"/>
                </a:solidFill>
              </a:rPr>
              <a:t> 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996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00213"/>
            <a:ext cx="7772400" cy="14700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789363"/>
            <a:ext cx="7775575" cy="175260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93713" y="6597650"/>
            <a:ext cx="2133600" cy="260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44999-2E4E-4FD1-B90F-71348B617C1F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414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35313" y="6589713"/>
            <a:ext cx="2895600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D5E92-35CC-434C-9764-E2B2D2EA5701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17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35313" y="6589713"/>
            <a:ext cx="2895600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D5E92-35CC-434C-9764-E2B2D2EA5701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2310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1509152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51511600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520021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3"/>
          <p:cNvSpPr txBox="1">
            <a:spLocks/>
          </p:cNvSpPr>
          <p:nvPr userDrawn="1"/>
        </p:nvSpPr>
        <p:spPr bwMode="auto">
          <a:xfrm>
            <a:off x="395536" y="873264"/>
            <a:ext cx="8208963" cy="493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de-CH" smtClean="0">
                <a:solidFill>
                  <a:srgbClr val="000000"/>
                </a:solidFill>
              </a:rPr>
              <a:t> 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4540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3"/>
          <p:cNvSpPr txBox="1">
            <a:spLocks/>
          </p:cNvSpPr>
          <p:nvPr userDrawn="1"/>
        </p:nvSpPr>
        <p:spPr bwMode="auto">
          <a:xfrm>
            <a:off x="395536" y="873264"/>
            <a:ext cx="8712968" cy="493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de-CH" smtClean="0">
                <a:solidFill>
                  <a:srgbClr val="000000"/>
                </a:solidFill>
              </a:rPr>
              <a:t> 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481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00213"/>
            <a:ext cx="7772400" cy="14700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789363"/>
            <a:ext cx="7775575" cy="175260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93713" y="6597650"/>
            <a:ext cx="2133600" cy="260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44999-2E4E-4FD1-B90F-71348B617C1F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369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35313" y="6589713"/>
            <a:ext cx="2895600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D5E92-35CC-434C-9764-E2B2D2EA5701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333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35313" y="6589713"/>
            <a:ext cx="2895600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D5E92-35CC-434C-9764-E2B2D2EA5701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87492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92952862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327627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4714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2535220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137682405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14740616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976760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440584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218037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08587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5672734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5971445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9803614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42067553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18714621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3281834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50837509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48389477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8062977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54478941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4727893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912230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96834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420049964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2278450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958393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733796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643746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32231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76008822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4630761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82340071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4192312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1337935923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39274818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739657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2563083592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1991074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2421753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3229174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3518500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518430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3"/>
          <p:cNvSpPr txBox="1">
            <a:spLocks/>
          </p:cNvSpPr>
          <p:nvPr userDrawn="1"/>
        </p:nvSpPr>
        <p:spPr bwMode="auto">
          <a:xfrm>
            <a:off x="395536" y="873264"/>
            <a:ext cx="8208963" cy="493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de-CH" smtClean="0">
                <a:solidFill>
                  <a:srgbClr val="000000"/>
                </a:solidFill>
              </a:rPr>
              <a:t> 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508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3"/>
          <p:cNvSpPr txBox="1">
            <a:spLocks/>
          </p:cNvSpPr>
          <p:nvPr userDrawn="1"/>
        </p:nvSpPr>
        <p:spPr bwMode="auto">
          <a:xfrm>
            <a:off x="395536" y="873264"/>
            <a:ext cx="8712968" cy="493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de-CH" smtClean="0">
                <a:solidFill>
                  <a:srgbClr val="000000"/>
                </a:solidFill>
              </a:rPr>
              <a:t> 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601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00213"/>
            <a:ext cx="7772400" cy="14700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789363"/>
            <a:ext cx="7775575" cy="175260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93713" y="6597650"/>
            <a:ext cx="2133600" cy="260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44999-2E4E-4FD1-B90F-71348B617C1F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332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35313" y="6589713"/>
            <a:ext cx="2895600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D5E92-35CC-434C-9764-E2B2D2EA5701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128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35313" y="6589713"/>
            <a:ext cx="2895600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D5E92-35CC-434C-9764-E2B2D2EA5701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5520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57394334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93498907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529135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597709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838064044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147617527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897517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205366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754452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r>
              <a:rPr lang="de-DE" smtClean="0"/>
              <a:t>Tabelle durch Klicken auf Symbol hinzufügen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95264651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r>
              <a:rPr lang="de-DE" smtClean="0"/>
              <a:t>Tabelle durch Klicken auf Symbol hinzufügen</a:t>
            </a:r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893419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5826686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04613137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51197928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97046902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31514792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3084231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11954601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8294523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7815684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5552145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0698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83562305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585245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918154572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451780565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782436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288066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209098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34655090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2718079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13947469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37975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19287710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3616517927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78357906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87812128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0042658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76563756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8522363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540568" y="-321766"/>
            <a:ext cx="9861053" cy="728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44381918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220225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336477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6954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2432503"/>
      </p:ext>
    </p:extLst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62786080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24593784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51787003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53494905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655436621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6145115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9905932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77149382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7477613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801384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03311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955894"/>
      </p:ext>
    </p:extLst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03311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225497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7" descr="icon_abstimme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1917204"/>
            <a:ext cx="8352928" cy="647700"/>
          </a:xfrm>
        </p:spPr>
        <p:txBody>
          <a:bodyPr/>
          <a:lstStyle>
            <a:lvl1pPr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=&gt; Das Symbol oben links wird bei Entscheidungen benutzt.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5724128" y="44624"/>
            <a:ext cx="29876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195983"/>
            <a:ext cx="39608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562315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35313" y="6589713"/>
            <a:ext cx="2895600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45F10-E7CC-4665-8384-4BBC9DF2596C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874024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476595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540568" y="-321766"/>
            <a:ext cx="9861053" cy="728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07035584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321220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097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65746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0436818"/>
      </p:ext>
    </p:extLst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51944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7" descr="icon_abstimme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1917204"/>
            <a:ext cx="8352928" cy="647700"/>
          </a:xfrm>
        </p:spPr>
        <p:txBody>
          <a:bodyPr/>
          <a:lstStyle>
            <a:lvl1pPr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=&gt; Das Symbol oben links wird bei Entscheidungen benutzt.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5724128" y="44624"/>
            <a:ext cx="29876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195983"/>
            <a:ext cx="39608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741890"/>
      </p:ext>
    </p:extLst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75352274"/>
      </p:ext>
    </p:extLst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47368462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2486325943"/>
      </p:ext>
    </p:extLst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07329695"/>
      </p:ext>
    </p:extLst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4920227"/>
      </p:ext>
    </p:extLst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0430327"/>
      </p:ext>
    </p:extLst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59845023"/>
      </p:ext>
    </p:extLst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05239784"/>
      </p:ext>
    </p:extLst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7" descr="icon_abstimme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1917204"/>
            <a:ext cx="8352928" cy="647700"/>
          </a:xfrm>
        </p:spPr>
        <p:txBody>
          <a:bodyPr/>
          <a:lstStyle>
            <a:lvl1pPr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=&gt; Das Symbol oben links wird bei Entscheidungen benutzt.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5724128" y="44624"/>
            <a:ext cx="29876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195983"/>
            <a:ext cx="39608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788635"/>
      </p:ext>
    </p:extLst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99951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35313" y="6589713"/>
            <a:ext cx="2895600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45F10-E7CC-4665-8384-4BBC9DF2596C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21810"/>
      </p:ext>
    </p:extLst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794664"/>
      </p:ext>
    </p:extLst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597732"/>
      </p:ext>
    </p:extLst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354449475"/>
      </p:ext>
    </p:extLst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1087534"/>
      </p:ext>
    </p:extLst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953905"/>
      </p:ext>
    </p:extLst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050314"/>
      </p:ext>
    </p:extLst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088701"/>
      </p:ext>
    </p:extLst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76967268"/>
      </p:ext>
    </p:extLst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43692130"/>
      </p:ext>
    </p:extLst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81398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540568" y="-321766"/>
            <a:ext cx="9861053" cy="728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87245423"/>
      </p:ext>
    </p:extLst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2391149"/>
      </p:ext>
    </p:extLst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3443244984"/>
      </p:ext>
    </p:extLst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01839436"/>
      </p:ext>
    </p:extLst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57724164"/>
      </p:ext>
    </p:extLst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91083520"/>
      </p:ext>
    </p:extLst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769842"/>
      </p:ext>
    </p:extLst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36758793"/>
      </p:ext>
    </p:extLst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26845460"/>
      </p:ext>
    </p:extLst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175037"/>
      </p:ext>
    </p:extLst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30450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320648"/>
      </p:ext>
    </p:extLst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420650371"/>
      </p:ext>
    </p:extLst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50484627"/>
      </p:ext>
    </p:extLst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893477"/>
      </p:ext>
    </p:extLst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860468"/>
      </p:ext>
    </p:extLst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532291"/>
      </p:ext>
    </p:extLst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r>
              <a:rPr lang="de-DE" smtClean="0"/>
              <a:t>Tabelle durch Klicken auf Symbol hinzufügen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1350641"/>
      </p:ext>
    </p:extLst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r>
              <a:rPr lang="de-DE" smtClean="0"/>
              <a:t>Tabelle durch Klicken auf Symbol hinzufügen</a:t>
            </a:r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0149639"/>
      </p:ext>
    </p:extLst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1631589"/>
      </p:ext>
    </p:extLst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48593012"/>
      </p:ext>
    </p:extLst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374197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906600"/>
      </p:ext>
    </p:extLst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5486409"/>
      </p:ext>
    </p:extLst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78353213"/>
      </p:ext>
    </p:extLst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86542405"/>
      </p:ext>
    </p:extLst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28797685"/>
      </p:ext>
    </p:extLst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17498835"/>
      </p:ext>
    </p:extLst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540568" y="-321766"/>
            <a:ext cx="9861053" cy="728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9866807"/>
      </p:ext>
    </p:extLst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089379"/>
      </p:ext>
    </p:extLst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289895"/>
      </p:ext>
    </p:extLst>
  </p:cSld>
  <p:clrMapOvr>
    <a:masterClrMapping/>
  </p:clrMapOvr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427213"/>
      </p:ext>
    </p:extLst>
  </p:cSld>
  <p:clrMapOvr>
    <a:masterClrMapping/>
  </p:clrMapOvr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922958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270653"/>
      </p:ext>
    </p:extLst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1889740"/>
      </p:ext>
    </p:extLst>
  </p:cSld>
  <p:clrMapOvr>
    <a:masterClrMapping/>
  </p:clrMapOvr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0041625"/>
      </p:ext>
    </p:extLst>
  </p:cSld>
  <p:clrMapOvr>
    <a:masterClrMapping/>
  </p:clrMapOvr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39086354"/>
      </p:ext>
    </p:extLst>
  </p:cSld>
  <p:clrMapOvr>
    <a:masterClrMapping/>
  </p:clrMapOvr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70812404"/>
      </p:ext>
    </p:extLst>
  </p:cSld>
  <p:clrMapOvr>
    <a:masterClrMapping/>
  </p:clrMapOvr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6943529"/>
      </p:ext>
    </p:extLst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8824736"/>
      </p:ext>
    </p:extLst>
  </p:cSld>
  <p:clrMapOvr>
    <a:masterClrMapping/>
  </p:clrMapOvr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7884795"/>
      </p:ext>
    </p:extLst>
  </p:cSld>
  <p:clrMapOvr>
    <a:masterClrMapping/>
  </p:clrMapOvr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1646943"/>
      </p:ext>
    </p:extLst>
  </p:cSld>
  <p:clrMapOvr>
    <a:masterClrMapping/>
  </p:clrMapOvr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01565909"/>
      </p:ext>
    </p:extLst>
  </p:cSld>
  <p:clrMapOvr>
    <a:masterClrMapping/>
  </p:clrMapOvr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03311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9124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56044721"/>
      </p:ext>
    </p:extLst>
  </p:cSld>
  <p:clrMapOvr>
    <a:masterClrMapping/>
  </p:clrMapOvr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7" descr="icon_abstimme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1917204"/>
            <a:ext cx="8352928" cy="647700"/>
          </a:xfrm>
        </p:spPr>
        <p:txBody>
          <a:bodyPr/>
          <a:lstStyle>
            <a:lvl1pPr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=&gt; Das Symbol oben links wird bei Entscheidungen benutzt.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5724128" y="44624"/>
            <a:ext cx="29876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195983"/>
            <a:ext cx="39608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438401"/>
      </p:ext>
    </p:extLst>
  </p:cSld>
  <p:clrMapOvr>
    <a:masterClrMapping/>
  </p:clrMapOvr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35313" y="6589713"/>
            <a:ext cx="2895600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45F10-E7CC-4665-8384-4BBC9DF2596C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089224"/>
      </p:ext>
    </p:extLst>
  </p:cSld>
  <p:clrMapOvr>
    <a:masterClrMapping/>
  </p:clrMapOvr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296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410418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62869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78358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6624452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106903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206325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304958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801970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011813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03311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100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7" descr="icon_abstimme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1917204"/>
            <a:ext cx="8352928" cy="647700"/>
          </a:xfrm>
        </p:spPr>
        <p:txBody>
          <a:bodyPr/>
          <a:lstStyle>
            <a:lvl1pPr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=&gt; Das Symbol oben links wird bei Entscheidungen benutzt.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5724128" y="44624"/>
            <a:ext cx="29876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195983"/>
            <a:ext cx="39608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42685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35313" y="6589713"/>
            <a:ext cx="2895600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45F10-E7CC-4665-8384-4BBC9DF2596C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4055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540568" y="-321766"/>
            <a:ext cx="9861053" cy="728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8984844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2568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689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67943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511207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250120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488812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54418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175758396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330929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063473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8494301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0857171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9713949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03311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11291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7" descr="icon_abstimme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1917204"/>
            <a:ext cx="8352928" cy="647700"/>
          </a:xfrm>
        </p:spPr>
        <p:txBody>
          <a:bodyPr/>
          <a:lstStyle>
            <a:lvl1pPr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=&gt; Das Symbol oben links wird bei Entscheidungen benutzt.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5724128" y="44624"/>
            <a:ext cx="29876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195983"/>
            <a:ext cx="39608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31555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35313" y="6589713"/>
            <a:ext cx="2895600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45F10-E7CC-4665-8384-4BBC9DF2596C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7486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3483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21073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14177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44415278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8711397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6234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74782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793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5693915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624012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58659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2574515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181293388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625657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untereinander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3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6718738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571331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7221915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Titel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0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pic>
        <p:nvPicPr>
          <p:cNvPr id="12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214542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907704" y="1125488"/>
            <a:ext cx="4824635" cy="647328"/>
          </a:xfrm>
        </p:spPr>
        <p:txBody>
          <a:bodyPr/>
          <a:lstStyle>
            <a:lvl1pPr algn="l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Präsentations-Titel</a:t>
            </a:r>
            <a:endParaRPr lang="de-CH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4" y="2204864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Name des Verfassers</a:t>
            </a:r>
          </a:p>
          <a:p>
            <a:pPr lvl="0"/>
            <a:endParaRPr lang="de-CH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2780928"/>
            <a:ext cx="4679950" cy="431800"/>
          </a:xfrm>
        </p:spPr>
        <p:txBody>
          <a:bodyPr/>
          <a:lstStyle>
            <a:lvl1pPr algn="l">
              <a:buNone/>
              <a:defRPr sz="2000" b="1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CH" dirty="0" smtClean="0"/>
              <a:t>Datum</a:t>
            </a:r>
          </a:p>
          <a:p>
            <a:pPr lvl="0"/>
            <a:endParaRPr lang="de-CH" dirty="0"/>
          </a:p>
        </p:txBody>
      </p:sp>
      <p:sp>
        <p:nvSpPr>
          <p:cNvPr id="7" name="Ellipse 6"/>
          <p:cNvSpPr/>
          <p:nvPr userDrawn="1"/>
        </p:nvSpPr>
        <p:spPr>
          <a:xfrm>
            <a:off x="7164288" y="5301208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4" name="Grafik 9" descr="QL_Multim_Anschluss_4f_transparen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1587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5120865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12589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i Inhalte untereinander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21"/>
          <p:cNvSpPr>
            <a:spLocks noGrp="1"/>
          </p:cNvSpPr>
          <p:nvPr>
            <p:ph type="body" sz="quarter" idx="26"/>
          </p:nvPr>
        </p:nvSpPr>
        <p:spPr>
          <a:xfrm>
            <a:off x="323528" y="1845122"/>
            <a:ext cx="8424863" cy="165576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23" name="Textplatzhalter 21"/>
          <p:cNvSpPr>
            <a:spLocks noGrp="1"/>
          </p:cNvSpPr>
          <p:nvPr>
            <p:ph type="body" sz="quarter" idx="27"/>
          </p:nvPr>
        </p:nvSpPr>
        <p:spPr>
          <a:xfrm>
            <a:off x="323528" y="3861048"/>
            <a:ext cx="8424863" cy="194421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25" name="Abgerundetes Rechteck 24"/>
          <p:cNvSpPr/>
          <p:nvPr userDrawn="1"/>
        </p:nvSpPr>
        <p:spPr>
          <a:xfrm>
            <a:off x="323528" y="1484784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23528" y="1484784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6" name="Abgerundetes Rechteck 25"/>
          <p:cNvSpPr/>
          <p:nvPr userDrawn="1"/>
        </p:nvSpPr>
        <p:spPr>
          <a:xfrm>
            <a:off x="323528" y="3501008"/>
            <a:ext cx="8424936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27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23528" y="3501008"/>
            <a:ext cx="8424936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Titel</a:t>
            </a:r>
          </a:p>
          <a:p>
            <a:pPr lvl="0"/>
            <a:endParaRPr lang="de-DE" dirty="0" smtClean="0"/>
          </a:p>
        </p:txBody>
      </p:sp>
      <p:sp>
        <p:nvSpPr>
          <p:cNvPr id="29" name="Textplatzhalter 8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907951"/>
            <a:ext cx="8424936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944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779912" y="44624"/>
            <a:ext cx="493189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779912" y="449288"/>
            <a:ext cx="493189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20222818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hne Titel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6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5" name="Abgerundetes Rechteck 14"/>
          <p:cNvSpPr/>
          <p:nvPr userDrawn="1"/>
        </p:nvSpPr>
        <p:spPr>
          <a:xfrm>
            <a:off x="395485" y="908720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908720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90373836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43872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4624"/>
            <a:ext cx="4859883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1920" y="449288"/>
            <a:ext cx="4859883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208963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20226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/>
          <p:cNvSpPr>
            <a:spLocks noGrp="1"/>
          </p:cNvSpPr>
          <p:nvPr>
            <p:ph type="body" sz="quarter" idx="26" hasCustomPrompt="1"/>
          </p:nvPr>
        </p:nvSpPr>
        <p:spPr>
          <a:xfrm>
            <a:off x="395485" y="908050"/>
            <a:ext cx="8208963" cy="489721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AutoNum type="arabicPeriod"/>
              <a:defRPr sz="1800" baseline="0"/>
            </a:lvl1pPr>
            <a:lvl2pPr>
              <a:buNone/>
              <a:defRPr/>
            </a:lvl2pPr>
          </a:lstStyle>
          <a:p>
            <a:pPr lvl="0"/>
            <a:r>
              <a:rPr lang="de-CH" dirty="0" smtClean="0"/>
              <a:t>Überschrift I</a:t>
            </a:r>
          </a:p>
          <a:p>
            <a:pPr lvl="0"/>
            <a:r>
              <a:rPr lang="de-CH" dirty="0" smtClean="0"/>
              <a:t>Überschrift II</a:t>
            </a:r>
          </a:p>
          <a:p>
            <a:pPr lvl="0"/>
            <a:r>
              <a:rPr lang="de-CH" dirty="0" smtClean="0"/>
              <a:t>Überschrift III</a:t>
            </a:r>
          </a:p>
        </p:txBody>
      </p:sp>
      <p:sp>
        <p:nvSpPr>
          <p:cNvPr id="8" name="Abgerundetes Rechteck 7"/>
          <p:cNvSpPr/>
          <p:nvPr userDrawn="1"/>
        </p:nvSpPr>
        <p:spPr>
          <a:xfrm>
            <a:off x="395485" y="476672"/>
            <a:ext cx="8208912" cy="36004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395485" y="476672"/>
            <a:ext cx="8136955" cy="36004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Traktanden</a:t>
            </a:r>
          </a:p>
          <a:p>
            <a:pPr lvl="0"/>
            <a:endParaRPr lang="de-DE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67046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6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0551723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29"/>
          </p:nvPr>
        </p:nvSpPr>
        <p:spPr>
          <a:xfrm>
            <a:off x="395536" y="2132857"/>
            <a:ext cx="8208962" cy="3672408"/>
          </a:xfrm>
          <a:solidFill>
            <a:schemeClr val="accent3"/>
          </a:solidFill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134216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7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1751808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Entsch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23928" y="44624"/>
            <a:ext cx="4787875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923928" y="449288"/>
            <a:ext cx="4787875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5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2736"/>
            <a:ext cx="8208912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10" name="Abgerundetes Rechteck 9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9" name="Bildplatzhalter 18"/>
          <p:cNvSpPr>
            <a:spLocks noGrp="1"/>
          </p:cNvSpPr>
          <p:nvPr>
            <p:ph type="pic" sz="quarter" idx="30"/>
          </p:nvPr>
        </p:nvSpPr>
        <p:spPr>
          <a:xfrm>
            <a:off x="395536" y="2132856"/>
            <a:ext cx="8136904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800"/>
            </a:lvl1pPr>
          </a:lstStyle>
          <a:p>
            <a:endParaRPr lang="de-CH"/>
          </a:p>
        </p:txBody>
      </p:sp>
      <p:pic>
        <p:nvPicPr>
          <p:cNvPr id="14" name="Grafik 7" descr="icon_abstimm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0575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7221482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9872" y="44624"/>
            <a:ext cx="5291931" cy="404813"/>
          </a:xfrm>
        </p:spPr>
        <p:txBody>
          <a:bodyPr/>
          <a:lstStyle>
            <a:lvl1pPr algn="r">
              <a:buNone/>
              <a:defRPr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419872" y="449288"/>
            <a:ext cx="5291931" cy="404813"/>
          </a:xfrm>
        </p:spPr>
        <p:txBody>
          <a:bodyPr/>
          <a:lstStyle>
            <a:lvl1pPr algn="r">
              <a:buNone/>
              <a:defRPr sz="20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DE" dirty="0" smtClean="0"/>
              <a:t>Überschrift II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26" hasCustomPrompt="1"/>
          </p:nvPr>
        </p:nvSpPr>
        <p:spPr>
          <a:xfrm>
            <a:off x="323528" y="1051967"/>
            <a:ext cx="8280920" cy="504825"/>
          </a:xfrm>
        </p:spPr>
        <p:txBody>
          <a:bodyPr/>
          <a:lstStyle>
            <a:lvl1pPr>
              <a:buNone/>
              <a:defRPr sz="2400" b="1">
                <a:solidFill>
                  <a:srgbClr val="E30613"/>
                </a:solidFill>
              </a:defRPr>
            </a:lvl1pPr>
          </a:lstStyle>
          <a:p>
            <a:pPr lvl="0"/>
            <a:r>
              <a:rPr lang="de-CH" dirty="0" smtClean="0"/>
              <a:t>Hauptaussage</a:t>
            </a:r>
            <a:endParaRPr lang="de-CH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3" name="Abgerundetes Rechteck 12"/>
          <p:cNvSpPr/>
          <p:nvPr userDrawn="1"/>
        </p:nvSpPr>
        <p:spPr>
          <a:xfrm>
            <a:off x="395485" y="1700808"/>
            <a:ext cx="8208912" cy="33426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395485" y="1700808"/>
            <a:ext cx="8136955" cy="334268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Titel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15" name="Picture 2" descr="O:\Marketing_Kommunikation\Graphic Design\QuickLine\Logos_Quickline\ICONS\4farbig\icon_inf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platzhalter 19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  <p:sp>
        <p:nvSpPr>
          <p:cNvPr id="19" name="Textplatzhalter 19"/>
          <p:cNvSpPr>
            <a:spLocks noGrp="1"/>
          </p:cNvSpPr>
          <p:nvPr>
            <p:ph type="body" sz="quarter" idx="31"/>
          </p:nvPr>
        </p:nvSpPr>
        <p:spPr>
          <a:xfrm>
            <a:off x="4571949" y="2132856"/>
            <a:ext cx="4032499" cy="367240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57200" indent="-457200">
              <a:buFont typeface="+mj-lt"/>
              <a:buNone/>
              <a:defRPr sz="1800" baseline="0"/>
            </a:lvl1pPr>
            <a:lvl2pPr>
              <a:buNone/>
              <a:defRPr/>
            </a:lvl2pPr>
          </a:lstStyle>
          <a:p>
            <a:pPr lvl="0"/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3379181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6.xml"/><Relationship Id="rId13" Type="http://schemas.openxmlformats.org/officeDocument/2006/relationships/slideLayout" Target="../slideLayouts/slideLayout171.xml"/><Relationship Id="rId18" Type="http://schemas.openxmlformats.org/officeDocument/2006/relationships/slideLayout" Target="../slideLayouts/slideLayout176.xml"/><Relationship Id="rId3" Type="http://schemas.openxmlformats.org/officeDocument/2006/relationships/slideLayout" Target="../slideLayouts/slideLayout161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165.xml"/><Relationship Id="rId12" Type="http://schemas.openxmlformats.org/officeDocument/2006/relationships/slideLayout" Target="../slideLayouts/slideLayout170.xml"/><Relationship Id="rId17" Type="http://schemas.openxmlformats.org/officeDocument/2006/relationships/slideLayout" Target="../slideLayouts/slideLayout175.xml"/><Relationship Id="rId2" Type="http://schemas.openxmlformats.org/officeDocument/2006/relationships/slideLayout" Target="../slideLayouts/slideLayout160.xml"/><Relationship Id="rId16" Type="http://schemas.openxmlformats.org/officeDocument/2006/relationships/slideLayout" Target="../slideLayouts/slideLayout174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4.xml"/><Relationship Id="rId11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3.xml"/><Relationship Id="rId1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68.xml"/><Relationship Id="rId19" Type="http://schemas.openxmlformats.org/officeDocument/2006/relationships/theme" Target="../theme/theme10.xml"/><Relationship Id="rId4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7.xml"/><Relationship Id="rId14" Type="http://schemas.openxmlformats.org/officeDocument/2006/relationships/slideLayout" Target="../slideLayouts/slideLayout172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slideLayout" Target="../slideLayouts/slideLayout189.xml"/><Relationship Id="rId1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79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183.xml"/><Relationship Id="rId12" Type="http://schemas.openxmlformats.org/officeDocument/2006/relationships/slideLayout" Target="../slideLayouts/slideLayout188.xml"/><Relationship Id="rId1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78.xml"/><Relationship Id="rId16" Type="http://schemas.openxmlformats.org/officeDocument/2006/relationships/slideLayout" Target="../slideLayouts/slideLayout192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5" Type="http://schemas.openxmlformats.org/officeDocument/2006/relationships/slideLayout" Target="../slideLayouts/slideLayout191.xml"/><Relationship Id="rId10" Type="http://schemas.openxmlformats.org/officeDocument/2006/relationships/slideLayout" Target="../slideLayouts/slideLayout186.xml"/><Relationship Id="rId19" Type="http://schemas.openxmlformats.org/officeDocument/2006/relationships/theme" Target="../theme/theme11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Relationship Id="rId14" Type="http://schemas.openxmlformats.org/officeDocument/2006/relationships/slideLayout" Target="../slideLayouts/slideLayout19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2.xml"/><Relationship Id="rId13" Type="http://schemas.openxmlformats.org/officeDocument/2006/relationships/slideLayout" Target="../slideLayouts/slideLayout207.xml"/><Relationship Id="rId18" Type="http://schemas.openxmlformats.org/officeDocument/2006/relationships/slideLayout" Target="../slideLayouts/slideLayout212.xml"/><Relationship Id="rId3" Type="http://schemas.openxmlformats.org/officeDocument/2006/relationships/slideLayout" Target="../slideLayouts/slideLayout197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201.xml"/><Relationship Id="rId12" Type="http://schemas.openxmlformats.org/officeDocument/2006/relationships/slideLayout" Target="../slideLayouts/slideLayout206.xml"/><Relationship Id="rId17" Type="http://schemas.openxmlformats.org/officeDocument/2006/relationships/slideLayout" Target="../slideLayouts/slideLayout211.xml"/><Relationship Id="rId2" Type="http://schemas.openxmlformats.org/officeDocument/2006/relationships/slideLayout" Target="../slideLayouts/slideLayout196.xml"/><Relationship Id="rId16" Type="http://schemas.openxmlformats.org/officeDocument/2006/relationships/slideLayout" Target="../slideLayouts/slideLayout210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95.xml"/><Relationship Id="rId6" Type="http://schemas.openxmlformats.org/officeDocument/2006/relationships/slideLayout" Target="../slideLayouts/slideLayout200.xml"/><Relationship Id="rId11" Type="http://schemas.openxmlformats.org/officeDocument/2006/relationships/slideLayout" Target="../slideLayouts/slideLayout205.xml"/><Relationship Id="rId5" Type="http://schemas.openxmlformats.org/officeDocument/2006/relationships/slideLayout" Target="../slideLayouts/slideLayout199.xml"/><Relationship Id="rId15" Type="http://schemas.openxmlformats.org/officeDocument/2006/relationships/slideLayout" Target="../slideLayouts/slideLayout209.xml"/><Relationship Id="rId10" Type="http://schemas.openxmlformats.org/officeDocument/2006/relationships/slideLayout" Target="../slideLayouts/slideLayout204.xml"/><Relationship Id="rId19" Type="http://schemas.openxmlformats.org/officeDocument/2006/relationships/theme" Target="../theme/theme12.xml"/><Relationship Id="rId4" Type="http://schemas.openxmlformats.org/officeDocument/2006/relationships/slideLayout" Target="../slideLayouts/slideLayout198.xml"/><Relationship Id="rId9" Type="http://schemas.openxmlformats.org/officeDocument/2006/relationships/slideLayout" Target="../slideLayouts/slideLayout203.xml"/><Relationship Id="rId14" Type="http://schemas.openxmlformats.org/officeDocument/2006/relationships/slideLayout" Target="../slideLayouts/slideLayout208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theme" Target="../theme/theme13.xml"/><Relationship Id="rId3" Type="http://schemas.openxmlformats.org/officeDocument/2006/relationships/slideLayout" Target="../slideLayouts/slideLayout215.xml"/><Relationship Id="rId7" Type="http://schemas.openxmlformats.org/officeDocument/2006/relationships/slideLayout" Target="../slideLayouts/slideLayout219.xml"/><Relationship Id="rId2" Type="http://schemas.openxmlformats.org/officeDocument/2006/relationships/slideLayout" Target="../slideLayouts/slideLayout214.xml"/><Relationship Id="rId1" Type="http://schemas.openxmlformats.org/officeDocument/2006/relationships/slideLayout" Target="../slideLayouts/slideLayout213.xml"/><Relationship Id="rId6" Type="http://schemas.openxmlformats.org/officeDocument/2006/relationships/slideLayout" Target="../slideLayouts/slideLayout218.xml"/><Relationship Id="rId5" Type="http://schemas.openxmlformats.org/officeDocument/2006/relationships/slideLayout" Target="../slideLayouts/slideLayout217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216.xml"/><Relationship Id="rId9" Type="http://schemas.openxmlformats.org/officeDocument/2006/relationships/image" Target="../media/image1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theme" Target="../theme/theme14.xml"/><Relationship Id="rId3" Type="http://schemas.openxmlformats.org/officeDocument/2006/relationships/slideLayout" Target="../slideLayouts/slideLayout222.xml"/><Relationship Id="rId7" Type="http://schemas.openxmlformats.org/officeDocument/2006/relationships/slideLayout" Target="../slideLayouts/slideLayout226.xml"/><Relationship Id="rId2" Type="http://schemas.openxmlformats.org/officeDocument/2006/relationships/slideLayout" Target="../slideLayouts/slideLayout221.xml"/><Relationship Id="rId1" Type="http://schemas.openxmlformats.org/officeDocument/2006/relationships/slideLayout" Target="../slideLayouts/slideLayout220.xml"/><Relationship Id="rId6" Type="http://schemas.openxmlformats.org/officeDocument/2006/relationships/slideLayout" Target="../slideLayouts/slideLayout225.xml"/><Relationship Id="rId5" Type="http://schemas.openxmlformats.org/officeDocument/2006/relationships/slideLayout" Target="../slideLayouts/slideLayout224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223.xml"/><Relationship Id="rId9" Type="http://schemas.openxmlformats.org/officeDocument/2006/relationships/image" Target="../media/image1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4.xml"/><Relationship Id="rId13" Type="http://schemas.openxmlformats.org/officeDocument/2006/relationships/slideLayout" Target="../slideLayouts/slideLayout239.xml"/><Relationship Id="rId18" Type="http://schemas.openxmlformats.org/officeDocument/2006/relationships/slideLayout" Target="../slideLayouts/slideLayout244.xml"/><Relationship Id="rId3" Type="http://schemas.openxmlformats.org/officeDocument/2006/relationships/slideLayout" Target="../slideLayouts/slideLayout229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233.xml"/><Relationship Id="rId12" Type="http://schemas.openxmlformats.org/officeDocument/2006/relationships/slideLayout" Target="../slideLayouts/slideLayout238.xml"/><Relationship Id="rId17" Type="http://schemas.openxmlformats.org/officeDocument/2006/relationships/slideLayout" Target="../slideLayouts/slideLayout243.xml"/><Relationship Id="rId2" Type="http://schemas.openxmlformats.org/officeDocument/2006/relationships/slideLayout" Target="../slideLayouts/slideLayout228.xml"/><Relationship Id="rId16" Type="http://schemas.openxmlformats.org/officeDocument/2006/relationships/slideLayout" Target="../slideLayouts/slideLayout242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227.xml"/><Relationship Id="rId6" Type="http://schemas.openxmlformats.org/officeDocument/2006/relationships/slideLayout" Target="../slideLayouts/slideLayout232.xml"/><Relationship Id="rId11" Type="http://schemas.openxmlformats.org/officeDocument/2006/relationships/slideLayout" Target="../slideLayouts/slideLayout237.xml"/><Relationship Id="rId5" Type="http://schemas.openxmlformats.org/officeDocument/2006/relationships/slideLayout" Target="../slideLayouts/slideLayout231.xml"/><Relationship Id="rId15" Type="http://schemas.openxmlformats.org/officeDocument/2006/relationships/slideLayout" Target="../slideLayouts/slideLayout241.xml"/><Relationship Id="rId10" Type="http://schemas.openxmlformats.org/officeDocument/2006/relationships/slideLayout" Target="../slideLayouts/slideLayout236.xml"/><Relationship Id="rId19" Type="http://schemas.openxmlformats.org/officeDocument/2006/relationships/theme" Target="../theme/theme15.xml"/><Relationship Id="rId4" Type="http://schemas.openxmlformats.org/officeDocument/2006/relationships/slideLayout" Target="../slideLayouts/slideLayout230.xml"/><Relationship Id="rId9" Type="http://schemas.openxmlformats.org/officeDocument/2006/relationships/slideLayout" Target="../slideLayouts/slideLayout235.xml"/><Relationship Id="rId14" Type="http://schemas.openxmlformats.org/officeDocument/2006/relationships/slideLayout" Target="../slideLayouts/slideLayout240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13" Type="http://schemas.openxmlformats.org/officeDocument/2006/relationships/slideLayout" Target="../slideLayouts/slideLayout257.xml"/><Relationship Id="rId18" Type="http://schemas.openxmlformats.org/officeDocument/2006/relationships/slideLayout" Target="../slideLayouts/slideLayout262.xml"/><Relationship Id="rId3" Type="http://schemas.openxmlformats.org/officeDocument/2006/relationships/slideLayout" Target="../slideLayouts/slideLayout247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251.xml"/><Relationship Id="rId12" Type="http://schemas.openxmlformats.org/officeDocument/2006/relationships/slideLayout" Target="../slideLayouts/slideLayout256.xml"/><Relationship Id="rId17" Type="http://schemas.openxmlformats.org/officeDocument/2006/relationships/slideLayout" Target="../slideLayouts/slideLayout261.xml"/><Relationship Id="rId2" Type="http://schemas.openxmlformats.org/officeDocument/2006/relationships/slideLayout" Target="../slideLayouts/slideLayout246.xml"/><Relationship Id="rId16" Type="http://schemas.openxmlformats.org/officeDocument/2006/relationships/slideLayout" Target="../slideLayouts/slideLayout260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11" Type="http://schemas.openxmlformats.org/officeDocument/2006/relationships/slideLayout" Target="../slideLayouts/slideLayout255.xml"/><Relationship Id="rId5" Type="http://schemas.openxmlformats.org/officeDocument/2006/relationships/slideLayout" Target="../slideLayouts/slideLayout249.xml"/><Relationship Id="rId15" Type="http://schemas.openxmlformats.org/officeDocument/2006/relationships/slideLayout" Target="../slideLayouts/slideLayout259.xml"/><Relationship Id="rId10" Type="http://schemas.openxmlformats.org/officeDocument/2006/relationships/slideLayout" Target="../slideLayouts/slideLayout254.xml"/><Relationship Id="rId19" Type="http://schemas.openxmlformats.org/officeDocument/2006/relationships/theme" Target="../theme/theme1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Relationship Id="rId14" Type="http://schemas.openxmlformats.org/officeDocument/2006/relationships/slideLayout" Target="../slideLayouts/slideLayout258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theme" Target="../theme/theme17.xml"/><Relationship Id="rId3" Type="http://schemas.openxmlformats.org/officeDocument/2006/relationships/slideLayout" Target="../slideLayouts/slideLayout265.xml"/><Relationship Id="rId7" Type="http://schemas.openxmlformats.org/officeDocument/2006/relationships/slideLayout" Target="../slideLayouts/slideLayout269.xml"/><Relationship Id="rId2" Type="http://schemas.openxmlformats.org/officeDocument/2006/relationships/slideLayout" Target="../slideLayouts/slideLayout264.xml"/><Relationship Id="rId1" Type="http://schemas.openxmlformats.org/officeDocument/2006/relationships/slideLayout" Target="../slideLayouts/slideLayout263.xml"/><Relationship Id="rId6" Type="http://schemas.openxmlformats.org/officeDocument/2006/relationships/slideLayout" Target="../slideLayouts/slideLayout268.xml"/><Relationship Id="rId5" Type="http://schemas.openxmlformats.org/officeDocument/2006/relationships/slideLayout" Target="../slideLayouts/slideLayout267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266.xml"/><Relationship Id="rId9" Type="http://schemas.openxmlformats.org/officeDocument/2006/relationships/image" Target="../media/image1.png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7.xml"/><Relationship Id="rId13" Type="http://schemas.openxmlformats.org/officeDocument/2006/relationships/slideLayout" Target="../slideLayouts/slideLayout282.xml"/><Relationship Id="rId18" Type="http://schemas.openxmlformats.org/officeDocument/2006/relationships/slideLayout" Target="../slideLayouts/slideLayout287.xml"/><Relationship Id="rId3" Type="http://schemas.openxmlformats.org/officeDocument/2006/relationships/slideLayout" Target="../slideLayouts/slideLayout272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276.xml"/><Relationship Id="rId12" Type="http://schemas.openxmlformats.org/officeDocument/2006/relationships/slideLayout" Target="../slideLayouts/slideLayout281.xml"/><Relationship Id="rId17" Type="http://schemas.openxmlformats.org/officeDocument/2006/relationships/slideLayout" Target="../slideLayouts/slideLayout286.xml"/><Relationship Id="rId2" Type="http://schemas.openxmlformats.org/officeDocument/2006/relationships/slideLayout" Target="../slideLayouts/slideLayout271.xml"/><Relationship Id="rId16" Type="http://schemas.openxmlformats.org/officeDocument/2006/relationships/slideLayout" Target="../slideLayouts/slideLayout285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270.xml"/><Relationship Id="rId6" Type="http://schemas.openxmlformats.org/officeDocument/2006/relationships/slideLayout" Target="../slideLayouts/slideLayout275.xml"/><Relationship Id="rId11" Type="http://schemas.openxmlformats.org/officeDocument/2006/relationships/slideLayout" Target="../slideLayouts/slideLayout280.xml"/><Relationship Id="rId5" Type="http://schemas.openxmlformats.org/officeDocument/2006/relationships/slideLayout" Target="../slideLayouts/slideLayout274.xml"/><Relationship Id="rId15" Type="http://schemas.openxmlformats.org/officeDocument/2006/relationships/slideLayout" Target="../slideLayouts/slideLayout284.xml"/><Relationship Id="rId10" Type="http://schemas.openxmlformats.org/officeDocument/2006/relationships/slideLayout" Target="../slideLayouts/slideLayout279.xml"/><Relationship Id="rId19" Type="http://schemas.openxmlformats.org/officeDocument/2006/relationships/theme" Target="../theme/theme18.xml"/><Relationship Id="rId4" Type="http://schemas.openxmlformats.org/officeDocument/2006/relationships/slideLayout" Target="../slideLayouts/slideLayout273.xml"/><Relationship Id="rId9" Type="http://schemas.openxmlformats.org/officeDocument/2006/relationships/slideLayout" Target="../slideLayouts/slideLayout278.xml"/><Relationship Id="rId14" Type="http://schemas.openxmlformats.org/officeDocument/2006/relationships/slideLayout" Target="../slideLayouts/slideLayout28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5.xml"/><Relationship Id="rId13" Type="http://schemas.openxmlformats.org/officeDocument/2006/relationships/slideLayout" Target="../slideLayouts/slideLayout300.xml"/><Relationship Id="rId18" Type="http://schemas.openxmlformats.org/officeDocument/2006/relationships/slideLayout" Target="../slideLayouts/slideLayout305.xml"/><Relationship Id="rId3" Type="http://schemas.openxmlformats.org/officeDocument/2006/relationships/slideLayout" Target="../slideLayouts/slideLayout290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294.xml"/><Relationship Id="rId12" Type="http://schemas.openxmlformats.org/officeDocument/2006/relationships/slideLayout" Target="../slideLayouts/slideLayout299.xml"/><Relationship Id="rId17" Type="http://schemas.openxmlformats.org/officeDocument/2006/relationships/slideLayout" Target="../slideLayouts/slideLayout304.xml"/><Relationship Id="rId2" Type="http://schemas.openxmlformats.org/officeDocument/2006/relationships/slideLayout" Target="../slideLayouts/slideLayout289.xml"/><Relationship Id="rId16" Type="http://schemas.openxmlformats.org/officeDocument/2006/relationships/slideLayout" Target="../slideLayouts/slideLayout303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288.xml"/><Relationship Id="rId6" Type="http://schemas.openxmlformats.org/officeDocument/2006/relationships/slideLayout" Target="../slideLayouts/slideLayout293.xml"/><Relationship Id="rId11" Type="http://schemas.openxmlformats.org/officeDocument/2006/relationships/slideLayout" Target="../slideLayouts/slideLayout298.xml"/><Relationship Id="rId5" Type="http://schemas.openxmlformats.org/officeDocument/2006/relationships/slideLayout" Target="../slideLayouts/slideLayout292.xml"/><Relationship Id="rId15" Type="http://schemas.openxmlformats.org/officeDocument/2006/relationships/slideLayout" Target="../slideLayouts/slideLayout302.xml"/><Relationship Id="rId10" Type="http://schemas.openxmlformats.org/officeDocument/2006/relationships/slideLayout" Target="../slideLayouts/slideLayout297.xml"/><Relationship Id="rId19" Type="http://schemas.openxmlformats.org/officeDocument/2006/relationships/theme" Target="../theme/theme19.xml"/><Relationship Id="rId4" Type="http://schemas.openxmlformats.org/officeDocument/2006/relationships/slideLayout" Target="../slideLayouts/slideLayout291.xml"/><Relationship Id="rId9" Type="http://schemas.openxmlformats.org/officeDocument/2006/relationships/slideLayout" Target="../slideLayouts/slideLayout296.xml"/><Relationship Id="rId14" Type="http://schemas.openxmlformats.org/officeDocument/2006/relationships/slideLayout" Target="../slideLayouts/slideLayout30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3.xml"/><Relationship Id="rId13" Type="http://schemas.openxmlformats.org/officeDocument/2006/relationships/slideLayout" Target="../slideLayouts/slideLayout318.xml"/><Relationship Id="rId18" Type="http://schemas.openxmlformats.org/officeDocument/2006/relationships/slideLayout" Target="../slideLayouts/slideLayout323.xml"/><Relationship Id="rId3" Type="http://schemas.openxmlformats.org/officeDocument/2006/relationships/slideLayout" Target="../slideLayouts/slideLayout308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312.xml"/><Relationship Id="rId12" Type="http://schemas.openxmlformats.org/officeDocument/2006/relationships/slideLayout" Target="../slideLayouts/slideLayout317.xml"/><Relationship Id="rId17" Type="http://schemas.openxmlformats.org/officeDocument/2006/relationships/slideLayout" Target="../slideLayouts/slideLayout322.xml"/><Relationship Id="rId2" Type="http://schemas.openxmlformats.org/officeDocument/2006/relationships/slideLayout" Target="../slideLayouts/slideLayout307.xml"/><Relationship Id="rId16" Type="http://schemas.openxmlformats.org/officeDocument/2006/relationships/slideLayout" Target="../slideLayouts/slideLayout321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306.xml"/><Relationship Id="rId6" Type="http://schemas.openxmlformats.org/officeDocument/2006/relationships/slideLayout" Target="../slideLayouts/slideLayout311.xml"/><Relationship Id="rId11" Type="http://schemas.openxmlformats.org/officeDocument/2006/relationships/slideLayout" Target="../slideLayouts/slideLayout316.xml"/><Relationship Id="rId5" Type="http://schemas.openxmlformats.org/officeDocument/2006/relationships/slideLayout" Target="../slideLayouts/slideLayout310.xml"/><Relationship Id="rId15" Type="http://schemas.openxmlformats.org/officeDocument/2006/relationships/slideLayout" Target="../slideLayouts/slideLayout320.xml"/><Relationship Id="rId10" Type="http://schemas.openxmlformats.org/officeDocument/2006/relationships/slideLayout" Target="../slideLayouts/slideLayout315.xml"/><Relationship Id="rId19" Type="http://schemas.openxmlformats.org/officeDocument/2006/relationships/theme" Target="../theme/theme20.xml"/><Relationship Id="rId4" Type="http://schemas.openxmlformats.org/officeDocument/2006/relationships/slideLayout" Target="../slideLayouts/slideLayout309.xml"/><Relationship Id="rId9" Type="http://schemas.openxmlformats.org/officeDocument/2006/relationships/slideLayout" Target="../slideLayouts/slideLayout314.xml"/><Relationship Id="rId14" Type="http://schemas.openxmlformats.org/officeDocument/2006/relationships/slideLayout" Target="../slideLayouts/slideLayout319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1.xml"/><Relationship Id="rId13" Type="http://schemas.openxmlformats.org/officeDocument/2006/relationships/slideLayout" Target="../slideLayouts/slideLayout336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26.xml"/><Relationship Id="rId7" Type="http://schemas.openxmlformats.org/officeDocument/2006/relationships/slideLayout" Target="../slideLayouts/slideLayout330.xml"/><Relationship Id="rId12" Type="http://schemas.openxmlformats.org/officeDocument/2006/relationships/slideLayout" Target="../slideLayouts/slideLayout335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325.xml"/><Relationship Id="rId16" Type="http://schemas.openxmlformats.org/officeDocument/2006/relationships/theme" Target="../theme/theme21.xml"/><Relationship Id="rId1" Type="http://schemas.openxmlformats.org/officeDocument/2006/relationships/slideLayout" Target="../slideLayouts/slideLayout324.xml"/><Relationship Id="rId6" Type="http://schemas.openxmlformats.org/officeDocument/2006/relationships/slideLayout" Target="../slideLayouts/slideLayout329.xml"/><Relationship Id="rId11" Type="http://schemas.openxmlformats.org/officeDocument/2006/relationships/slideLayout" Target="../slideLayouts/slideLayout334.xml"/><Relationship Id="rId5" Type="http://schemas.openxmlformats.org/officeDocument/2006/relationships/slideLayout" Target="../slideLayouts/slideLayout328.xml"/><Relationship Id="rId15" Type="http://schemas.openxmlformats.org/officeDocument/2006/relationships/slideLayout" Target="../slideLayouts/slideLayout338.xml"/><Relationship Id="rId10" Type="http://schemas.openxmlformats.org/officeDocument/2006/relationships/slideLayout" Target="../slideLayouts/slideLayout333.xml"/><Relationship Id="rId4" Type="http://schemas.openxmlformats.org/officeDocument/2006/relationships/slideLayout" Target="../slideLayouts/slideLayout327.xml"/><Relationship Id="rId9" Type="http://schemas.openxmlformats.org/officeDocument/2006/relationships/slideLayout" Target="../slideLayouts/slideLayout332.xml"/><Relationship Id="rId14" Type="http://schemas.openxmlformats.org/officeDocument/2006/relationships/slideLayout" Target="../slideLayouts/slideLayout337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6.xml"/><Relationship Id="rId13" Type="http://schemas.openxmlformats.org/officeDocument/2006/relationships/slideLayout" Target="../slideLayouts/slideLayout351.xml"/><Relationship Id="rId18" Type="http://schemas.openxmlformats.org/officeDocument/2006/relationships/slideLayout" Target="../slideLayouts/slideLayout356.xml"/><Relationship Id="rId3" Type="http://schemas.openxmlformats.org/officeDocument/2006/relationships/slideLayout" Target="../slideLayouts/slideLayout341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345.xml"/><Relationship Id="rId12" Type="http://schemas.openxmlformats.org/officeDocument/2006/relationships/slideLayout" Target="../slideLayouts/slideLayout350.xml"/><Relationship Id="rId17" Type="http://schemas.openxmlformats.org/officeDocument/2006/relationships/slideLayout" Target="../slideLayouts/slideLayout355.xml"/><Relationship Id="rId2" Type="http://schemas.openxmlformats.org/officeDocument/2006/relationships/slideLayout" Target="../slideLayouts/slideLayout340.xml"/><Relationship Id="rId16" Type="http://schemas.openxmlformats.org/officeDocument/2006/relationships/slideLayout" Target="../slideLayouts/slideLayout354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339.xml"/><Relationship Id="rId6" Type="http://schemas.openxmlformats.org/officeDocument/2006/relationships/slideLayout" Target="../slideLayouts/slideLayout344.xml"/><Relationship Id="rId11" Type="http://schemas.openxmlformats.org/officeDocument/2006/relationships/slideLayout" Target="../slideLayouts/slideLayout349.xml"/><Relationship Id="rId5" Type="http://schemas.openxmlformats.org/officeDocument/2006/relationships/slideLayout" Target="../slideLayouts/slideLayout343.xml"/><Relationship Id="rId15" Type="http://schemas.openxmlformats.org/officeDocument/2006/relationships/slideLayout" Target="../slideLayouts/slideLayout353.xml"/><Relationship Id="rId10" Type="http://schemas.openxmlformats.org/officeDocument/2006/relationships/slideLayout" Target="../slideLayouts/slideLayout348.xml"/><Relationship Id="rId19" Type="http://schemas.openxmlformats.org/officeDocument/2006/relationships/theme" Target="../theme/theme22.xml"/><Relationship Id="rId4" Type="http://schemas.openxmlformats.org/officeDocument/2006/relationships/slideLayout" Target="../slideLayouts/slideLayout342.xml"/><Relationship Id="rId9" Type="http://schemas.openxmlformats.org/officeDocument/2006/relationships/slideLayout" Target="../slideLayouts/slideLayout347.xml"/><Relationship Id="rId14" Type="http://schemas.openxmlformats.org/officeDocument/2006/relationships/slideLayout" Target="../slideLayouts/slideLayout352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4.xml"/><Relationship Id="rId13" Type="http://schemas.openxmlformats.org/officeDocument/2006/relationships/slideLayout" Target="../slideLayouts/slideLayout369.xml"/><Relationship Id="rId18" Type="http://schemas.openxmlformats.org/officeDocument/2006/relationships/slideLayout" Target="../slideLayouts/slideLayout374.xml"/><Relationship Id="rId3" Type="http://schemas.openxmlformats.org/officeDocument/2006/relationships/slideLayout" Target="../slideLayouts/slideLayout359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363.xml"/><Relationship Id="rId12" Type="http://schemas.openxmlformats.org/officeDocument/2006/relationships/slideLayout" Target="../slideLayouts/slideLayout368.xml"/><Relationship Id="rId17" Type="http://schemas.openxmlformats.org/officeDocument/2006/relationships/slideLayout" Target="../slideLayouts/slideLayout373.xml"/><Relationship Id="rId2" Type="http://schemas.openxmlformats.org/officeDocument/2006/relationships/slideLayout" Target="../slideLayouts/slideLayout358.xml"/><Relationship Id="rId16" Type="http://schemas.openxmlformats.org/officeDocument/2006/relationships/slideLayout" Target="../slideLayouts/slideLayout372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357.xml"/><Relationship Id="rId6" Type="http://schemas.openxmlformats.org/officeDocument/2006/relationships/slideLayout" Target="../slideLayouts/slideLayout362.xml"/><Relationship Id="rId11" Type="http://schemas.openxmlformats.org/officeDocument/2006/relationships/slideLayout" Target="../slideLayouts/slideLayout367.xml"/><Relationship Id="rId5" Type="http://schemas.openxmlformats.org/officeDocument/2006/relationships/slideLayout" Target="../slideLayouts/slideLayout361.xml"/><Relationship Id="rId15" Type="http://schemas.openxmlformats.org/officeDocument/2006/relationships/slideLayout" Target="../slideLayouts/slideLayout371.xml"/><Relationship Id="rId10" Type="http://schemas.openxmlformats.org/officeDocument/2006/relationships/slideLayout" Target="../slideLayouts/slideLayout366.xml"/><Relationship Id="rId19" Type="http://schemas.openxmlformats.org/officeDocument/2006/relationships/theme" Target="../theme/theme23.xml"/><Relationship Id="rId4" Type="http://schemas.openxmlformats.org/officeDocument/2006/relationships/slideLayout" Target="../slideLayouts/slideLayout360.xml"/><Relationship Id="rId9" Type="http://schemas.openxmlformats.org/officeDocument/2006/relationships/slideLayout" Target="../slideLayouts/slideLayout365.xml"/><Relationship Id="rId14" Type="http://schemas.openxmlformats.org/officeDocument/2006/relationships/slideLayout" Target="../slideLayouts/slideLayout370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2.xml"/><Relationship Id="rId13" Type="http://schemas.openxmlformats.org/officeDocument/2006/relationships/slideLayout" Target="../slideLayouts/slideLayout387.xml"/><Relationship Id="rId18" Type="http://schemas.openxmlformats.org/officeDocument/2006/relationships/slideLayout" Target="../slideLayouts/slideLayout392.xml"/><Relationship Id="rId3" Type="http://schemas.openxmlformats.org/officeDocument/2006/relationships/slideLayout" Target="../slideLayouts/slideLayout377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381.xml"/><Relationship Id="rId12" Type="http://schemas.openxmlformats.org/officeDocument/2006/relationships/slideLayout" Target="../slideLayouts/slideLayout386.xml"/><Relationship Id="rId17" Type="http://schemas.openxmlformats.org/officeDocument/2006/relationships/slideLayout" Target="../slideLayouts/slideLayout391.xml"/><Relationship Id="rId2" Type="http://schemas.openxmlformats.org/officeDocument/2006/relationships/slideLayout" Target="../slideLayouts/slideLayout376.xml"/><Relationship Id="rId16" Type="http://schemas.openxmlformats.org/officeDocument/2006/relationships/slideLayout" Target="../slideLayouts/slideLayout390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375.xml"/><Relationship Id="rId6" Type="http://schemas.openxmlformats.org/officeDocument/2006/relationships/slideLayout" Target="../slideLayouts/slideLayout380.xml"/><Relationship Id="rId11" Type="http://schemas.openxmlformats.org/officeDocument/2006/relationships/slideLayout" Target="../slideLayouts/slideLayout385.xml"/><Relationship Id="rId5" Type="http://schemas.openxmlformats.org/officeDocument/2006/relationships/slideLayout" Target="../slideLayouts/slideLayout379.xml"/><Relationship Id="rId15" Type="http://schemas.openxmlformats.org/officeDocument/2006/relationships/slideLayout" Target="../slideLayouts/slideLayout389.xml"/><Relationship Id="rId10" Type="http://schemas.openxmlformats.org/officeDocument/2006/relationships/slideLayout" Target="../slideLayouts/slideLayout384.xml"/><Relationship Id="rId19" Type="http://schemas.openxmlformats.org/officeDocument/2006/relationships/theme" Target="../theme/theme24.xml"/><Relationship Id="rId4" Type="http://schemas.openxmlformats.org/officeDocument/2006/relationships/slideLayout" Target="../slideLayouts/slideLayout378.xml"/><Relationship Id="rId9" Type="http://schemas.openxmlformats.org/officeDocument/2006/relationships/slideLayout" Target="../slideLayouts/slideLayout383.xml"/><Relationship Id="rId14" Type="http://schemas.openxmlformats.org/officeDocument/2006/relationships/slideLayout" Target="../slideLayouts/slideLayout38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1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71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78.xml"/><Relationship Id="rId19" Type="http://schemas.openxmlformats.org/officeDocument/2006/relationships/theme" Target="../theme/theme5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9.xml"/><Relationship Id="rId1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89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17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88.xml"/><Relationship Id="rId16" Type="http://schemas.openxmlformats.org/officeDocument/2006/relationships/slideLayout" Target="../slideLayouts/slideLayout102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96.xml"/><Relationship Id="rId19" Type="http://schemas.openxmlformats.org/officeDocument/2006/relationships/theme" Target="../theme/theme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10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13" Type="http://schemas.openxmlformats.org/officeDocument/2006/relationships/slideLayout" Target="../slideLayouts/slideLayout117.xml"/><Relationship Id="rId18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07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111.xml"/><Relationship Id="rId12" Type="http://schemas.openxmlformats.org/officeDocument/2006/relationships/slideLayout" Target="../slideLayouts/slideLayout116.xml"/><Relationship Id="rId17" Type="http://schemas.openxmlformats.org/officeDocument/2006/relationships/slideLayout" Target="../slideLayouts/slideLayout121.xml"/><Relationship Id="rId2" Type="http://schemas.openxmlformats.org/officeDocument/2006/relationships/slideLayout" Target="../slideLayouts/slideLayout106.xml"/><Relationship Id="rId16" Type="http://schemas.openxmlformats.org/officeDocument/2006/relationships/slideLayout" Target="../slideLayouts/slideLayout120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14.xml"/><Relationship Id="rId19" Type="http://schemas.openxmlformats.org/officeDocument/2006/relationships/theme" Target="../theme/theme7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Relationship Id="rId14" Type="http://schemas.openxmlformats.org/officeDocument/2006/relationships/slideLayout" Target="../slideLayouts/slideLayout11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slideLayout" Target="../slideLayouts/slideLayout135.xml"/><Relationship Id="rId1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25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4.xml"/><Relationship Id="rId17" Type="http://schemas.openxmlformats.org/officeDocument/2006/relationships/slideLayout" Target="../slideLayouts/slideLayout139.xml"/><Relationship Id="rId2" Type="http://schemas.openxmlformats.org/officeDocument/2006/relationships/slideLayout" Target="../slideLayouts/slideLayout124.xml"/><Relationship Id="rId16" Type="http://schemas.openxmlformats.org/officeDocument/2006/relationships/slideLayout" Target="../slideLayouts/slideLayout138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32.xml"/><Relationship Id="rId19" Type="http://schemas.openxmlformats.org/officeDocument/2006/relationships/theme" Target="../theme/theme8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Relationship Id="rId14" Type="http://schemas.openxmlformats.org/officeDocument/2006/relationships/slideLayout" Target="../slideLayouts/slideLayout13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8.xml"/><Relationship Id="rId13" Type="http://schemas.openxmlformats.org/officeDocument/2006/relationships/slideLayout" Target="../slideLayouts/slideLayout153.xml"/><Relationship Id="rId18" Type="http://schemas.openxmlformats.org/officeDocument/2006/relationships/slideLayout" Target="../slideLayouts/slideLayout158.xml"/><Relationship Id="rId3" Type="http://schemas.openxmlformats.org/officeDocument/2006/relationships/slideLayout" Target="../slideLayouts/slideLayout14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147.xml"/><Relationship Id="rId12" Type="http://schemas.openxmlformats.org/officeDocument/2006/relationships/slideLayout" Target="../slideLayouts/slideLayout152.xml"/><Relationship Id="rId17" Type="http://schemas.openxmlformats.org/officeDocument/2006/relationships/slideLayout" Target="../slideLayouts/slideLayout157.xml"/><Relationship Id="rId2" Type="http://schemas.openxmlformats.org/officeDocument/2006/relationships/slideLayout" Target="../slideLayouts/slideLayout142.xml"/><Relationship Id="rId16" Type="http://schemas.openxmlformats.org/officeDocument/2006/relationships/slideLayout" Target="../slideLayouts/slideLayout15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41.xml"/><Relationship Id="rId6" Type="http://schemas.openxmlformats.org/officeDocument/2006/relationships/slideLayout" Target="../slideLayouts/slideLayout146.xml"/><Relationship Id="rId11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45.xml"/><Relationship Id="rId15" Type="http://schemas.openxmlformats.org/officeDocument/2006/relationships/slideLayout" Target="../slideLayouts/slideLayout155.xml"/><Relationship Id="rId10" Type="http://schemas.openxmlformats.org/officeDocument/2006/relationships/slideLayout" Target="../slideLayouts/slideLayout150.xml"/><Relationship Id="rId19" Type="http://schemas.openxmlformats.org/officeDocument/2006/relationships/theme" Target="../theme/theme9.xml"/><Relationship Id="rId4" Type="http://schemas.openxmlformats.org/officeDocument/2006/relationships/slideLayout" Target="../slideLayouts/slideLayout144.xml"/><Relationship Id="rId9" Type="http://schemas.openxmlformats.org/officeDocument/2006/relationships/slideLayout" Target="../slideLayouts/slideLayout149.xml"/><Relationship Id="rId14" Type="http://schemas.openxmlformats.org/officeDocument/2006/relationships/slideLayout" Target="../slideLayouts/slideLayout1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/>
              <a:pPr>
                <a:defRPr/>
              </a:pPr>
              <a:t>‹Nr.›</a:t>
            </a:fld>
            <a:endParaRPr lang="de-CH" dirty="0"/>
          </a:p>
        </p:txBody>
      </p:sp>
      <p:sp>
        <p:nvSpPr>
          <p:cNvPr id="9" name="Ellipse 8"/>
          <p:cNvSpPr/>
          <p:nvPr userDrawn="1"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 </a:t>
            </a:r>
            <a:endParaRPr lang="de-CH" dirty="0"/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4" r:id="rId2"/>
    <p:sldLayoutId id="2147483695" r:id="rId3"/>
    <p:sldLayoutId id="2147483690" r:id="rId4"/>
    <p:sldLayoutId id="2147483696" r:id="rId5"/>
    <p:sldLayoutId id="2147483697" r:id="rId6"/>
    <p:sldLayoutId id="2147483698" r:id="rId7"/>
    <p:sldLayoutId id="2147483699" r:id="rId8"/>
    <p:sldLayoutId id="2147483689" r:id="rId9"/>
    <p:sldLayoutId id="2147483700" r:id="rId10"/>
    <p:sldLayoutId id="2147483692" r:id="rId11"/>
    <p:sldLayoutId id="2147483701" r:id="rId12"/>
    <p:sldLayoutId id="2147483691" r:id="rId13"/>
    <p:sldLayoutId id="2147483693" r:id="rId14"/>
    <p:sldLayoutId id="2147483702" r:id="rId15"/>
    <p:sldLayoutId id="2147483703" r:id="rId16"/>
    <p:sldLayoutId id="2147484137" r:id="rId17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 userDrawn="1"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9513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  <p:sldLayoutId id="2147483897" r:id="rId12"/>
    <p:sldLayoutId id="2147483898" r:id="rId13"/>
    <p:sldLayoutId id="2147483899" r:id="rId14"/>
    <p:sldLayoutId id="2147483900" r:id="rId15"/>
    <p:sldLayoutId id="2147483901" r:id="rId16"/>
    <p:sldLayoutId id="2147483902" r:id="rId17"/>
    <p:sldLayoutId id="2147483903" r:id="rId18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 userDrawn="1"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56429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  <p:sldLayoutId id="2147483916" r:id="rId12"/>
    <p:sldLayoutId id="2147483917" r:id="rId13"/>
    <p:sldLayoutId id="2147483918" r:id="rId14"/>
    <p:sldLayoutId id="2147483919" r:id="rId15"/>
    <p:sldLayoutId id="2147483920" r:id="rId16"/>
    <p:sldLayoutId id="2147483921" r:id="rId17"/>
    <p:sldLayoutId id="2147483922" r:id="rId18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67521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37" r:id="rId14"/>
    <p:sldLayoutId id="2147483938" r:id="rId15"/>
    <p:sldLayoutId id="2147483939" r:id="rId16"/>
    <p:sldLayoutId id="2147483941" r:id="rId17"/>
    <p:sldLayoutId id="2147483942" r:id="rId18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2110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 userDrawn="1"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52232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53" r:id="rId2"/>
    <p:sldLayoutId id="2147483954" r:id="rId3"/>
    <p:sldLayoutId id="2147483955" r:id="rId4"/>
    <p:sldLayoutId id="2147483956" r:id="rId5"/>
    <p:sldLayoutId id="2147483957" r:id="rId6"/>
    <p:sldLayoutId id="2147483958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 userDrawn="1"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42525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  <p:sldLayoutId id="2147483972" r:id="rId13"/>
    <p:sldLayoutId id="2147483973" r:id="rId14"/>
    <p:sldLayoutId id="2147483974" r:id="rId15"/>
    <p:sldLayoutId id="2147483975" r:id="rId16"/>
    <p:sldLayoutId id="2147483976" r:id="rId17"/>
    <p:sldLayoutId id="2147483977" r:id="rId18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 userDrawn="1"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62764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  <p:sldLayoutId id="2147483990" r:id="rId12"/>
    <p:sldLayoutId id="2147483991" r:id="rId13"/>
    <p:sldLayoutId id="2147483992" r:id="rId14"/>
    <p:sldLayoutId id="2147483993" r:id="rId15"/>
    <p:sldLayoutId id="2147483994" r:id="rId16"/>
    <p:sldLayoutId id="2147483995" r:id="rId17"/>
    <p:sldLayoutId id="2147483996" r:id="rId18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44374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4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60253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  <p:sldLayoutId id="2147484007" r:id="rId2"/>
    <p:sldLayoutId id="2147484008" r:id="rId3"/>
    <p:sldLayoutId id="2147484009" r:id="rId4"/>
    <p:sldLayoutId id="2147484010" r:id="rId5"/>
    <p:sldLayoutId id="2147484011" r:id="rId6"/>
    <p:sldLayoutId id="2147484012" r:id="rId7"/>
    <p:sldLayoutId id="2147484013" r:id="rId8"/>
    <p:sldLayoutId id="2147484014" r:id="rId9"/>
    <p:sldLayoutId id="2147484015" r:id="rId10"/>
    <p:sldLayoutId id="2147484016" r:id="rId11"/>
    <p:sldLayoutId id="2147484017" r:id="rId12"/>
    <p:sldLayoutId id="2147484018" r:id="rId13"/>
    <p:sldLayoutId id="2147484019" r:id="rId14"/>
    <p:sldLayoutId id="2147484020" r:id="rId15"/>
    <p:sldLayoutId id="2147484021" r:id="rId16"/>
    <p:sldLayoutId id="2147484022" r:id="rId17"/>
    <p:sldLayoutId id="2147484023" r:id="rId18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 userDrawn="1"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75726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5" r:id="rId1"/>
    <p:sldLayoutId id="2147484026" r:id="rId2"/>
    <p:sldLayoutId id="2147484027" r:id="rId3"/>
    <p:sldLayoutId id="2147484028" r:id="rId4"/>
    <p:sldLayoutId id="2147484029" r:id="rId5"/>
    <p:sldLayoutId id="2147484030" r:id="rId6"/>
    <p:sldLayoutId id="2147484031" r:id="rId7"/>
    <p:sldLayoutId id="2147484032" r:id="rId8"/>
    <p:sldLayoutId id="2147484033" r:id="rId9"/>
    <p:sldLayoutId id="2147484034" r:id="rId10"/>
    <p:sldLayoutId id="2147484035" r:id="rId11"/>
    <p:sldLayoutId id="2147484036" r:id="rId12"/>
    <p:sldLayoutId id="2147484037" r:id="rId13"/>
    <p:sldLayoutId id="2147484038" r:id="rId14"/>
    <p:sldLayoutId id="2147484039" r:id="rId15"/>
    <p:sldLayoutId id="2147484040" r:id="rId16"/>
    <p:sldLayoutId id="2147484041" r:id="rId17"/>
    <p:sldLayoutId id="2147484042" r:id="rId18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 userDrawn="1"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876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02588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  <p:sldLayoutId id="2147484055" r:id="rId12"/>
    <p:sldLayoutId id="2147484056" r:id="rId13"/>
    <p:sldLayoutId id="2147484057" r:id="rId14"/>
    <p:sldLayoutId id="2147484058" r:id="rId15"/>
    <p:sldLayoutId id="2147484059" r:id="rId16"/>
    <p:sldLayoutId id="2147484060" r:id="rId17"/>
    <p:sldLayoutId id="2147484061" r:id="rId18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 userDrawn="1"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3209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4" r:id="rId1"/>
    <p:sldLayoutId id="2147484065" r:id="rId2"/>
    <p:sldLayoutId id="2147484066" r:id="rId3"/>
    <p:sldLayoutId id="2147484067" r:id="rId4"/>
    <p:sldLayoutId id="2147484068" r:id="rId5"/>
    <p:sldLayoutId id="2147484069" r:id="rId6"/>
    <p:sldLayoutId id="2147484070" r:id="rId7"/>
    <p:sldLayoutId id="2147484071" r:id="rId8"/>
    <p:sldLayoutId id="2147484072" r:id="rId9"/>
    <p:sldLayoutId id="2147484073" r:id="rId10"/>
    <p:sldLayoutId id="2147484074" r:id="rId11"/>
    <p:sldLayoutId id="2147484075" r:id="rId12"/>
    <p:sldLayoutId id="2147484076" r:id="rId13"/>
    <p:sldLayoutId id="2147484077" r:id="rId14"/>
    <p:sldLayoutId id="2147484078" r:id="rId15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20" cstate="print"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 userDrawn="1"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39444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  <p:sldLayoutId id="2147484091" r:id="rId12"/>
    <p:sldLayoutId id="2147484092" r:id="rId13"/>
    <p:sldLayoutId id="2147484093" r:id="rId14"/>
    <p:sldLayoutId id="2147484094" r:id="rId15"/>
    <p:sldLayoutId id="2147484095" r:id="rId16"/>
    <p:sldLayoutId id="2147484096" r:id="rId17"/>
    <p:sldLayoutId id="2147484097" r:id="rId18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0" cstate="print"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618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100" r:id="rId2"/>
    <p:sldLayoutId id="2147484101" r:id="rId3"/>
    <p:sldLayoutId id="2147484102" r:id="rId4"/>
    <p:sldLayoutId id="2147484103" r:id="rId5"/>
    <p:sldLayoutId id="2147484104" r:id="rId6"/>
    <p:sldLayoutId id="2147484105" r:id="rId7"/>
    <p:sldLayoutId id="2147484106" r:id="rId8"/>
    <p:sldLayoutId id="2147484107" r:id="rId9"/>
    <p:sldLayoutId id="2147484108" r:id="rId10"/>
    <p:sldLayoutId id="2147484109" r:id="rId11"/>
    <p:sldLayoutId id="2147484110" r:id="rId12"/>
    <p:sldLayoutId id="2147484111" r:id="rId13"/>
    <p:sldLayoutId id="2147484112" r:id="rId14"/>
    <p:sldLayoutId id="2147484113" r:id="rId15"/>
    <p:sldLayoutId id="2147484114" r:id="rId16"/>
    <p:sldLayoutId id="2147484115" r:id="rId17"/>
    <p:sldLayoutId id="2147484116" r:id="rId18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0" cstate="print"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5375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19" r:id="rId2"/>
    <p:sldLayoutId id="2147484120" r:id="rId3"/>
    <p:sldLayoutId id="2147484121" r:id="rId4"/>
    <p:sldLayoutId id="2147484122" r:id="rId5"/>
    <p:sldLayoutId id="2147484123" r:id="rId6"/>
    <p:sldLayoutId id="2147484124" r:id="rId7"/>
    <p:sldLayoutId id="2147484125" r:id="rId8"/>
    <p:sldLayoutId id="2147484126" r:id="rId9"/>
    <p:sldLayoutId id="2147484127" r:id="rId10"/>
    <p:sldLayoutId id="2147484128" r:id="rId11"/>
    <p:sldLayoutId id="2147484129" r:id="rId12"/>
    <p:sldLayoutId id="2147484130" r:id="rId13"/>
    <p:sldLayoutId id="2147484131" r:id="rId14"/>
    <p:sldLayoutId id="2147484132" r:id="rId15"/>
    <p:sldLayoutId id="2147484133" r:id="rId16"/>
    <p:sldLayoutId id="2147484134" r:id="rId17"/>
    <p:sldLayoutId id="2147484135" r:id="rId18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61318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 userDrawn="1"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7183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 userDrawn="1"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846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  <p:sldLayoutId id="2147483780" r:id="rId18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 userDrawn="1"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9133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7" r:id="rId16"/>
    <p:sldLayoutId id="2147483798" r:id="rId17"/>
    <p:sldLayoutId id="2147483799" r:id="rId18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 userDrawn="1"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0754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  <p:sldLayoutId id="2147483812" r:id="rId12"/>
    <p:sldLayoutId id="2147483813" r:id="rId13"/>
    <p:sldLayoutId id="2147483814" r:id="rId14"/>
    <p:sldLayoutId id="2147483815" r:id="rId15"/>
    <p:sldLayoutId id="2147483816" r:id="rId16"/>
    <p:sldLayoutId id="2147483817" r:id="rId17"/>
    <p:sldLayoutId id="2147483818" r:id="rId18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 userDrawn="1"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5732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  <p:sldLayoutId id="2147483832" r:id="rId13"/>
    <p:sldLayoutId id="2147483833" r:id="rId14"/>
    <p:sldLayoutId id="2147483834" r:id="rId15"/>
    <p:sldLayoutId id="2147483835" r:id="rId16"/>
    <p:sldLayoutId id="2147483836" r:id="rId17"/>
    <p:sldLayoutId id="2147483837" r:id="rId18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5175"/>
            <a:ext cx="822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5856" y="658971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fld id="{F818F034-3ED1-44CB-BAE4-E1467A962864}" type="slidenum">
              <a:rPr lang="de-CH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9" name="Ellipse 8"/>
          <p:cNvSpPr/>
          <p:nvPr userDrawn="1"/>
        </p:nvSpPr>
        <p:spPr>
          <a:xfrm>
            <a:off x="7164288" y="5877272"/>
            <a:ext cx="2088232" cy="20882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FFFFFF"/>
                </a:solidFill>
              </a:rPr>
              <a:t> </a:t>
            </a:r>
            <a:endParaRPr lang="de-CH" dirty="0">
              <a:solidFill>
                <a:srgbClr val="FFFFFF"/>
              </a:solidFill>
            </a:endParaRPr>
          </a:p>
        </p:txBody>
      </p:sp>
      <p:pic>
        <p:nvPicPr>
          <p:cNvPr id="1031" name="Grafik 7" descr="QL_Multim_Anschluss_4f_transparent.pn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6237312"/>
            <a:ext cx="1298551" cy="48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94265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  <p:sldLayoutId id="2147483879" r:id="rId13"/>
    <p:sldLayoutId id="2147483880" r:id="rId14"/>
    <p:sldLayoutId id="2147483881" r:id="rId15"/>
    <p:sldLayoutId id="2147483882" r:id="rId16"/>
    <p:sldLayoutId id="2147483883" r:id="rId17"/>
    <p:sldLayoutId id="2147483884" r:id="rId18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17.pn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emf"/><Relationship Id="rId5" Type="http://schemas.openxmlformats.org/officeDocument/2006/relationships/image" Target="../media/image29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5.jpe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5.jpe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907704" y="332656"/>
            <a:ext cx="4824635" cy="647328"/>
          </a:xfrm>
        </p:spPr>
        <p:txBody>
          <a:bodyPr/>
          <a:lstStyle/>
          <a:p>
            <a:r>
              <a:rPr lang="de-CH" dirty="0" err="1" smtClean="0"/>
              <a:t>Quickline</a:t>
            </a:r>
            <a:r>
              <a:rPr lang="de-CH" dirty="0" smtClean="0"/>
              <a:t> Mobil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1907704" y="1051992"/>
            <a:ext cx="6336704" cy="864840"/>
          </a:xfrm>
        </p:spPr>
        <p:txBody>
          <a:bodyPr/>
          <a:lstStyle/>
          <a:p>
            <a:r>
              <a:rPr lang="de-CH" dirty="0" smtClean="0"/>
              <a:t>April 2013</a:t>
            </a:r>
          </a:p>
          <a:p>
            <a:r>
              <a:rPr lang="de-CH" dirty="0" smtClean="0"/>
              <a:t>Reto Bitschnau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smtClean="0"/>
              <a:t>Produktmanagement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/>
              <a:t>3.1.5 Produktportfolio QL Mobil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7"/>
          </p:nvPr>
        </p:nvSpPr>
        <p:spPr>
          <a:xfrm>
            <a:off x="395536" y="2132856"/>
            <a:ext cx="8208963" cy="4464496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de-CH" sz="1200" b="1" dirty="0" smtClean="0"/>
              <a:t>QL Mobil Basic und QL Mobil Extra werden aus dem Verkauf genommen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de-CH" sz="1200" dirty="0" smtClean="0"/>
              <a:t>Grund 1: Tarifstruktur nicht attraktiv (Thema Fremdnetze)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de-CH" sz="1200" dirty="0" smtClean="0"/>
              <a:t>Grund 2: Schwache Verkaufszahlen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de-CH" sz="1200" dirty="0" smtClean="0"/>
              <a:t>Keine </a:t>
            </a:r>
            <a:r>
              <a:rPr lang="de-CH" sz="1200" dirty="0" err="1" smtClean="0"/>
              <a:t>Forced</a:t>
            </a:r>
            <a:r>
              <a:rPr lang="de-CH" sz="1200" dirty="0" smtClean="0"/>
              <a:t>-Migration der </a:t>
            </a:r>
            <a:r>
              <a:rPr lang="de-CH" sz="1200" dirty="0" err="1" smtClean="0"/>
              <a:t>Bestandeskunden</a:t>
            </a:r>
            <a:r>
              <a:rPr lang="de-CH" sz="1200" dirty="0"/>
              <a:t> </a:t>
            </a:r>
            <a:r>
              <a:rPr lang="de-CH" sz="1200" dirty="0" smtClean="0"/>
              <a:t>-&gt; werden angeschrieben mit Vorschlag zum Wechsel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de-CH" sz="1200" dirty="0" smtClean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de-CH" sz="1200" b="1" dirty="0" smtClean="0"/>
              <a:t>QL Mobil Budget und QL Mobil Flat bleiben im Portfolio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de-CH" sz="1200" dirty="0" smtClean="0"/>
              <a:t>Anpassung des QL Mobil Flat: MMS neu flat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endParaRPr lang="de-CH" sz="1200" dirty="0" smtClean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de-CH" sz="1200" b="1" dirty="0" smtClean="0"/>
              <a:t>3 neue Tarife, welche folgende Bedürfnisse und Chancen decken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de-CH" sz="1200" dirty="0" smtClean="0"/>
              <a:t>Attraktive Telefonie in alle Netze wird berücksichtigt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de-CH" sz="1200" dirty="0" smtClean="0"/>
              <a:t>Einsteigertarif inkl. Handy, Telefonie in alle Netze, wenig SMS &amp; Data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de-CH" sz="1200" dirty="0" err="1" smtClean="0"/>
              <a:t>Vieltelefonierer</a:t>
            </a:r>
            <a:r>
              <a:rPr lang="de-CH" sz="1200" dirty="0" smtClean="0"/>
              <a:t>-Tarif in alle Netze mit wenig Daten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de-CH" sz="1200" dirty="0" smtClean="0"/>
              <a:t>Vielsurfer-Tarif mit wenig Telefonie in alle Netze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de-CH" sz="1200" dirty="0" smtClean="0"/>
              <a:t>Portfolio wird einfacher für den Verkauf &amp; deckt die Bedürfnisse der Kunden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de-CH" sz="1200" dirty="0" smtClean="0"/>
              <a:t>Portfolio wird im Konkurrenzvergleich attraktiver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de-CH" sz="1200" dirty="0" smtClean="0"/>
              <a:t>Zusätzliche Datenoption 500MB (Phase 2, Mitte September)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endParaRPr lang="de-CH" sz="1200" dirty="0" smtClean="0"/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de-CH" sz="1200" b="1" smtClean="0"/>
              <a:t>Take2 Mobil</a:t>
            </a:r>
            <a:endParaRPr lang="de-CH" sz="1200" b="1" dirty="0" smtClean="0"/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de-CH" sz="1200" dirty="0" smtClean="0"/>
              <a:t>Portfolio wird entsprechend den neuen Mobil Tarifen angepasst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de-CH" sz="1200" dirty="0" smtClean="0"/>
              <a:t>Keine </a:t>
            </a:r>
            <a:r>
              <a:rPr lang="de-CH" sz="1200" dirty="0" err="1" smtClean="0"/>
              <a:t>Forced</a:t>
            </a:r>
            <a:r>
              <a:rPr lang="de-CH" sz="1200" dirty="0" smtClean="0"/>
              <a:t>-Migration der </a:t>
            </a:r>
            <a:r>
              <a:rPr lang="de-CH" sz="1200" dirty="0" err="1" smtClean="0"/>
              <a:t>Bestandeskunden</a:t>
            </a:r>
            <a:r>
              <a:rPr lang="de-CH" sz="1200" dirty="0" smtClean="0"/>
              <a:t> -&gt; werden angeschrieben mit Vorschlag zum Wechsel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/>
              <a:t>Anpassungen per </a:t>
            </a:r>
            <a:r>
              <a:rPr lang="de-CH" u="sng"/>
              <a:t>15. Mai 2013</a:t>
            </a:r>
            <a:r>
              <a:rPr lang="de-CH"/>
              <a:t> im </a:t>
            </a:r>
            <a:r>
              <a:rPr lang="de-CH" smtClean="0"/>
              <a:t>Überblick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21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platzhalter 4"/>
          <p:cNvSpPr txBox="1">
            <a:spLocks/>
          </p:cNvSpPr>
          <p:nvPr/>
        </p:nvSpPr>
        <p:spPr bwMode="auto">
          <a:xfrm>
            <a:off x="395485" y="2132856"/>
            <a:ext cx="8208963" cy="367240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342900">
              <a:buFont typeface="+mj-lt"/>
              <a:buAutoNum type="arabicPeriod"/>
            </a:pPr>
            <a:endParaRPr lang="de-CH" sz="1600" b="1" dirty="0">
              <a:solidFill>
                <a:srgbClr val="000000"/>
              </a:solidFill>
            </a:endParaRPr>
          </a:p>
        </p:txBody>
      </p:sp>
      <p:sp>
        <p:nvSpPr>
          <p:cNvPr id="90" name="Textplatzhalter 7"/>
          <p:cNvSpPr txBox="1">
            <a:spLocks/>
          </p:cNvSpPr>
          <p:nvPr/>
        </p:nvSpPr>
        <p:spPr bwMode="auto">
          <a:xfrm>
            <a:off x="259906" y="2285256"/>
            <a:ext cx="6844844" cy="4240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kern="0" smtClean="0">
                <a:solidFill>
                  <a:srgbClr val="000000"/>
                </a:solidFill>
              </a:rPr>
              <a:t> </a:t>
            </a:r>
            <a:endParaRPr lang="de-CH" kern="0" dirty="0">
              <a:solidFill>
                <a:srgbClr val="000000"/>
              </a:solidFill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smtClean="0"/>
              <a:t>Produktmanagement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/>
              <a:t>3.1.5 Produktportfolio QL Mobil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smtClean="0"/>
              <a:t> </a:t>
            </a:r>
            <a:r>
              <a:rPr lang="de-CH"/>
              <a:t>Das neue QL Mobil </a:t>
            </a:r>
            <a:r>
              <a:rPr lang="de-CH" smtClean="0"/>
              <a:t>Portfolio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extplatzhalter 4"/>
          <p:cNvSpPr txBox="1">
            <a:spLocks/>
          </p:cNvSpPr>
          <p:nvPr/>
        </p:nvSpPr>
        <p:spPr bwMode="auto">
          <a:xfrm>
            <a:off x="1331641" y="2240000"/>
            <a:ext cx="1296144" cy="370272"/>
          </a:xfrm>
          <a:prstGeom prst="rect">
            <a:avLst/>
          </a:prstGeom>
          <a:solidFill>
            <a:srgbClr val="00B0F0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/>
            <a:r>
              <a:rPr lang="de-CH" sz="1600" b="1" dirty="0" smtClean="0">
                <a:solidFill>
                  <a:srgbClr val="FFFFFF"/>
                </a:solidFill>
              </a:rPr>
              <a:t>Budget</a:t>
            </a:r>
          </a:p>
        </p:txBody>
      </p:sp>
      <p:sp>
        <p:nvSpPr>
          <p:cNvPr id="17" name="Textplatzhalter 4"/>
          <p:cNvSpPr txBox="1">
            <a:spLocks/>
          </p:cNvSpPr>
          <p:nvPr/>
        </p:nvSpPr>
        <p:spPr bwMode="auto">
          <a:xfrm>
            <a:off x="4192615" y="2257746"/>
            <a:ext cx="1297301" cy="370272"/>
          </a:xfrm>
          <a:prstGeom prst="rect">
            <a:avLst/>
          </a:prstGeom>
          <a:solidFill>
            <a:srgbClr val="00B050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/>
            <a:r>
              <a:rPr lang="de-CH" sz="1600" b="1" dirty="0" smtClean="0">
                <a:solidFill>
                  <a:srgbClr val="FFFFFF"/>
                </a:solidFill>
              </a:rPr>
              <a:t>Talk</a:t>
            </a:r>
          </a:p>
        </p:txBody>
      </p:sp>
      <p:sp>
        <p:nvSpPr>
          <p:cNvPr id="18" name="Textplatzhalter 4"/>
          <p:cNvSpPr txBox="1">
            <a:spLocks/>
          </p:cNvSpPr>
          <p:nvPr/>
        </p:nvSpPr>
        <p:spPr bwMode="auto">
          <a:xfrm>
            <a:off x="5634142" y="2259480"/>
            <a:ext cx="1326277" cy="370272"/>
          </a:xfrm>
          <a:prstGeom prst="rect">
            <a:avLst/>
          </a:prstGeom>
          <a:solidFill>
            <a:srgbClr val="7030A0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/>
            <a:r>
              <a:rPr lang="de-CH" sz="1600" b="1" dirty="0" smtClean="0">
                <a:solidFill>
                  <a:srgbClr val="FFFFFF"/>
                </a:solidFill>
              </a:rPr>
              <a:t>Surf</a:t>
            </a:r>
          </a:p>
        </p:txBody>
      </p:sp>
      <p:sp>
        <p:nvSpPr>
          <p:cNvPr id="19" name="Textplatzhalter 4"/>
          <p:cNvSpPr txBox="1">
            <a:spLocks/>
          </p:cNvSpPr>
          <p:nvPr/>
        </p:nvSpPr>
        <p:spPr bwMode="auto">
          <a:xfrm>
            <a:off x="7104749" y="2259480"/>
            <a:ext cx="1340460" cy="370272"/>
          </a:xfrm>
          <a:prstGeom prst="rect">
            <a:avLst/>
          </a:prstGeom>
          <a:solidFill>
            <a:srgbClr val="FF9933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/>
            <a:r>
              <a:rPr lang="de-CH" sz="1600" b="1" dirty="0" smtClean="0">
                <a:solidFill>
                  <a:srgbClr val="FFFFFF"/>
                </a:solidFill>
              </a:rPr>
              <a:t>Flat</a:t>
            </a:r>
          </a:p>
        </p:txBody>
      </p:sp>
      <p:sp>
        <p:nvSpPr>
          <p:cNvPr id="28" name="Textplatzhalter 4"/>
          <p:cNvSpPr txBox="1">
            <a:spLocks/>
          </p:cNvSpPr>
          <p:nvPr/>
        </p:nvSpPr>
        <p:spPr bwMode="auto">
          <a:xfrm>
            <a:off x="1331641" y="2732185"/>
            <a:ext cx="1297302" cy="39604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de-CH" sz="900" b="1" i="1" dirty="0" smtClean="0">
                <a:solidFill>
                  <a:srgbClr val="00B0F0"/>
                </a:solidFill>
              </a:rPr>
              <a:t>In der Familie gratis telefonieren</a:t>
            </a:r>
            <a:endParaRPr lang="de-CH" sz="900" i="1" dirty="0" smtClean="0">
              <a:solidFill>
                <a:srgbClr val="00B0F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900" dirty="0" smtClean="0">
              <a:solidFill>
                <a:srgbClr val="00B0F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900" dirty="0" smtClean="0">
              <a:solidFill>
                <a:srgbClr val="00B0F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900" dirty="0" smtClean="0">
              <a:solidFill>
                <a:srgbClr val="00B0F0"/>
              </a:solidFill>
            </a:endParaRPr>
          </a:p>
        </p:txBody>
      </p:sp>
      <p:sp>
        <p:nvSpPr>
          <p:cNvPr id="29" name="Textplatzhalter 4"/>
          <p:cNvSpPr txBox="1">
            <a:spLocks/>
          </p:cNvSpPr>
          <p:nvPr/>
        </p:nvSpPr>
        <p:spPr bwMode="auto">
          <a:xfrm>
            <a:off x="4198131" y="2732185"/>
            <a:ext cx="1320761" cy="39604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de-CH" sz="900" b="1" i="1" dirty="0" smtClean="0">
                <a:solidFill>
                  <a:srgbClr val="00B050"/>
                </a:solidFill>
              </a:rPr>
              <a:t>Telefonieren so viel Du magst!</a:t>
            </a:r>
            <a:endParaRPr lang="de-CH" sz="900" i="1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900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900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900" dirty="0" smtClean="0">
              <a:solidFill>
                <a:srgbClr val="00B050"/>
              </a:solidFill>
            </a:endParaRPr>
          </a:p>
        </p:txBody>
      </p:sp>
      <p:sp>
        <p:nvSpPr>
          <p:cNvPr id="30" name="Textplatzhalter 4"/>
          <p:cNvSpPr txBox="1">
            <a:spLocks/>
          </p:cNvSpPr>
          <p:nvPr/>
        </p:nvSpPr>
        <p:spPr bwMode="auto">
          <a:xfrm>
            <a:off x="5634142" y="2728101"/>
            <a:ext cx="1326277" cy="39604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de-CH" sz="900" b="1" i="1" dirty="0" smtClean="0">
                <a:solidFill>
                  <a:srgbClr val="7030A0"/>
                </a:solidFill>
              </a:rPr>
              <a:t>Surfen so viel Du magst!</a:t>
            </a:r>
            <a:endParaRPr lang="de-CH" sz="900" i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900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900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900" dirty="0" smtClean="0">
              <a:solidFill>
                <a:srgbClr val="7030A0"/>
              </a:solidFill>
            </a:endParaRPr>
          </a:p>
        </p:txBody>
      </p:sp>
      <p:sp>
        <p:nvSpPr>
          <p:cNvPr id="31" name="Textplatzhalter 4"/>
          <p:cNvSpPr txBox="1">
            <a:spLocks/>
          </p:cNvSpPr>
          <p:nvPr/>
        </p:nvSpPr>
        <p:spPr bwMode="auto">
          <a:xfrm>
            <a:off x="7123784" y="2740987"/>
            <a:ext cx="1321426" cy="39604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de-CH" sz="900" b="1" i="1" dirty="0" smtClean="0">
                <a:solidFill>
                  <a:srgbClr val="FF9933"/>
                </a:solidFill>
              </a:rPr>
              <a:t>Deine volle Freiheit geniessen!</a:t>
            </a:r>
            <a:endParaRPr lang="de-CH" sz="900" i="1" dirty="0" smtClean="0">
              <a:solidFill>
                <a:srgbClr val="FF9933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900" dirty="0" smtClean="0">
              <a:solidFill>
                <a:srgbClr val="FF9933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900" dirty="0" smtClean="0">
              <a:solidFill>
                <a:srgbClr val="FF9933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900" dirty="0" smtClean="0">
              <a:solidFill>
                <a:srgbClr val="FF9933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331641" y="3310633"/>
            <a:ext cx="7113568" cy="253916"/>
          </a:xfrm>
          <a:prstGeom prst="rect">
            <a:avLst/>
          </a:prstGeom>
          <a:solidFill>
            <a:srgbClr val="EF25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1050" b="1" dirty="0" smtClean="0">
                <a:solidFill>
                  <a:srgbClr val="FFFFFF"/>
                </a:solidFill>
              </a:rPr>
              <a:t>Family Flat</a:t>
            </a:r>
            <a:endParaRPr lang="de-CH" sz="1050" b="1" dirty="0">
              <a:solidFill>
                <a:srgbClr val="FFFFFF"/>
              </a:solidFill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1331642" y="3725499"/>
            <a:ext cx="1296144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solidFill>
                  <a:srgbClr val="000000"/>
                </a:solidFill>
              </a:rPr>
              <a:t>40 </a:t>
            </a:r>
            <a:r>
              <a:rPr lang="de-CH" sz="800" dirty="0" err="1" smtClean="0">
                <a:solidFill>
                  <a:srgbClr val="000000"/>
                </a:solidFill>
              </a:rPr>
              <a:t>Rp</a:t>
            </a:r>
            <a:r>
              <a:rPr lang="de-CH" sz="800" dirty="0" smtClean="0">
                <a:solidFill>
                  <a:srgbClr val="000000"/>
                </a:solidFill>
              </a:rPr>
              <a:t>/Min</a:t>
            </a:r>
          </a:p>
          <a:p>
            <a:pPr algn="ctr"/>
            <a:endParaRPr lang="de-CH" sz="800" dirty="0">
              <a:solidFill>
                <a:srgbClr val="000000"/>
              </a:solidFill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5634143" y="3718210"/>
            <a:ext cx="1340460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solidFill>
                  <a:srgbClr val="000000"/>
                </a:solidFill>
              </a:rPr>
              <a:t>60 Min gratis</a:t>
            </a:r>
          </a:p>
          <a:p>
            <a:pPr algn="ctr"/>
            <a:r>
              <a:rPr lang="de-CH" sz="800" dirty="0" smtClean="0">
                <a:solidFill>
                  <a:srgbClr val="000000"/>
                </a:solidFill>
              </a:rPr>
              <a:t>danach 40 </a:t>
            </a:r>
            <a:r>
              <a:rPr lang="de-CH" sz="800" dirty="0" err="1" smtClean="0">
                <a:solidFill>
                  <a:srgbClr val="000000"/>
                </a:solidFill>
              </a:rPr>
              <a:t>Rp</a:t>
            </a:r>
            <a:r>
              <a:rPr lang="de-CH" sz="800" dirty="0" smtClean="0">
                <a:solidFill>
                  <a:srgbClr val="000000"/>
                </a:solidFill>
              </a:rPr>
              <a:t>/Min</a:t>
            </a:r>
            <a:endParaRPr lang="de-CH" sz="800" dirty="0">
              <a:solidFill>
                <a:srgbClr val="000000"/>
              </a:solidFill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4198132" y="3725499"/>
            <a:ext cx="1320760" cy="338554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b="1" dirty="0" smtClean="0">
                <a:solidFill>
                  <a:srgbClr val="FFFFFF"/>
                </a:solidFill>
              </a:rPr>
              <a:t>Flat in alle Netze</a:t>
            </a:r>
          </a:p>
          <a:p>
            <a:pPr algn="ctr"/>
            <a:endParaRPr lang="de-CH" sz="800" b="1" dirty="0">
              <a:solidFill>
                <a:srgbClr val="FFFFFF"/>
              </a:solidFill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7123783" y="3734301"/>
            <a:ext cx="1321426" cy="338554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b="1" dirty="0" smtClean="0">
                <a:solidFill>
                  <a:srgbClr val="FFFFFF"/>
                </a:solidFill>
              </a:rPr>
              <a:t>Flat in alle Netze</a:t>
            </a:r>
          </a:p>
          <a:p>
            <a:pPr algn="ctr"/>
            <a:endParaRPr lang="de-CH" sz="800" b="1" dirty="0">
              <a:solidFill>
                <a:srgbClr val="FFFFFF"/>
              </a:solidFill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1305083" y="4553591"/>
            <a:ext cx="1322703" cy="2154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solidFill>
                  <a:srgbClr val="000000"/>
                </a:solidFill>
              </a:rPr>
              <a:t>50</a:t>
            </a:r>
            <a:endParaRPr lang="de-CH" sz="800" dirty="0">
              <a:solidFill>
                <a:srgbClr val="000000"/>
              </a:solidFill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7137395" y="4545124"/>
            <a:ext cx="1321427" cy="415498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b="1" dirty="0" smtClean="0">
                <a:solidFill>
                  <a:srgbClr val="FFFFFF"/>
                </a:solidFill>
              </a:rPr>
              <a:t>SMS und MMS</a:t>
            </a:r>
            <a:br>
              <a:rPr lang="de-CH" sz="800" b="1" dirty="0" smtClean="0">
                <a:solidFill>
                  <a:srgbClr val="FFFFFF"/>
                </a:solidFill>
              </a:rPr>
            </a:br>
            <a:r>
              <a:rPr lang="de-CH" sz="800" b="1" dirty="0" smtClean="0">
                <a:solidFill>
                  <a:srgbClr val="FFFFFF"/>
                </a:solidFill>
              </a:rPr>
              <a:t>Flat</a:t>
            </a:r>
          </a:p>
          <a:p>
            <a:pPr algn="ctr"/>
            <a:r>
              <a:rPr lang="de-CH" sz="500" b="1" dirty="0" smtClean="0">
                <a:solidFill>
                  <a:srgbClr val="FFFFFF"/>
                </a:solidFill>
              </a:rPr>
              <a:t> </a:t>
            </a:r>
            <a:endParaRPr lang="de-CH" sz="500" b="1" dirty="0">
              <a:solidFill>
                <a:srgbClr val="FFFFFF"/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1306239" y="4786549"/>
            <a:ext cx="1322703" cy="2154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solidFill>
                  <a:srgbClr val="000000"/>
                </a:solidFill>
              </a:rPr>
              <a:t>15 </a:t>
            </a:r>
            <a:r>
              <a:rPr lang="de-CH" sz="800" dirty="0" err="1" smtClean="0">
                <a:solidFill>
                  <a:srgbClr val="000000"/>
                </a:solidFill>
              </a:rPr>
              <a:t>Rp</a:t>
            </a:r>
            <a:r>
              <a:rPr lang="de-CH" sz="800" dirty="0" smtClean="0">
                <a:solidFill>
                  <a:srgbClr val="000000"/>
                </a:solidFill>
              </a:rPr>
              <a:t> / 50 </a:t>
            </a:r>
            <a:r>
              <a:rPr lang="de-CH" sz="800" dirty="0" err="1" smtClean="0">
                <a:solidFill>
                  <a:srgbClr val="000000"/>
                </a:solidFill>
              </a:rPr>
              <a:t>Rp</a:t>
            </a:r>
            <a:endParaRPr lang="de-CH" sz="800" dirty="0">
              <a:solidFill>
                <a:srgbClr val="000000"/>
              </a:solidFill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1305082" y="5421394"/>
            <a:ext cx="1322703" cy="2154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solidFill>
                  <a:srgbClr val="000000"/>
                </a:solidFill>
              </a:rPr>
              <a:t>50</a:t>
            </a:r>
            <a:endParaRPr lang="de-CH" sz="800" dirty="0">
              <a:solidFill>
                <a:srgbClr val="000000"/>
              </a:solidFill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4198131" y="5428701"/>
            <a:ext cx="1291784" cy="2154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solidFill>
                  <a:srgbClr val="000000"/>
                </a:solidFill>
              </a:rPr>
              <a:t>100</a:t>
            </a:r>
            <a:endParaRPr lang="de-CH" sz="800" dirty="0">
              <a:solidFill>
                <a:srgbClr val="000000"/>
              </a:solidFill>
            </a:endParaRPr>
          </a:p>
        </p:txBody>
      </p:sp>
      <p:sp>
        <p:nvSpPr>
          <p:cNvPr id="58" name="Textfeld 57"/>
          <p:cNvSpPr txBox="1"/>
          <p:nvPr/>
        </p:nvSpPr>
        <p:spPr>
          <a:xfrm>
            <a:off x="5634142" y="5414940"/>
            <a:ext cx="1326277" cy="21544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b="1" dirty="0">
                <a:solidFill>
                  <a:srgbClr val="FFFFFF"/>
                </a:solidFill>
              </a:rPr>
              <a:t>F</a:t>
            </a:r>
            <a:r>
              <a:rPr lang="de-CH" sz="800" b="1" dirty="0" smtClean="0">
                <a:solidFill>
                  <a:srgbClr val="FFFFFF"/>
                </a:solidFill>
              </a:rPr>
              <a:t>lat</a:t>
            </a:r>
            <a:endParaRPr lang="de-CH" sz="800" b="1" dirty="0">
              <a:solidFill>
                <a:srgbClr val="FFFFFF"/>
              </a:solidFill>
            </a:endParaRPr>
          </a:p>
        </p:txBody>
      </p:sp>
      <p:sp>
        <p:nvSpPr>
          <p:cNvPr id="59" name="Textfeld 58"/>
          <p:cNvSpPr txBox="1"/>
          <p:nvPr/>
        </p:nvSpPr>
        <p:spPr>
          <a:xfrm>
            <a:off x="7123782" y="5427826"/>
            <a:ext cx="1321428" cy="215444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b="1" dirty="0">
                <a:solidFill>
                  <a:srgbClr val="FFFFFF"/>
                </a:solidFill>
              </a:rPr>
              <a:t>F</a:t>
            </a:r>
            <a:r>
              <a:rPr lang="de-CH" sz="800" b="1" dirty="0" smtClean="0">
                <a:solidFill>
                  <a:srgbClr val="FFFFFF"/>
                </a:solidFill>
              </a:rPr>
              <a:t>lat</a:t>
            </a:r>
            <a:endParaRPr lang="de-CH" sz="800" b="1" dirty="0">
              <a:solidFill>
                <a:srgbClr val="FFFFFF"/>
              </a:solidFill>
            </a:endParaRPr>
          </a:p>
        </p:txBody>
      </p:sp>
      <p:sp>
        <p:nvSpPr>
          <p:cNvPr id="60" name="Ellipse 59"/>
          <p:cNvSpPr/>
          <p:nvPr/>
        </p:nvSpPr>
        <p:spPr>
          <a:xfrm>
            <a:off x="5206242" y="1985848"/>
            <a:ext cx="508304" cy="508304"/>
          </a:xfrm>
          <a:prstGeom prst="ellipse">
            <a:avLst/>
          </a:prstGeom>
          <a:solidFill>
            <a:srgbClr val="00B050"/>
          </a:solidFill>
          <a:ln>
            <a:solidFill>
              <a:srgbClr val="19FF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800" b="1" dirty="0">
              <a:solidFill>
                <a:srgbClr val="FFFFFF"/>
              </a:solidFill>
            </a:endParaRPr>
          </a:p>
        </p:txBody>
      </p:sp>
      <p:sp>
        <p:nvSpPr>
          <p:cNvPr id="61" name="Ellipse 60"/>
          <p:cNvSpPr/>
          <p:nvPr/>
        </p:nvSpPr>
        <p:spPr>
          <a:xfrm>
            <a:off x="6660233" y="1985848"/>
            <a:ext cx="508304" cy="508304"/>
          </a:xfrm>
          <a:prstGeom prst="ellipse">
            <a:avLst/>
          </a:prstGeom>
          <a:solidFill>
            <a:srgbClr val="7030A0"/>
          </a:solidFill>
          <a:ln>
            <a:solidFill>
              <a:srgbClr val="B889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800" b="1" dirty="0">
              <a:solidFill>
                <a:srgbClr val="FFFFFF"/>
              </a:solidFill>
            </a:endParaRPr>
          </a:p>
        </p:txBody>
      </p:sp>
      <p:sp>
        <p:nvSpPr>
          <p:cNvPr id="62" name="Ellipse 61"/>
          <p:cNvSpPr/>
          <p:nvPr/>
        </p:nvSpPr>
        <p:spPr>
          <a:xfrm>
            <a:off x="8191057" y="2005328"/>
            <a:ext cx="508304" cy="508304"/>
          </a:xfrm>
          <a:prstGeom prst="ellipse">
            <a:avLst/>
          </a:prstGeom>
          <a:solidFill>
            <a:srgbClr val="FF9933"/>
          </a:solidFill>
          <a:ln>
            <a:solidFill>
              <a:srgbClr val="B45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800" b="1" dirty="0">
              <a:solidFill>
                <a:srgbClr val="FFFFFF"/>
              </a:solidFill>
            </a:endParaRPr>
          </a:p>
        </p:txBody>
      </p:sp>
      <p:sp>
        <p:nvSpPr>
          <p:cNvPr id="64" name="Textfeld 63"/>
          <p:cNvSpPr txBox="1"/>
          <p:nvPr/>
        </p:nvSpPr>
        <p:spPr>
          <a:xfrm>
            <a:off x="5206242" y="2089103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FFFFFF"/>
                </a:solidFill>
              </a:rPr>
              <a:t>65.--</a:t>
            </a:r>
            <a:endParaRPr lang="de-CH" sz="1400" dirty="0">
              <a:solidFill>
                <a:srgbClr val="FFFFFF"/>
              </a:solidFill>
            </a:endParaRPr>
          </a:p>
        </p:txBody>
      </p:sp>
      <p:sp>
        <p:nvSpPr>
          <p:cNvPr id="65" name="Textfeld 64"/>
          <p:cNvSpPr txBox="1"/>
          <p:nvPr/>
        </p:nvSpPr>
        <p:spPr>
          <a:xfrm>
            <a:off x="6684542" y="2103858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FFFFFF"/>
                </a:solidFill>
              </a:rPr>
              <a:t>65.--</a:t>
            </a:r>
            <a:endParaRPr lang="de-CH" sz="1400" dirty="0">
              <a:solidFill>
                <a:srgbClr val="FFFFFF"/>
              </a:solidFill>
            </a:endParaRPr>
          </a:p>
        </p:txBody>
      </p:sp>
      <p:sp>
        <p:nvSpPr>
          <p:cNvPr id="66" name="Textfeld 65"/>
          <p:cNvSpPr txBox="1"/>
          <p:nvPr/>
        </p:nvSpPr>
        <p:spPr>
          <a:xfrm>
            <a:off x="8169332" y="2102599"/>
            <a:ext cx="6378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FFFFFF"/>
                </a:solidFill>
              </a:rPr>
              <a:t>110.--</a:t>
            </a:r>
            <a:endParaRPr lang="de-CH" sz="1400" dirty="0">
              <a:solidFill>
                <a:srgbClr val="FFFFFF"/>
              </a:solidFill>
            </a:endParaRPr>
          </a:p>
        </p:txBody>
      </p:sp>
      <p:sp>
        <p:nvSpPr>
          <p:cNvPr id="63" name="Textplatzhalter 4"/>
          <p:cNvSpPr txBox="1">
            <a:spLocks/>
          </p:cNvSpPr>
          <p:nvPr/>
        </p:nvSpPr>
        <p:spPr bwMode="auto">
          <a:xfrm>
            <a:off x="2766284" y="2257746"/>
            <a:ext cx="1297301" cy="370272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/>
            <a:r>
              <a:rPr lang="de-CH" sz="1600" b="1" dirty="0" smtClean="0">
                <a:solidFill>
                  <a:srgbClr val="B45A00"/>
                </a:solidFill>
              </a:rPr>
              <a:t>Start</a:t>
            </a:r>
          </a:p>
        </p:txBody>
      </p:sp>
      <p:sp>
        <p:nvSpPr>
          <p:cNvPr id="67" name="Textplatzhalter 4"/>
          <p:cNvSpPr txBox="1">
            <a:spLocks/>
          </p:cNvSpPr>
          <p:nvPr/>
        </p:nvSpPr>
        <p:spPr bwMode="auto">
          <a:xfrm>
            <a:off x="2771800" y="2732185"/>
            <a:ext cx="1320761" cy="39604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de-CH" sz="900" b="1" i="1" dirty="0" smtClean="0">
                <a:solidFill>
                  <a:srgbClr val="B45A00"/>
                </a:solidFill>
              </a:rPr>
              <a:t>Von Allem etwas nur für Dich</a:t>
            </a:r>
            <a:endParaRPr lang="de-CH" sz="900" i="1" dirty="0" smtClean="0">
              <a:solidFill>
                <a:srgbClr val="B45A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900" dirty="0" smtClean="0">
              <a:solidFill>
                <a:srgbClr val="B45A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900" dirty="0" smtClean="0">
              <a:solidFill>
                <a:srgbClr val="B45A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900" dirty="0" smtClean="0">
              <a:solidFill>
                <a:srgbClr val="B45A00"/>
              </a:solidFill>
            </a:endParaRPr>
          </a:p>
        </p:txBody>
      </p:sp>
      <p:sp>
        <p:nvSpPr>
          <p:cNvPr id="68" name="Textfeld 67"/>
          <p:cNvSpPr txBox="1"/>
          <p:nvPr/>
        </p:nvSpPr>
        <p:spPr>
          <a:xfrm>
            <a:off x="2771801" y="3725499"/>
            <a:ext cx="132076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b="1" dirty="0" smtClean="0">
                <a:solidFill>
                  <a:srgbClr val="B45A00"/>
                </a:solidFill>
              </a:rPr>
              <a:t>60 Min gratis</a:t>
            </a:r>
          </a:p>
          <a:p>
            <a:pPr algn="ctr"/>
            <a:r>
              <a:rPr lang="de-CH" sz="800" dirty="0" smtClean="0">
                <a:solidFill>
                  <a:srgbClr val="B45A00"/>
                </a:solidFill>
              </a:rPr>
              <a:t>danach 40 </a:t>
            </a:r>
            <a:r>
              <a:rPr lang="de-CH" sz="800" dirty="0" err="1" smtClean="0">
                <a:solidFill>
                  <a:srgbClr val="B45A00"/>
                </a:solidFill>
              </a:rPr>
              <a:t>Rp</a:t>
            </a:r>
            <a:r>
              <a:rPr lang="de-CH" sz="800" dirty="0" smtClean="0">
                <a:solidFill>
                  <a:srgbClr val="B45A00"/>
                </a:solidFill>
              </a:rPr>
              <a:t>/Min</a:t>
            </a:r>
            <a:endParaRPr lang="de-CH" sz="800" dirty="0">
              <a:solidFill>
                <a:srgbClr val="B45A00"/>
              </a:solidFill>
            </a:endParaRPr>
          </a:p>
        </p:txBody>
      </p:sp>
      <p:sp>
        <p:nvSpPr>
          <p:cNvPr id="69" name="Textfeld 68"/>
          <p:cNvSpPr txBox="1"/>
          <p:nvPr/>
        </p:nvSpPr>
        <p:spPr>
          <a:xfrm>
            <a:off x="2771801" y="4562304"/>
            <a:ext cx="1291784" cy="2154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solidFill>
                  <a:srgbClr val="000000"/>
                </a:solidFill>
              </a:rPr>
              <a:t>100</a:t>
            </a:r>
            <a:endParaRPr lang="de-CH" sz="800" dirty="0">
              <a:solidFill>
                <a:srgbClr val="000000"/>
              </a:solidFill>
            </a:endParaRPr>
          </a:p>
        </p:txBody>
      </p:sp>
      <p:sp>
        <p:nvSpPr>
          <p:cNvPr id="70" name="Textfeld 69"/>
          <p:cNvSpPr txBox="1"/>
          <p:nvPr/>
        </p:nvSpPr>
        <p:spPr>
          <a:xfrm>
            <a:off x="2771802" y="4786549"/>
            <a:ext cx="1291784" cy="2154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solidFill>
                  <a:srgbClr val="000000"/>
                </a:solidFill>
              </a:rPr>
              <a:t>15 </a:t>
            </a:r>
            <a:r>
              <a:rPr lang="de-CH" sz="800" dirty="0" err="1" smtClean="0">
                <a:solidFill>
                  <a:srgbClr val="000000"/>
                </a:solidFill>
              </a:rPr>
              <a:t>Rp</a:t>
            </a:r>
            <a:r>
              <a:rPr lang="de-CH" sz="800" dirty="0" smtClean="0">
                <a:solidFill>
                  <a:srgbClr val="000000"/>
                </a:solidFill>
              </a:rPr>
              <a:t> / 50 </a:t>
            </a:r>
            <a:r>
              <a:rPr lang="de-CH" sz="800" dirty="0" err="1" smtClean="0">
                <a:solidFill>
                  <a:srgbClr val="000000"/>
                </a:solidFill>
              </a:rPr>
              <a:t>Rp</a:t>
            </a:r>
            <a:endParaRPr lang="de-CH" sz="800" dirty="0">
              <a:solidFill>
                <a:srgbClr val="000000"/>
              </a:solidFill>
            </a:endParaRPr>
          </a:p>
        </p:txBody>
      </p:sp>
      <p:sp>
        <p:nvSpPr>
          <p:cNvPr id="71" name="Textfeld 70"/>
          <p:cNvSpPr txBox="1"/>
          <p:nvPr/>
        </p:nvSpPr>
        <p:spPr>
          <a:xfrm>
            <a:off x="2771800" y="5428701"/>
            <a:ext cx="1291784" cy="2154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solidFill>
                  <a:srgbClr val="000000"/>
                </a:solidFill>
              </a:rPr>
              <a:t>100</a:t>
            </a:r>
            <a:endParaRPr lang="de-CH" sz="800" dirty="0">
              <a:solidFill>
                <a:srgbClr val="000000"/>
              </a:solidFill>
            </a:endParaRPr>
          </a:p>
        </p:txBody>
      </p:sp>
      <p:sp>
        <p:nvSpPr>
          <p:cNvPr id="72" name="Ellipse 71"/>
          <p:cNvSpPr/>
          <p:nvPr/>
        </p:nvSpPr>
        <p:spPr>
          <a:xfrm>
            <a:off x="3779911" y="1985848"/>
            <a:ext cx="508304" cy="508304"/>
          </a:xfrm>
          <a:prstGeom prst="ellipse">
            <a:avLst/>
          </a:prstGeom>
          <a:solidFill>
            <a:srgbClr val="FFFF00"/>
          </a:solidFill>
          <a:ln>
            <a:solidFill>
              <a:srgbClr val="868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800" b="1" dirty="0">
              <a:solidFill>
                <a:srgbClr val="FFFFFF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2339752" y="1985848"/>
            <a:ext cx="508304" cy="50830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800" b="1" dirty="0">
              <a:solidFill>
                <a:srgbClr val="FFFFFF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2346151" y="2086111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FFFFFF"/>
                </a:solidFill>
              </a:rPr>
              <a:t>10.--</a:t>
            </a:r>
            <a:endParaRPr lang="de-CH" sz="1400" dirty="0">
              <a:solidFill>
                <a:srgbClr val="FFFFFF"/>
              </a:solidFill>
            </a:endParaRPr>
          </a:p>
        </p:txBody>
      </p:sp>
      <p:sp>
        <p:nvSpPr>
          <p:cNvPr id="73" name="Textfeld 72"/>
          <p:cNvSpPr txBox="1"/>
          <p:nvPr/>
        </p:nvSpPr>
        <p:spPr>
          <a:xfrm>
            <a:off x="3758186" y="2096894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B45A00"/>
                </a:solidFill>
              </a:rPr>
              <a:t>40.--</a:t>
            </a:r>
            <a:endParaRPr lang="de-CH" sz="1400" dirty="0">
              <a:solidFill>
                <a:srgbClr val="B45A00"/>
              </a:solidFill>
            </a:endParaRPr>
          </a:p>
        </p:txBody>
      </p:sp>
      <p:sp>
        <p:nvSpPr>
          <p:cNvPr id="74" name="Textplatzhalter 4"/>
          <p:cNvSpPr txBox="1">
            <a:spLocks/>
          </p:cNvSpPr>
          <p:nvPr/>
        </p:nvSpPr>
        <p:spPr bwMode="auto">
          <a:xfrm>
            <a:off x="395484" y="3330612"/>
            <a:ext cx="867471" cy="19802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de-CH" sz="800" b="1" i="1" dirty="0" smtClean="0">
                <a:solidFill>
                  <a:srgbClr val="FF0000"/>
                </a:solidFill>
              </a:rPr>
              <a:t>Telefonieren</a:t>
            </a:r>
            <a:endParaRPr lang="de-CH" sz="800" i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0000"/>
              </a:solidFill>
            </a:endParaRPr>
          </a:p>
        </p:txBody>
      </p:sp>
      <p:sp>
        <p:nvSpPr>
          <p:cNvPr id="75" name="Textplatzhalter 4"/>
          <p:cNvSpPr txBox="1">
            <a:spLocks/>
          </p:cNvSpPr>
          <p:nvPr/>
        </p:nvSpPr>
        <p:spPr bwMode="auto">
          <a:xfrm>
            <a:off x="395483" y="4221088"/>
            <a:ext cx="864147" cy="19802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de-CH" sz="800" b="1" i="1" dirty="0" smtClean="0">
                <a:solidFill>
                  <a:srgbClr val="FF0000"/>
                </a:solidFill>
              </a:rPr>
              <a:t>SMS / MMS</a:t>
            </a:r>
            <a:endParaRPr lang="de-CH" sz="800" i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0000"/>
              </a:solidFill>
            </a:endParaRPr>
          </a:p>
        </p:txBody>
      </p:sp>
      <p:sp>
        <p:nvSpPr>
          <p:cNvPr id="76" name="Textplatzhalter 4"/>
          <p:cNvSpPr txBox="1">
            <a:spLocks/>
          </p:cNvSpPr>
          <p:nvPr/>
        </p:nvSpPr>
        <p:spPr bwMode="auto">
          <a:xfrm>
            <a:off x="395483" y="5099402"/>
            <a:ext cx="864148" cy="19802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de-CH" sz="800" b="1" i="1" dirty="0" smtClean="0">
                <a:solidFill>
                  <a:srgbClr val="FF0000"/>
                </a:solidFill>
              </a:rPr>
              <a:t>Daten</a:t>
            </a:r>
            <a:endParaRPr lang="de-CH" sz="800" i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0000"/>
              </a:solidFill>
            </a:endParaRPr>
          </a:p>
        </p:txBody>
      </p:sp>
      <p:sp>
        <p:nvSpPr>
          <p:cNvPr id="77" name="Textfeld 76"/>
          <p:cNvSpPr txBox="1"/>
          <p:nvPr/>
        </p:nvSpPr>
        <p:spPr>
          <a:xfrm>
            <a:off x="395535" y="3717032"/>
            <a:ext cx="864097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de-CH" sz="800" dirty="0" smtClean="0">
                <a:solidFill>
                  <a:srgbClr val="FF0000"/>
                </a:solidFill>
              </a:rPr>
              <a:t>Einheitstarif in alle CH Netze*</a:t>
            </a:r>
            <a:endParaRPr lang="de-CH" sz="800" dirty="0">
              <a:solidFill>
                <a:srgbClr val="FF0000"/>
              </a:solidFill>
            </a:endParaRPr>
          </a:p>
        </p:txBody>
      </p:sp>
      <p:sp>
        <p:nvSpPr>
          <p:cNvPr id="78" name="Textfeld 77"/>
          <p:cNvSpPr txBox="1"/>
          <p:nvPr/>
        </p:nvSpPr>
        <p:spPr>
          <a:xfrm>
            <a:off x="395535" y="4545124"/>
            <a:ext cx="864097" cy="2154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de-CH" sz="800" dirty="0" smtClean="0">
                <a:solidFill>
                  <a:srgbClr val="FF0000"/>
                </a:solidFill>
              </a:rPr>
              <a:t>SMS inklusive</a:t>
            </a:r>
            <a:endParaRPr lang="de-CH" sz="800" dirty="0">
              <a:solidFill>
                <a:srgbClr val="FF0000"/>
              </a:solidFill>
            </a:endParaRPr>
          </a:p>
        </p:txBody>
      </p:sp>
      <p:sp>
        <p:nvSpPr>
          <p:cNvPr id="79" name="Textfeld 78"/>
          <p:cNvSpPr txBox="1"/>
          <p:nvPr/>
        </p:nvSpPr>
        <p:spPr>
          <a:xfrm>
            <a:off x="395534" y="4777994"/>
            <a:ext cx="864097" cy="2154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de-CH" sz="800" dirty="0" smtClean="0">
                <a:solidFill>
                  <a:srgbClr val="FF0000"/>
                </a:solidFill>
              </a:rPr>
              <a:t>SMS / MMS</a:t>
            </a:r>
            <a:endParaRPr lang="de-CH" sz="800" dirty="0">
              <a:solidFill>
                <a:srgbClr val="FF0000"/>
              </a:solidFill>
            </a:endParaRPr>
          </a:p>
        </p:txBody>
      </p:sp>
      <p:sp>
        <p:nvSpPr>
          <p:cNvPr id="80" name="Textfeld 79"/>
          <p:cNvSpPr txBox="1"/>
          <p:nvPr/>
        </p:nvSpPr>
        <p:spPr>
          <a:xfrm>
            <a:off x="395535" y="5420234"/>
            <a:ext cx="864097" cy="2154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de-CH" sz="800" dirty="0" smtClean="0">
                <a:solidFill>
                  <a:srgbClr val="FF0000"/>
                </a:solidFill>
              </a:rPr>
              <a:t>MB inklusive</a:t>
            </a:r>
            <a:endParaRPr lang="de-CH" sz="800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7" y="3310633"/>
            <a:ext cx="260318" cy="261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5" y="5085184"/>
            <a:ext cx="248626" cy="249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Picture 2" descr="https://encrypted-tbn3.gstatic.com/images?q=tbn:ANd9GcTBYT93a0EZQa6nd5d4MAOlIfaTffnbd-6f2g2xetxjtr44FQIH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6" y="4222247"/>
            <a:ext cx="215972" cy="21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" name="Textplatzhalter 4"/>
          <p:cNvSpPr txBox="1">
            <a:spLocks/>
          </p:cNvSpPr>
          <p:nvPr/>
        </p:nvSpPr>
        <p:spPr bwMode="auto">
          <a:xfrm>
            <a:off x="81886" y="5847330"/>
            <a:ext cx="2512018" cy="2194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de-CH" sz="1000" b="1" i="1" dirty="0" smtClean="0">
                <a:solidFill>
                  <a:srgbClr val="FF0000"/>
                </a:solidFill>
              </a:rPr>
              <a:t>Zusatzoption </a:t>
            </a:r>
            <a:r>
              <a:rPr lang="de-CH" sz="700" b="1" i="1" dirty="0" smtClean="0">
                <a:solidFill>
                  <a:srgbClr val="FF0000"/>
                </a:solidFill>
              </a:rPr>
              <a:t>(Einführung Mitte September)</a:t>
            </a:r>
            <a:endParaRPr lang="de-CH" sz="700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1000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1000" b="1" dirty="0" smtClean="0">
              <a:solidFill>
                <a:srgbClr val="FF0000"/>
              </a:solidFill>
            </a:endParaRPr>
          </a:p>
        </p:txBody>
      </p:sp>
      <p:pic>
        <p:nvPicPr>
          <p:cNvPr id="9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50" y="6165304"/>
            <a:ext cx="215972" cy="217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" name="Textplatzhalter 4"/>
          <p:cNvSpPr txBox="1">
            <a:spLocks/>
          </p:cNvSpPr>
          <p:nvPr/>
        </p:nvSpPr>
        <p:spPr bwMode="auto">
          <a:xfrm>
            <a:off x="387014" y="6184385"/>
            <a:ext cx="864147" cy="19802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de-CH" sz="800" b="1" i="1" dirty="0" smtClean="0">
                <a:solidFill>
                  <a:srgbClr val="FF0000"/>
                </a:solidFill>
              </a:rPr>
              <a:t>Data 500</a:t>
            </a:r>
            <a:endParaRPr lang="de-CH" sz="8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0000"/>
              </a:solidFill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1314706" y="6199788"/>
            <a:ext cx="4175211" cy="21544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b="1" dirty="0" smtClean="0">
                <a:solidFill>
                  <a:srgbClr val="000000"/>
                </a:solidFill>
              </a:rPr>
              <a:t>15.--</a:t>
            </a:r>
            <a:endParaRPr lang="de-CH" sz="800" b="1" dirty="0">
              <a:solidFill>
                <a:srgbClr val="0000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12995" y="6616405"/>
            <a:ext cx="242245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700" dirty="0" smtClean="0">
                <a:solidFill>
                  <a:srgbClr val="FF0000"/>
                </a:solidFill>
              </a:rPr>
              <a:t>*Mehrwertdienste und Spezialnummern ausgeschlossen</a:t>
            </a:r>
            <a:endParaRPr lang="de-CH" sz="700" dirty="0">
              <a:solidFill>
                <a:srgbClr val="FF0000"/>
              </a:solidFill>
            </a:endParaRPr>
          </a:p>
        </p:txBody>
      </p:sp>
      <p:sp>
        <p:nvSpPr>
          <p:cNvPr id="82" name="Textfeld 81"/>
          <p:cNvSpPr txBox="1"/>
          <p:nvPr/>
        </p:nvSpPr>
        <p:spPr>
          <a:xfrm>
            <a:off x="5634142" y="4553591"/>
            <a:ext cx="1321427" cy="415498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b="1" dirty="0" smtClean="0">
                <a:solidFill>
                  <a:srgbClr val="FFFFFF"/>
                </a:solidFill>
              </a:rPr>
              <a:t>SMS und MMS</a:t>
            </a:r>
            <a:br>
              <a:rPr lang="de-CH" sz="800" b="1" dirty="0" smtClean="0">
                <a:solidFill>
                  <a:srgbClr val="FFFFFF"/>
                </a:solidFill>
              </a:rPr>
            </a:br>
            <a:r>
              <a:rPr lang="de-CH" sz="800" b="1" dirty="0" smtClean="0">
                <a:solidFill>
                  <a:srgbClr val="FFFFFF"/>
                </a:solidFill>
              </a:rPr>
              <a:t>Flat</a:t>
            </a:r>
          </a:p>
          <a:p>
            <a:pPr algn="ctr"/>
            <a:r>
              <a:rPr lang="de-CH" sz="500" b="1" dirty="0" smtClean="0">
                <a:solidFill>
                  <a:srgbClr val="FFFFFF"/>
                </a:solidFill>
              </a:rPr>
              <a:t> </a:t>
            </a:r>
            <a:endParaRPr lang="de-CH" sz="500" b="1" dirty="0">
              <a:solidFill>
                <a:srgbClr val="FFFFFF"/>
              </a:solidFill>
            </a:endParaRPr>
          </a:p>
        </p:txBody>
      </p:sp>
      <p:sp>
        <p:nvSpPr>
          <p:cNvPr id="83" name="Textfeld 82"/>
          <p:cNvSpPr txBox="1"/>
          <p:nvPr/>
        </p:nvSpPr>
        <p:spPr>
          <a:xfrm>
            <a:off x="4198132" y="4562304"/>
            <a:ext cx="1321427" cy="415498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b="1" dirty="0" smtClean="0">
                <a:solidFill>
                  <a:srgbClr val="FFFFFF"/>
                </a:solidFill>
              </a:rPr>
              <a:t>SMS und MMS</a:t>
            </a:r>
            <a:br>
              <a:rPr lang="de-CH" sz="800" b="1" dirty="0" smtClean="0">
                <a:solidFill>
                  <a:srgbClr val="FFFFFF"/>
                </a:solidFill>
              </a:rPr>
            </a:br>
            <a:r>
              <a:rPr lang="de-CH" sz="800" b="1" dirty="0" smtClean="0">
                <a:solidFill>
                  <a:srgbClr val="FFFFFF"/>
                </a:solidFill>
              </a:rPr>
              <a:t>Flat</a:t>
            </a:r>
          </a:p>
          <a:p>
            <a:pPr algn="ctr"/>
            <a:r>
              <a:rPr lang="de-CH" sz="500" b="1" dirty="0" smtClean="0">
                <a:solidFill>
                  <a:srgbClr val="FFFFFF"/>
                </a:solidFill>
              </a:rPr>
              <a:t> </a:t>
            </a:r>
            <a:endParaRPr lang="de-CH" sz="5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91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/>
              <a:t>3.1 Produktmanagement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Zusatzinfos Mobil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Konkurrenzvergleich – QL Budget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extplatzhalter 4"/>
          <p:cNvSpPr txBox="1">
            <a:spLocks/>
          </p:cNvSpPr>
          <p:nvPr/>
        </p:nvSpPr>
        <p:spPr bwMode="auto">
          <a:xfrm>
            <a:off x="4572000" y="2420888"/>
            <a:ext cx="3312368" cy="309634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0070C0"/>
                </a:solidFill>
              </a:rPr>
              <a:t>Produktmerkmal</a:t>
            </a:r>
            <a:endParaRPr lang="de-CH" sz="900" b="1" dirty="0">
              <a:solidFill>
                <a:srgbClr val="0070C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de-CH" sz="900" b="1" dirty="0">
                <a:solidFill>
                  <a:srgbClr val="0070C0"/>
                </a:solidFill>
              </a:rPr>
              <a:t>In der Familie gratis telefonieren</a:t>
            </a:r>
          </a:p>
          <a:p>
            <a:pPr>
              <a:buFont typeface="Wingdings" pitchFamily="2" charset="2"/>
              <a:buChar char="Ø"/>
            </a:pPr>
            <a:endParaRPr lang="de-CH" sz="9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0070C0"/>
                </a:solidFill>
              </a:rPr>
              <a:t>Zielgruppe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err="1" smtClean="0">
                <a:solidFill>
                  <a:srgbClr val="0070C0"/>
                </a:solidFill>
              </a:rPr>
              <a:t>Wenignutzer</a:t>
            </a:r>
            <a:r>
              <a:rPr lang="de-CH" sz="900" b="1" dirty="0" smtClean="0">
                <a:solidFill>
                  <a:srgbClr val="0070C0"/>
                </a:solidFill>
              </a:rPr>
              <a:t> nur innerhalb Familie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0070C0"/>
                </a:solidFill>
              </a:rPr>
              <a:t>Einsteiger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0070C0"/>
                </a:solidFill>
              </a:rPr>
              <a:t>Brauchen in Handy nur in Notfällen</a:t>
            </a:r>
          </a:p>
          <a:p>
            <a:pPr>
              <a:buFont typeface="Wingdings" pitchFamily="2" charset="2"/>
              <a:buChar char="Ø"/>
            </a:pPr>
            <a:endParaRPr lang="de-CH" sz="9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0070C0"/>
                </a:solidFill>
              </a:rPr>
              <a:t>Verkaufsargumente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0070C0"/>
                </a:solidFill>
              </a:rPr>
              <a:t>Innerhalb der Familie gratis telefonieren bereits für 10 CHF / Monat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0070C0"/>
                </a:solidFill>
              </a:rPr>
              <a:t>Kein Handy dabei</a:t>
            </a:r>
          </a:p>
          <a:p>
            <a:pPr>
              <a:buFont typeface="Wingdings" pitchFamily="2" charset="2"/>
              <a:buChar char="Ø"/>
            </a:pPr>
            <a:endParaRPr lang="de-CH" sz="900" b="1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0070C0"/>
                </a:solidFill>
              </a:rPr>
              <a:t>Marktvergleich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0070C0"/>
                </a:solidFill>
              </a:rPr>
              <a:t>Der attraktivste SIM-</a:t>
            </a:r>
            <a:r>
              <a:rPr lang="de-CH" sz="900" b="1" dirty="0" err="1" smtClean="0">
                <a:solidFill>
                  <a:srgbClr val="0070C0"/>
                </a:solidFill>
              </a:rPr>
              <a:t>only</a:t>
            </a:r>
            <a:r>
              <a:rPr lang="de-CH" sz="900" b="1" dirty="0" smtClean="0">
                <a:solidFill>
                  <a:srgbClr val="0070C0"/>
                </a:solidFill>
              </a:rPr>
              <a:t> Tarif mit Family Flat, SMS und Daten inklusive</a:t>
            </a:r>
          </a:p>
        </p:txBody>
      </p:sp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06" y="2132856"/>
            <a:ext cx="3918570" cy="4240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2907652" y="2380238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solidFill>
                  <a:srgbClr val="000000"/>
                </a:solidFill>
              </a:rPr>
              <a:t>*</a:t>
            </a:r>
            <a:endParaRPr lang="de-CH" sz="1200" dirty="0">
              <a:solidFill>
                <a:srgbClr val="00000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395536" y="6397297"/>
            <a:ext cx="134524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700" dirty="0" smtClean="0">
                <a:solidFill>
                  <a:srgbClr val="000000"/>
                </a:solidFill>
              </a:rPr>
              <a:t>*mit Handy Subventionierung</a:t>
            </a:r>
            <a:endParaRPr lang="de-CH" sz="7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/>
              <a:t>3.1 Produktmanagement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Zusatzinfos Mobil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/>
              <a:t>Konkurrenzvergleich </a:t>
            </a:r>
            <a:r>
              <a:rPr lang="de-CH" dirty="0" smtClean="0"/>
              <a:t>- QL Mobil Start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Textplatzhalter 4"/>
          <p:cNvSpPr txBox="1">
            <a:spLocks/>
          </p:cNvSpPr>
          <p:nvPr/>
        </p:nvSpPr>
        <p:spPr bwMode="auto">
          <a:xfrm>
            <a:off x="4572000" y="2420888"/>
            <a:ext cx="3384376" cy="316835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FF9933"/>
                </a:solidFill>
              </a:rPr>
              <a:t>Produktmerkmal</a:t>
            </a:r>
            <a:endParaRPr lang="de-CH" sz="900" b="1" dirty="0">
              <a:solidFill>
                <a:srgbClr val="FF9933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FF9933"/>
                </a:solidFill>
              </a:rPr>
              <a:t>Von allem etwas nur für Dich</a:t>
            </a:r>
            <a:endParaRPr lang="de-CH" sz="900" b="1" dirty="0">
              <a:solidFill>
                <a:srgbClr val="FF9933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900" b="1" dirty="0">
              <a:solidFill>
                <a:srgbClr val="FF9933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de-CH" sz="900" b="1" dirty="0">
                <a:solidFill>
                  <a:srgbClr val="FF9933"/>
                </a:solidFill>
              </a:rPr>
              <a:t>Zielgruppe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err="1" smtClean="0">
                <a:solidFill>
                  <a:srgbClr val="FF9933"/>
                </a:solidFill>
              </a:rPr>
              <a:t>Wenignutzer</a:t>
            </a:r>
            <a:endParaRPr lang="de-CH" sz="900" b="1" dirty="0" smtClean="0">
              <a:solidFill>
                <a:srgbClr val="FF9933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FF9933"/>
                </a:solidFill>
              </a:rPr>
              <a:t>Wenig Telefonie, SMS + Data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FF9933"/>
                </a:solidFill>
              </a:rPr>
              <a:t>Telefonie in Familie + ins ganze Schweizer Netze</a:t>
            </a:r>
          </a:p>
          <a:p>
            <a:pPr lvl="1">
              <a:buFont typeface="Wingdings" pitchFamily="2" charset="2"/>
              <a:buChar char="Ø"/>
            </a:pPr>
            <a:endParaRPr lang="de-CH" sz="900" b="1" dirty="0">
              <a:solidFill>
                <a:srgbClr val="FF9933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900" b="1" dirty="0">
              <a:solidFill>
                <a:srgbClr val="FF9933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FF9933"/>
                </a:solidFill>
              </a:rPr>
              <a:t>Verkaufsargumente</a:t>
            </a:r>
            <a:endParaRPr lang="de-CH" sz="900" b="1" dirty="0">
              <a:solidFill>
                <a:srgbClr val="FF9933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FF9933"/>
                </a:solidFill>
              </a:rPr>
              <a:t>Family Flat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FF9933"/>
                </a:solidFill>
              </a:rPr>
              <a:t>60Minuten in alle Netze inkl.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FF9933"/>
                </a:solidFill>
              </a:rPr>
              <a:t>100 SMS inklusive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FF9933"/>
                </a:solidFill>
              </a:rPr>
              <a:t>100 MB inklusiv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FF9933"/>
                </a:solidFill>
              </a:rPr>
              <a:t>Handy inklusive</a:t>
            </a:r>
          </a:p>
          <a:p>
            <a:pPr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FF9933"/>
                </a:solidFill>
              </a:rPr>
              <a:t>Marktvergleich</a:t>
            </a:r>
          </a:p>
          <a:p>
            <a:pPr lvl="1">
              <a:buFont typeface="Wingdings" pitchFamily="2" charset="2"/>
              <a:buChar char="Ø"/>
            </a:pPr>
            <a:endParaRPr lang="de-CH" sz="900" b="1" dirty="0">
              <a:solidFill>
                <a:srgbClr val="FF9933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de-CH" sz="900" b="1" dirty="0">
              <a:solidFill>
                <a:srgbClr val="FF9933"/>
              </a:solidFill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98" y="2420888"/>
            <a:ext cx="3955678" cy="400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il_fi" descr="http://www.groe-ry.ch/alle_bilder/logo_quicklin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405" y="2173238"/>
            <a:ext cx="545364" cy="208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l_fi" descr="http://www.zag-blog.ch/wp-content/uploads/2012/03/swisscom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401" y="2202636"/>
            <a:ext cx="650957" cy="179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l_fi" descr="http://speck-informatik.ch/2/wp-content/themes/webmagazine/images/Sunrise-Logo-Artwork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58" y="2187620"/>
            <a:ext cx="540291" cy="186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l_fi" descr="http://www.mymobile-online.ch/Tarife/~/media/Images/MyMobileOnline/Tarife/Orange1_large.png?as=1&amp;w=52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176248"/>
            <a:ext cx="463565" cy="20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40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/>
              <a:t>3.1 Produktmanagement</a:t>
            </a:r>
          </a:p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Zusatzinfos Mobil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/>
              <a:t>Konkurrenzvergleich </a:t>
            </a:r>
            <a:r>
              <a:rPr lang="de-CH" dirty="0" smtClean="0"/>
              <a:t>- QL Mobil Talk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2" name="Textplatzhalter 4"/>
          <p:cNvSpPr txBox="1">
            <a:spLocks/>
          </p:cNvSpPr>
          <p:nvPr/>
        </p:nvSpPr>
        <p:spPr bwMode="auto">
          <a:xfrm>
            <a:off x="4572000" y="2410656"/>
            <a:ext cx="3240360" cy="289055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009E47"/>
                </a:solidFill>
              </a:rPr>
              <a:t>Produktmerkmal</a:t>
            </a:r>
            <a:endParaRPr lang="de-CH" sz="900" b="1" dirty="0">
              <a:solidFill>
                <a:srgbClr val="009E47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009E47"/>
                </a:solidFill>
              </a:rPr>
              <a:t>Telefonieren so viel Du magst!</a:t>
            </a:r>
            <a:endParaRPr lang="de-CH" sz="900" b="1" dirty="0">
              <a:solidFill>
                <a:srgbClr val="009E47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900" b="1" dirty="0">
              <a:solidFill>
                <a:srgbClr val="009E47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de-CH" sz="900" b="1" dirty="0">
                <a:solidFill>
                  <a:srgbClr val="009E47"/>
                </a:solidFill>
              </a:rPr>
              <a:t>Zielgruppe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009E47"/>
                </a:solidFill>
              </a:rPr>
              <a:t>Viel </a:t>
            </a:r>
            <a:r>
              <a:rPr lang="de-CH" sz="900" b="1" dirty="0" err="1" smtClean="0">
                <a:solidFill>
                  <a:srgbClr val="009E47"/>
                </a:solidFill>
              </a:rPr>
              <a:t>Telefefonierer</a:t>
            </a:r>
            <a:r>
              <a:rPr lang="de-CH" sz="900" b="1" dirty="0" smtClean="0">
                <a:solidFill>
                  <a:srgbClr val="009E47"/>
                </a:solidFill>
              </a:rPr>
              <a:t> in alle Netze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009E47"/>
                </a:solidFill>
              </a:rPr>
              <a:t>Wenig Daten + SMS</a:t>
            </a:r>
          </a:p>
          <a:p>
            <a:pPr>
              <a:buFont typeface="Wingdings" pitchFamily="2" charset="2"/>
              <a:buChar char="Ø"/>
            </a:pPr>
            <a:endParaRPr lang="de-CH" sz="900" b="1" dirty="0">
              <a:solidFill>
                <a:srgbClr val="009E47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009E47"/>
                </a:solidFill>
              </a:rPr>
              <a:t>Verkaufsargumente</a:t>
            </a:r>
            <a:endParaRPr lang="de-CH" sz="900" b="1" dirty="0">
              <a:solidFill>
                <a:srgbClr val="009E47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009E47"/>
                </a:solidFill>
              </a:rPr>
              <a:t>Telefonie Flat </a:t>
            </a:r>
            <a:br>
              <a:rPr lang="de-CH" sz="900" b="1" dirty="0" smtClean="0">
                <a:solidFill>
                  <a:srgbClr val="009E47"/>
                </a:solidFill>
              </a:rPr>
            </a:br>
            <a:r>
              <a:rPr lang="de-CH" sz="900" b="1" dirty="0" smtClean="0">
                <a:solidFill>
                  <a:srgbClr val="009E47"/>
                </a:solidFill>
              </a:rPr>
              <a:t>- Kostensicherheit beim Telefonieren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009E47"/>
                </a:solidFill>
              </a:rPr>
              <a:t>100 SMS inklusive</a:t>
            </a:r>
            <a:br>
              <a:rPr lang="de-CH" sz="900" b="1" dirty="0" smtClean="0">
                <a:solidFill>
                  <a:srgbClr val="009E47"/>
                </a:solidFill>
              </a:rPr>
            </a:br>
            <a:r>
              <a:rPr lang="de-CH" sz="900" b="1" dirty="0" smtClean="0">
                <a:solidFill>
                  <a:srgbClr val="009E47"/>
                </a:solidFill>
              </a:rPr>
              <a:t>- ca. 3 SMS / Tag gratis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009E47"/>
                </a:solidFill>
              </a:rPr>
              <a:t>100 MB inklusiv</a:t>
            </a:r>
            <a:br>
              <a:rPr lang="de-CH" sz="900" b="1" dirty="0" smtClean="0">
                <a:solidFill>
                  <a:srgbClr val="009E47"/>
                </a:solidFill>
              </a:rPr>
            </a:br>
            <a:r>
              <a:rPr lang="de-CH" sz="900" b="1" dirty="0" smtClean="0">
                <a:solidFill>
                  <a:srgbClr val="009E47"/>
                </a:solidFill>
              </a:rPr>
              <a:t>- </a:t>
            </a:r>
            <a:r>
              <a:rPr lang="de-CH" sz="900" b="1" u="sng" dirty="0" smtClean="0">
                <a:solidFill>
                  <a:srgbClr val="009E47"/>
                </a:solidFill>
              </a:rPr>
              <a:t>voller Speed </a:t>
            </a:r>
            <a:r>
              <a:rPr lang="de-CH" sz="900" b="1" dirty="0" smtClean="0">
                <a:solidFill>
                  <a:srgbClr val="009E47"/>
                </a:solidFill>
              </a:rPr>
              <a:t>für gelegentliches Surfen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009E47"/>
                </a:solidFill>
              </a:rPr>
              <a:t>Praktisches Mittelklasse Handy zum kleinen Preis</a:t>
            </a:r>
            <a:endParaRPr lang="de-CH" sz="900" b="1" dirty="0">
              <a:solidFill>
                <a:srgbClr val="009E47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de-CH" sz="900" b="1" dirty="0">
              <a:solidFill>
                <a:srgbClr val="009E47"/>
              </a:solidFill>
            </a:endParaRPr>
          </a:p>
        </p:txBody>
      </p:sp>
      <p:pic>
        <p:nvPicPr>
          <p:cNvPr id="17" name="il_fi" descr="http://www.groe-ry.ch/alle_bilder/logo_quicklin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29481"/>
            <a:ext cx="473069" cy="1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l_fi" descr="http://www.zag-blog.ch/wp-content/uploads/2012/03/swisscom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245405"/>
            <a:ext cx="542144" cy="14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l_fi" descr="http://speck-informatik.ch/2/wp-content/themes/webmagazine/images/Sunrise-Logo-Artwork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538" y="2229481"/>
            <a:ext cx="419193" cy="144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il_fi" descr="http://www.mymobile-online.ch/Tarife/~/media/Images/MyMobileOnline/Tarife/Orange1_large.png?as=1&amp;w=52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235390"/>
            <a:ext cx="332501" cy="15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08" y="2410657"/>
            <a:ext cx="3710800" cy="4258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28267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/>
              <a:t>3.1 Produktmanagement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Zusatzinfos Mobil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/>
              <a:t>Konkurrenzvergleich </a:t>
            </a:r>
            <a:r>
              <a:rPr lang="de-CH" dirty="0" smtClean="0"/>
              <a:t>– QL Mobil Surf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1275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610" y="2132856"/>
            <a:ext cx="2295538" cy="19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platzhalter 4"/>
          <p:cNvSpPr txBox="1">
            <a:spLocks/>
          </p:cNvSpPr>
          <p:nvPr/>
        </p:nvSpPr>
        <p:spPr bwMode="auto">
          <a:xfrm>
            <a:off x="4427984" y="2323119"/>
            <a:ext cx="3312368" cy="289055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7030A0"/>
                </a:solidFill>
              </a:rPr>
              <a:t>Produktmerkmal </a:t>
            </a:r>
            <a:endParaRPr lang="de-CH" sz="900" b="1" dirty="0">
              <a:solidFill>
                <a:srgbClr val="7030A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7030A0"/>
                </a:solidFill>
              </a:rPr>
              <a:t>Surfen so viel Du magst zum vollen Speed!</a:t>
            </a:r>
            <a:endParaRPr lang="de-CH" sz="900" b="1" dirty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900" b="1" dirty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de-CH" sz="900" b="1" dirty="0">
                <a:solidFill>
                  <a:srgbClr val="7030A0"/>
                </a:solidFill>
              </a:rPr>
              <a:t>Zielgruppe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7030A0"/>
                </a:solidFill>
              </a:rPr>
              <a:t>Viel Surfer 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7030A0"/>
                </a:solidFill>
              </a:rPr>
              <a:t>Wenig Telefonie + SMS </a:t>
            </a:r>
          </a:p>
          <a:p>
            <a:pPr lvl="1">
              <a:buFont typeface="Wingdings" pitchFamily="2" charset="2"/>
              <a:buChar char="Ø"/>
            </a:pPr>
            <a:endParaRPr lang="de-CH" sz="900" b="1" dirty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7030A0"/>
                </a:solidFill>
              </a:rPr>
              <a:t>Verkaufsargumente</a:t>
            </a:r>
            <a:endParaRPr lang="de-CH" sz="900" b="1" dirty="0">
              <a:solidFill>
                <a:srgbClr val="7030A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7030A0"/>
                </a:solidFill>
              </a:rPr>
              <a:t>Surf Flat </a:t>
            </a:r>
            <a:br>
              <a:rPr lang="de-CH" sz="900" b="1" dirty="0" smtClean="0">
                <a:solidFill>
                  <a:srgbClr val="7030A0"/>
                </a:solidFill>
              </a:rPr>
            </a:br>
            <a:r>
              <a:rPr lang="de-CH" sz="900" b="1" dirty="0" smtClean="0">
                <a:solidFill>
                  <a:srgbClr val="7030A0"/>
                </a:solidFill>
              </a:rPr>
              <a:t>- Kostensicherheit beim Surfen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7030A0"/>
                </a:solidFill>
              </a:rPr>
              <a:t>Keine </a:t>
            </a:r>
            <a:r>
              <a:rPr lang="de-CH" sz="900" b="1" dirty="0" err="1" smtClean="0">
                <a:solidFill>
                  <a:srgbClr val="7030A0"/>
                </a:solidFill>
              </a:rPr>
              <a:t>Speedeinschränkung</a:t>
            </a:r>
            <a:r>
              <a:rPr lang="de-CH" sz="900" b="1" dirty="0" smtClean="0">
                <a:solidFill>
                  <a:srgbClr val="7030A0"/>
                </a:solidFill>
              </a:rPr>
              <a:t>, wie bei Swisscom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7030A0"/>
                </a:solidFill>
              </a:rPr>
              <a:t>100 SMS inklusive</a:t>
            </a:r>
            <a:br>
              <a:rPr lang="de-CH" sz="900" b="1" dirty="0" smtClean="0">
                <a:solidFill>
                  <a:srgbClr val="7030A0"/>
                </a:solidFill>
              </a:rPr>
            </a:br>
            <a:r>
              <a:rPr lang="de-CH" sz="900" b="1" dirty="0" smtClean="0">
                <a:solidFill>
                  <a:srgbClr val="7030A0"/>
                </a:solidFill>
              </a:rPr>
              <a:t>- ca. 3 SMS / Tag gratis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7030A0"/>
                </a:solidFill>
              </a:rPr>
              <a:t>60 Minuten in alle Netze inklusive</a:t>
            </a:r>
            <a:br>
              <a:rPr lang="de-CH" sz="900" b="1" dirty="0" smtClean="0">
                <a:solidFill>
                  <a:srgbClr val="7030A0"/>
                </a:solidFill>
              </a:rPr>
            </a:br>
            <a:r>
              <a:rPr lang="de-CH" sz="900" b="1" dirty="0" smtClean="0">
                <a:solidFill>
                  <a:srgbClr val="7030A0"/>
                </a:solidFill>
              </a:rPr>
              <a:t>- Kostensicherheit für wenig Telefonie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7030A0"/>
                </a:solidFill>
              </a:rPr>
              <a:t>High-End Handy zum kleinen Preis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55573"/>
            <a:ext cx="3758797" cy="43137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02424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/>
              <a:t>3.1 Produktmanagement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Zusatzinfos Mobil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/>
              <a:t>Konkurrenzvergleich </a:t>
            </a:r>
            <a:r>
              <a:rPr lang="de-CH" dirty="0" smtClean="0"/>
              <a:t>- QL Mobil Flat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11275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132857"/>
            <a:ext cx="1784061" cy="147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platzhalter 4"/>
          <p:cNvSpPr txBox="1">
            <a:spLocks/>
          </p:cNvSpPr>
          <p:nvPr/>
        </p:nvSpPr>
        <p:spPr bwMode="auto">
          <a:xfrm>
            <a:off x="4283968" y="2323119"/>
            <a:ext cx="3240360" cy="289055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de-CH" sz="900" b="1" dirty="0">
                <a:solidFill>
                  <a:srgbClr val="FF9933"/>
                </a:solidFill>
              </a:rPr>
              <a:t>USP 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FF9933"/>
                </a:solidFill>
              </a:rPr>
              <a:t>Deine volle Freiheit geniessen!</a:t>
            </a:r>
            <a:endParaRPr lang="de-CH" sz="900" b="1" dirty="0">
              <a:solidFill>
                <a:srgbClr val="FF9933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900" b="1" dirty="0">
              <a:solidFill>
                <a:srgbClr val="FF9933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de-CH" sz="900" b="1" dirty="0">
                <a:solidFill>
                  <a:srgbClr val="FF9933"/>
                </a:solidFill>
              </a:rPr>
              <a:t>Zielgruppe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FF9933"/>
                </a:solidFill>
              </a:rPr>
              <a:t>Viel Nutzer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FF9933"/>
                </a:solidFill>
              </a:rPr>
              <a:t>High-End Handy affin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FF9933"/>
                </a:solidFill>
              </a:rPr>
              <a:t>Wenig Telefonie + SMS </a:t>
            </a:r>
          </a:p>
          <a:p>
            <a:pPr lvl="1">
              <a:buFont typeface="Wingdings" pitchFamily="2" charset="2"/>
              <a:buChar char="Ø"/>
            </a:pPr>
            <a:endParaRPr lang="de-CH" sz="900" b="1" dirty="0">
              <a:solidFill>
                <a:srgbClr val="FF9933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FF9933"/>
                </a:solidFill>
              </a:rPr>
              <a:t>Verkaufsargumente</a:t>
            </a:r>
            <a:endParaRPr lang="de-CH" sz="900" b="1" dirty="0">
              <a:solidFill>
                <a:srgbClr val="FF9933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FF9933"/>
                </a:solidFill>
              </a:rPr>
              <a:t>Die volle Kostensicherheit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FF9933"/>
                </a:solidFill>
              </a:rPr>
              <a:t>Telefonie Flat in die ganze Schweiz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FF9933"/>
                </a:solidFill>
              </a:rPr>
              <a:t>Surf Flat </a:t>
            </a:r>
            <a:br>
              <a:rPr lang="de-CH" sz="900" b="1" dirty="0" smtClean="0">
                <a:solidFill>
                  <a:srgbClr val="FF9933"/>
                </a:solidFill>
              </a:rPr>
            </a:br>
            <a:r>
              <a:rPr lang="de-CH" sz="900" b="1" dirty="0" smtClean="0">
                <a:solidFill>
                  <a:srgbClr val="FF9933"/>
                </a:solidFill>
              </a:rPr>
              <a:t>- immer vollen Speed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FF9933"/>
                </a:solidFill>
              </a:rPr>
              <a:t>SMS Flat</a:t>
            </a:r>
          </a:p>
          <a:p>
            <a:pPr lvl="1">
              <a:buFont typeface="Wingdings" pitchFamily="2" charset="2"/>
              <a:buChar char="Ø"/>
            </a:pPr>
            <a:r>
              <a:rPr lang="de-CH" sz="900" b="1" dirty="0" smtClean="0">
                <a:solidFill>
                  <a:srgbClr val="FF9933"/>
                </a:solidFill>
              </a:rPr>
              <a:t>High-End Handy inklusive</a:t>
            </a:r>
            <a:endParaRPr lang="de-CH" sz="900" b="1" dirty="0">
              <a:solidFill>
                <a:srgbClr val="FF9933"/>
              </a:solidFill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323119"/>
            <a:ext cx="3410612" cy="39141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13490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smtClean="0"/>
              <a:t>Produktmanagement</a:t>
            </a:r>
            <a:endParaRPr lang="de-CH" dirty="0"/>
          </a:p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/>
              <a:t>3.1.5 Produktportfolio QL </a:t>
            </a:r>
            <a:r>
              <a:rPr lang="de-CH" smtClean="0"/>
              <a:t>Mobil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87" name="Textplatzhalter 4"/>
          <p:cNvSpPr txBox="1">
            <a:spLocks/>
          </p:cNvSpPr>
          <p:nvPr/>
        </p:nvSpPr>
        <p:spPr bwMode="auto">
          <a:xfrm>
            <a:off x="547885" y="2285256"/>
            <a:ext cx="6228119" cy="431209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kern="0" smtClean="0">
                <a:solidFill>
                  <a:srgbClr val="000000"/>
                </a:solidFill>
              </a:rPr>
              <a:t> </a:t>
            </a:r>
            <a:endParaRPr lang="de-CH" kern="0" dirty="0">
              <a:solidFill>
                <a:srgbClr val="000000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effectLst/>
        </p:spPr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/>
              <a:t>Verkaufsprozess – 2 Fragen zum richtigen Tarif</a:t>
            </a:r>
            <a:r>
              <a:rPr lang="de-CH" smtClean="0"/>
              <a:t>!</a:t>
            </a:r>
            <a:endParaRPr lang="de-CH"/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1598077" y="2564904"/>
            <a:ext cx="6919233" cy="432721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marL="179388" indent="-179388" algn="ctr">
              <a:tabLst>
                <a:tab pos="179388" algn="l"/>
              </a:tabLst>
            </a:pPr>
            <a:r>
              <a:rPr lang="de-CH" sz="1100" b="1" dirty="0" err="1" smtClean="0">
                <a:solidFill>
                  <a:srgbClr val="000000"/>
                </a:solidFill>
                <a:latin typeface="Arial"/>
                <a:sym typeface="Wingdings" pitchFamily="2" charset="2"/>
              </a:rPr>
              <a:t>Quickline</a:t>
            </a:r>
            <a:r>
              <a:rPr lang="de-CH" sz="1100" b="1" dirty="0" smtClean="0">
                <a:solidFill>
                  <a:srgbClr val="000000"/>
                </a:solidFill>
                <a:latin typeface="Arial"/>
                <a:sym typeface="Wingdings" pitchFamily="2" charset="2"/>
              </a:rPr>
              <a:t> bietet für alle den passenden Tarif. Ob mit der ganzen Familie oder als Einzelperson, mit</a:t>
            </a:r>
            <a:br>
              <a:rPr lang="de-CH" sz="1100" b="1" dirty="0" smtClean="0">
                <a:solidFill>
                  <a:srgbClr val="000000"/>
                </a:solidFill>
                <a:latin typeface="Arial"/>
                <a:sym typeface="Wingdings" pitchFamily="2" charset="2"/>
              </a:rPr>
            </a:br>
            <a:r>
              <a:rPr lang="de-CH" sz="1100" b="1" dirty="0" smtClean="0">
                <a:solidFill>
                  <a:srgbClr val="000000"/>
                </a:solidFill>
                <a:latin typeface="Arial"/>
                <a:sym typeface="Wingdings" pitchFamily="2" charset="2"/>
              </a:rPr>
              <a:t>den </a:t>
            </a:r>
            <a:r>
              <a:rPr lang="de-CH" sz="1100" b="1" dirty="0" err="1" smtClean="0">
                <a:solidFill>
                  <a:srgbClr val="000000"/>
                </a:solidFill>
                <a:latin typeface="Arial"/>
                <a:sym typeface="Wingdings" pitchFamily="2" charset="2"/>
              </a:rPr>
              <a:t>Quickline</a:t>
            </a:r>
            <a:r>
              <a:rPr lang="de-CH" sz="1100" b="1" dirty="0" smtClean="0">
                <a:solidFill>
                  <a:srgbClr val="000000"/>
                </a:solidFill>
                <a:latin typeface="Arial"/>
                <a:sym typeface="Wingdings" pitchFamily="2" charset="2"/>
              </a:rPr>
              <a:t> Mobil Tarifen in Kombination mit Internet, Festnetz und TV sparen Sie richtiges Geld.</a:t>
            </a:r>
            <a:endParaRPr lang="de-CH" sz="1100" b="1" dirty="0">
              <a:solidFill>
                <a:srgbClr val="000000"/>
              </a:solidFill>
              <a:latin typeface="Arial"/>
              <a:sym typeface="Wingdings" pitchFamily="2" charset="2"/>
            </a:endParaRPr>
          </a:p>
        </p:txBody>
      </p:sp>
      <p:sp>
        <p:nvSpPr>
          <p:cNvPr id="23" name="AutoShape 7"/>
          <p:cNvSpPr>
            <a:spLocks noChangeArrowheads="1"/>
          </p:cNvSpPr>
          <p:nvPr/>
        </p:nvSpPr>
        <p:spPr bwMode="auto">
          <a:xfrm rot="10800000">
            <a:off x="3816722" y="3207321"/>
            <a:ext cx="2411413" cy="142875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952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de-CH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409710" y="3140968"/>
            <a:ext cx="162242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85725" indent="-85725"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e-CH" sz="1400" b="1" dirty="0" smtClean="0">
                <a:solidFill>
                  <a:srgbClr val="FF0000"/>
                </a:solidFill>
                <a:latin typeface="Arial"/>
              </a:rPr>
              <a:t>Bedarfsanalyse</a:t>
            </a:r>
            <a:endParaRPr lang="de-CH" sz="14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527423" y="2712219"/>
            <a:ext cx="162242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85725" indent="-85725"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e-CH" sz="1400" b="1" dirty="0">
                <a:solidFill>
                  <a:srgbClr val="000000"/>
                </a:solidFill>
                <a:latin typeface="Arial"/>
              </a:rPr>
              <a:t>Einstieg</a:t>
            </a:r>
          </a:p>
        </p:txBody>
      </p:sp>
      <p:sp>
        <p:nvSpPr>
          <p:cNvPr id="26" name="Line 10"/>
          <p:cNvSpPr>
            <a:spLocks noChangeShapeType="1"/>
          </p:cNvSpPr>
          <p:nvPr/>
        </p:nvSpPr>
        <p:spPr bwMode="auto">
          <a:xfrm>
            <a:off x="527423" y="3093452"/>
            <a:ext cx="7989887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de-CH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495672" y="2259583"/>
            <a:ext cx="162242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85725" indent="-85725"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e-CH" sz="1400" b="1" dirty="0">
                <a:solidFill>
                  <a:srgbClr val="000000"/>
                </a:solidFill>
                <a:latin typeface="Arial"/>
              </a:rPr>
              <a:t> </a:t>
            </a:r>
            <a:r>
              <a:rPr lang="de-CH" sz="1400" b="1" dirty="0" smtClean="0">
                <a:solidFill>
                  <a:srgbClr val="000000"/>
                </a:solidFill>
                <a:latin typeface="Arial"/>
              </a:rPr>
              <a:t>Intention</a:t>
            </a:r>
            <a:endParaRPr lang="de-CH" sz="1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1611312" y="2234704"/>
            <a:ext cx="6905998" cy="27452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marL="179388" indent="-179388" algn="ctr">
              <a:tabLst>
                <a:tab pos="179388" algn="l"/>
              </a:tabLst>
            </a:pPr>
            <a:r>
              <a:rPr lang="de-CH" sz="1100" b="1" dirty="0">
                <a:solidFill>
                  <a:srgbClr val="000000"/>
                </a:solidFill>
                <a:latin typeface="Arial"/>
              </a:rPr>
              <a:t>Kunde </a:t>
            </a:r>
            <a:r>
              <a:rPr lang="de-CH" sz="1100" b="1" dirty="0" smtClean="0">
                <a:solidFill>
                  <a:srgbClr val="000000"/>
                </a:solidFill>
                <a:latin typeface="Arial"/>
              </a:rPr>
              <a:t>möchte einen neuen Mobiltarif / </a:t>
            </a:r>
            <a:r>
              <a:rPr lang="de-CH" sz="1100" b="1" dirty="0" err="1" smtClean="0">
                <a:solidFill>
                  <a:srgbClr val="000000"/>
                </a:solidFill>
                <a:latin typeface="Arial"/>
              </a:rPr>
              <a:t>AiO</a:t>
            </a:r>
            <a:r>
              <a:rPr lang="de-CH" sz="1100" b="1" dirty="0" smtClean="0">
                <a:solidFill>
                  <a:srgbClr val="000000"/>
                </a:solidFill>
                <a:latin typeface="Arial"/>
              </a:rPr>
              <a:t> oder Take2</a:t>
            </a:r>
            <a:endParaRPr lang="de-CH" sz="1100" b="1" dirty="0">
              <a:solidFill>
                <a:srgbClr val="000000"/>
              </a:solidFill>
              <a:latin typeface="Arial"/>
              <a:sym typeface="Wingdings" pitchFamily="2" charset="2"/>
            </a:endParaRPr>
          </a:p>
        </p:txBody>
      </p:sp>
      <p:sp>
        <p:nvSpPr>
          <p:cNvPr id="30" name="Rectangle 14"/>
          <p:cNvSpPr>
            <a:spLocks noChangeArrowheads="1"/>
          </p:cNvSpPr>
          <p:nvPr/>
        </p:nvSpPr>
        <p:spPr bwMode="auto">
          <a:xfrm>
            <a:off x="2770674" y="3429864"/>
            <a:ext cx="1873334" cy="2935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de-CH" sz="1000" b="1" dirty="0" smtClean="0">
                <a:solidFill>
                  <a:srgbClr val="000000"/>
                </a:solidFill>
                <a:latin typeface="Arial"/>
              </a:rPr>
              <a:t>Wenig / Mittel</a:t>
            </a:r>
            <a:endParaRPr lang="de-CH" sz="10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395536" y="4221088"/>
            <a:ext cx="162242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r>
              <a:rPr lang="de-CH" sz="1400" b="1" dirty="0">
                <a:solidFill>
                  <a:srgbClr val="FF0000"/>
                </a:solidFill>
                <a:latin typeface="Arial"/>
              </a:rPr>
              <a:t>Empfehlung</a:t>
            </a:r>
          </a:p>
        </p:txBody>
      </p:sp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517539" y="5733836"/>
            <a:ext cx="304634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CH" sz="1400" b="1" dirty="0" err="1" smtClean="0">
                <a:solidFill>
                  <a:srgbClr val="000000"/>
                </a:solidFill>
                <a:latin typeface="Arial"/>
              </a:rPr>
              <a:t>Upselling</a:t>
            </a:r>
            <a:r>
              <a:rPr lang="de-CH" sz="1400" b="1" dirty="0" smtClean="0">
                <a:solidFill>
                  <a:srgbClr val="000000"/>
                </a:solidFill>
                <a:latin typeface="Arial"/>
              </a:rPr>
              <a:t> / </a:t>
            </a:r>
            <a:r>
              <a:rPr lang="de-CH" sz="1400" b="1" dirty="0" err="1" smtClean="0">
                <a:solidFill>
                  <a:srgbClr val="000000"/>
                </a:solidFill>
                <a:latin typeface="Arial"/>
              </a:rPr>
              <a:t>Einwandbehandlung</a:t>
            </a:r>
            <a:endParaRPr lang="de-CH" sz="14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AutoShape 18"/>
          <p:cNvSpPr>
            <a:spLocks noChangeArrowheads="1"/>
          </p:cNvSpPr>
          <p:nvPr/>
        </p:nvSpPr>
        <p:spPr bwMode="auto">
          <a:xfrm rot="4981580" flipH="1">
            <a:off x="2042609" y="4979502"/>
            <a:ext cx="360362" cy="647700"/>
          </a:xfrm>
          <a:prstGeom prst="curvedRightArrow">
            <a:avLst>
              <a:gd name="adj1" fmla="val 35947"/>
              <a:gd name="adj2" fmla="val 71894"/>
              <a:gd name="adj3" fmla="val 33333"/>
            </a:avLst>
          </a:prstGeom>
          <a:solidFill>
            <a:srgbClr val="AA71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de-CH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Rectangle 14"/>
          <p:cNvSpPr>
            <a:spLocks noChangeArrowheads="1"/>
          </p:cNvSpPr>
          <p:nvPr/>
        </p:nvSpPr>
        <p:spPr bwMode="auto">
          <a:xfrm>
            <a:off x="5578986" y="3429863"/>
            <a:ext cx="1873334" cy="2935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de-CH" sz="1000" b="1" dirty="0" smtClean="0">
                <a:solidFill>
                  <a:srgbClr val="000000"/>
                </a:solidFill>
                <a:latin typeface="Arial"/>
              </a:rPr>
              <a:t>Oft</a:t>
            </a:r>
            <a:endParaRPr lang="de-CH" sz="10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Rectangle 14"/>
          <p:cNvSpPr>
            <a:spLocks noChangeArrowheads="1"/>
          </p:cNvSpPr>
          <p:nvPr/>
        </p:nvSpPr>
        <p:spPr bwMode="auto">
          <a:xfrm>
            <a:off x="6372200" y="3915265"/>
            <a:ext cx="1873334" cy="2935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de-CH" sz="1000" b="1" dirty="0" smtClean="0">
                <a:solidFill>
                  <a:srgbClr val="000000"/>
                </a:solidFill>
                <a:latin typeface="Arial"/>
              </a:rPr>
              <a:t>Oft</a:t>
            </a:r>
            <a:endParaRPr lang="de-CH" sz="10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Rectangle 14"/>
          <p:cNvSpPr>
            <a:spLocks noChangeArrowheads="1"/>
          </p:cNvSpPr>
          <p:nvPr/>
        </p:nvSpPr>
        <p:spPr bwMode="auto">
          <a:xfrm>
            <a:off x="2050594" y="3915266"/>
            <a:ext cx="1873334" cy="2935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de-CH" sz="1000" b="1" dirty="0" smtClean="0">
                <a:solidFill>
                  <a:srgbClr val="000000"/>
                </a:solidFill>
                <a:latin typeface="Arial"/>
              </a:rPr>
              <a:t>Wenig / Mittel</a:t>
            </a:r>
            <a:endParaRPr lang="de-CH" sz="10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Rectangle 14"/>
          <p:cNvSpPr>
            <a:spLocks noChangeArrowheads="1"/>
          </p:cNvSpPr>
          <p:nvPr/>
        </p:nvSpPr>
        <p:spPr bwMode="auto">
          <a:xfrm>
            <a:off x="3418746" y="3915266"/>
            <a:ext cx="1873334" cy="2935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de-CH" sz="1000" b="1" dirty="0" smtClean="0">
                <a:solidFill>
                  <a:srgbClr val="000000"/>
                </a:solidFill>
                <a:latin typeface="Arial"/>
              </a:rPr>
              <a:t>Oft</a:t>
            </a:r>
            <a:endParaRPr lang="de-CH" sz="10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Rectangle 14"/>
          <p:cNvSpPr>
            <a:spLocks noChangeArrowheads="1"/>
          </p:cNvSpPr>
          <p:nvPr/>
        </p:nvSpPr>
        <p:spPr bwMode="auto">
          <a:xfrm>
            <a:off x="4858906" y="3927511"/>
            <a:ext cx="1873334" cy="2935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de-CH" sz="1000" b="1" dirty="0" smtClean="0">
                <a:solidFill>
                  <a:srgbClr val="000000"/>
                </a:solidFill>
                <a:latin typeface="Arial"/>
              </a:rPr>
              <a:t>Wenig / Mittel</a:t>
            </a:r>
            <a:endParaRPr lang="de-CH" sz="10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AutoShape 27"/>
          <p:cNvSpPr>
            <a:spLocks noChangeArrowheads="1"/>
          </p:cNvSpPr>
          <p:nvPr/>
        </p:nvSpPr>
        <p:spPr bwMode="auto">
          <a:xfrm rot="10800000">
            <a:off x="2671392" y="4240674"/>
            <a:ext cx="576262" cy="214312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952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de-CH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AutoShape 27"/>
          <p:cNvSpPr>
            <a:spLocks noChangeArrowheads="1"/>
          </p:cNvSpPr>
          <p:nvPr/>
        </p:nvSpPr>
        <p:spPr bwMode="auto">
          <a:xfrm rot="10800000">
            <a:off x="4067746" y="4245580"/>
            <a:ext cx="576262" cy="214312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952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de-CH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AutoShape 27"/>
          <p:cNvSpPr>
            <a:spLocks noChangeArrowheads="1"/>
          </p:cNvSpPr>
          <p:nvPr/>
        </p:nvSpPr>
        <p:spPr bwMode="auto">
          <a:xfrm rot="10800000">
            <a:off x="5508105" y="4245580"/>
            <a:ext cx="576262" cy="214312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952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de-CH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AutoShape 27"/>
          <p:cNvSpPr>
            <a:spLocks noChangeArrowheads="1"/>
          </p:cNvSpPr>
          <p:nvPr/>
        </p:nvSpPr>
        <p:spPr bwMode="auto">
          <a:xfrm rot="10800000">
            <a:off x="7020074" y="4245581"/>
            <a:ext cx="576262" cy="214312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952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de-CH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Textplatzhalter 4"/>
          <p:cNvSpPr txBox="1">
            <a:spLocks/>
          </p:cNvSpPr>
          <p:nvPr/>
        </p:nvSpPr>
        <p:spPr bwMode="auto">
          <a:xfrm>
            <a:off x="871349" y="4706828"/>
            <a:ext cx="1296144" cy="370272"/>
          </a:xfrm>
          <a:prstGeom prst="rect">
            <a:avLst/>
          </a:prstGeom>
          <a:solidFill>
            <a:srgbClr val="00B0F0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/>
            <a:r>
              <a:rPr lang="de-CH" sz="1600" b="1" dirty="0" smtClean="0">
                <a:solidFill>
                  <a:srgbClr val="FFFFFF"/>
                </a:solidFill>
              </a:rPr>
              <a:t>Budget</a:t>
            </a:r>
          </a:p>
        </p:txBody>
      </p:sp>
      <p:sp>
        <p:nvSpPr>
          <p:cNvPr id="57" name="Textplatzhalter 4"/>
          <p:cNvSpPr txBox="1">
            <a:spLocks/>
          </p:cNvSpPr>
          <p:nvPr/>
        </p:nvSpPr>
        <p:spPr bwMode="auto">
          <a:xfrm>
            <a:off x="3732323" y="4724574"/>
            <a:ext cx="1297301" cy="370272"/>
          </a:xfrm>
          <a:prstGeom prst="rect">
            <a:avLst/>
          </a:prstGeom>
          <a:solidFill>
            <a:srgbClr val="00B050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/>
            <a:r>
              <a:rPr lang="de-CH" sz="1600" b="1" dirty="0" smtClean="0">
                <a:solidFill>
                  <a:srgbClr val="FFFFFF"/>
                </a:solidFill>
              </a:rPr>
              <a:t>Talk</a:t>
            </a:r>
          </a:p>
        </p:txBody>
      </p:sp>
      <p:sp>
        <p:nvSpPr>
          <p:cNvPr id="58" name="Textplatzhalter 4"/>
          <p:cNvSpPr txBox="1">
            <a:spLocks/>
          </p:cNvSpPr>
          <p:nvPr/>
        </p:nvSpPr>
        <p:spPr bwMode="auto">
          <a:xfrm>
            <a:off x="5173850" y="4726308"/>
            <a:ext cx="1326277" cy="370272"/>
          </a:xfrm>
          <a:prstGeom prst="rect">
            <a:avLst/>
          </a:prstGeom>
          <a:solidFill>
            <a:srgbClr val="7030A0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/>
            <a:r>
              <a:rPr lang="de-CH" sz="1600" b="1" dirty="0" smtClean="0">
                <a:solidFill>
                  <a:srgbClr val="FFFFFF"/>
                </a:solidFill>
              </a:rPr>
              <a:t>Surf</a:t>
            </a:r>
          </a:p>
        </p:txBody>
      </p:sp>
      <p:sp>
        <p:nvSpPr>
          <p:cNvPr id="59" name="Textplatzhalter 4"/>
          <p:cNvSpPr txBox="1">
            <a:spLocks/>
          </p:cNvSpPr>
          <p:nvPr/>
        </p:nvSpPr>
        <p:spPr bwMode="auto">
          <a:xfrm>
            <a:off x="6644457" y="4726308"/>
            <a:ext cx="1340460" cy="370272"/>
          </a:xfrm>
          <a:prstGeom prst="rect">
            <a:avLst/>
          </a:prstGeom>
          <a:solidFill>
            <a:srgbClr val="FF9933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/>
            <a:r>
              <a:rPr lang="de-CH" sz="1600" b="1" dirty="0" smtClean="0">
                <a:solidFill>
                  <a:srgbClr val="FFFFFF"/>
                </a:solidFill>
              </a:rPr>
              <a:t>Flat</a:t>
            </a:r>
          </a:p>
        </p:txBody>
      </p:sp>
      <p:sp>
        <p:nvSpPr>
          <p:cNvPr id="60" name="Ellipse 59"/>
          <p:cNvSpPr/>
          <p:nvPr/>
        </p:nvSpPr>
        <p:spPr>
          <a:xfrm>
            <a:off x="4745950" y="4452676"/>
            <a:ext cx="508304" cy="508304"/>
          </a:xfrm>
          <a:prstGeom prst="ellipse">
            <a:avLst/>
          </a:prstGeom>
          <a:solidFill>
            <a:srgbClr val="00B050"/>
          </a:solidFill>
          <a:ln>
            <a:solidFill>
              <a:srgbClr val="19FF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800" b="1" dirty="0">
              <a:solidFill>
                <a:srgbClr val="FFFFFF"/>
              </a:solidFill>
            </a:endParaRPr>
          </a:p>
        </p:txBody>
      </p:sp>
      <p:sp>
        <p:nvSpPr>
          <p:cNvPr id="61" name="Ellipse 60"/>
          <p:cNvSpPr/>
          <p:nvPr/>
        </p:nvSpPr>
        <p:spPr>
          <a:xfrm>
            <a:off x="6199941" y="4452676"/>
            <a:ext cx="508304" cy="508304"/>
          </a:xfrm>
          <a:prstGeom prst="ellipse">
            <a:avLst/>
          </a:prstGeom>
          <a:solidFill>
            <a:srgbClr val="7030A0"/>
          </a:solidFill>
          <a:ln>
            <a:solidFill>
              <a:srgbClr val="B889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800" b="1" dirty="0">
              <a:solidFill>
                <a:srgbClr val="FFFFFF"/>
              </a:solidFill>
            </a:endParaRPr>
          </a:p>
        </p:txBody>
      </p:sp>
      <p:sp>
        <p:nvSpPr>
          <p:cNvPr id="62" name="Ellipse 61"/>
          <p:cNvSpPr/>
          <p:nvPr/>
        </p:nvSpPr>
        <p:spPr>
          <a:xfrm>
            <a:off x="7730765" y="4472156"/>
            <a:ext cx="508304" cy="508304"/>
          </a:xfrm>
          <a:prstGeom prst="ellipse">
            <a:avLst/>
          </a:prstGeom>
          <a:solidFill>
            <a:srgbClr val="FF9933"/>
          </a:solidFill>
          <a:ln>
            <a:solidFill>
              <a:srgbClr val="B45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800" b="1" dirty="0">
              <a:solidFill>
                <a:srgbClr val="FFFFFF"/>
              </a:solidFill>
            </a:endParaRPr>
          </a:p>
        </p:txBody>
      </p:sp>
      <p:sp>
        <p:nvSpPr>
          <p:cNvPr id="63" name="Textfeld 62"/>
          <p:cNvSpPr txBox="1"/>
          <p:nvPr/>
        </p:nvSpPr>
        <p:spPr>
          <a:xfrm>
            <a:off x="4745950" y="4555931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FFFFFF"/>
                </a:solidFill>
                <a:latin typeface="Arial"/>
              </a:rPr>
              <a:t>65.--</a:t>
            </a:r>
            <a:endParaRPr lang="de-CH" sz="1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4" name="Textfeld 63"/>
          <p:cNvSpPr txBox="1"/>
          <p:nvPr/>
        </p:nvSpPr>
        <p:spPr>
          <a:xfrm>
            <a:off x="6224250" y="4570686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FFFFFF"/>
                </a:solidFill>
                <a:latin typeface="Arial"/>
              </a:rPr>
              <a:t>65.--</a:t>
            </a:r>
            <a:endParaRPr lang="de-CH" sz="1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5" name="Textfeld 64"/>
          <p:cNvSpPr txBox="1"/>
          <p:nvPr/>
        </p:nvSpPr>
        <p:spPr>
          <a:xfrm>
            <a:off x="7709040" y="4569427"/>
            <a:ext cx="6378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FFFFFF"/>
                </a:solidFill>
                <a:latin typeface="Arial"/>
              </a:rPr>
              <a:t>110.--</a:t>
            </a:r>
            <a:endParaRPr lang="de-CH" sz="1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6" name="Textplatzhalter 4"/>
          <p:cNvSpPr txBox="1">
            <a:spLocks/>
          </p:cNvSpPr>
          <p:nvPr/>
        </p:nvSpPr>
        <p:spPr bwMode="auto">
          <a:xfrm>
            <a:off x="2305992" y="4724574"/>
            <a:ext cx="1297301" cy="370272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/>
            <a:r>
              <a:rPr lang="de-CH" sz="1600" b="1" dirty="0" smtClean="0">
                <a:solidFill>
                  <a:srgbClr val="B45A00"/>
                </a:solidFill>
              </a:rPr>
              <a:t>Start</a:t>
            </a:r>
          </a:p>
        </p:txBody>
      </p:sp>
      <p:sp>
        <p:nvSpPr>
          <p:cNvPr id="67" name="Ellipse 66"/>
          <p:cNvSpPr/>
          <p:nvPr/>
        </p:nvSpPr>
        <p:spPr>
          <a:xfrm>
            <a:off x="3319619" y="4452676"/>
            <a:ext cx="508304" cy="508304"/>
          </a:xfrm>
          <a:prstGeom prst="ellipse">
            <a:avLst/>
          </a:prstGeom>
          <a:solidFill>
            <a:srgbClr val="FFFF00"/>
          </a:solidFill>
          <a:ln>
            <a:solidFill>
              <a:srgbClr val="868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800" b="1" dirty="0">
              <a:solidFill>
                <a:srgbClr val="FFFFFF"/>
              </a:solidFill>
            </a:endParaRPr>
          </a:p>
        </p:txBody>
      </p:sp>
      <p:sp>
        <p:nvSpPr>
          <p:cNvPr id="68" name="Ellipse 67"/>
          <p:cNvSpPr/>
          <p:nvPr/>
        </p:nvSpPr>
        <p:spPr>
          <a:xfrm>
            <a:off x="1879460" y="4452676"/>
            <a:ext cx="508304" cy="50830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800" b="1" dirty="0">
              <a:solidFill>
                <a:srgbClr val="FFFFFF"/>
              </a:solidFill>
            </a:endParaRPr>
          </a:p>
        </p:txBody>
      </p:sp>
      <p:sp>
        <p:nvSpPr>
          <p:cNvPr id="69" name="Textfeld 68"/>
          <p:cNvSpPr txBox="1"/>
          <p:nvPr/>
        </p:nvSpPr>
        <p:spPr>
          <a:xfrm>
            <a:off x="1885859" y="4552939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FFFFFF"/>
                </a:solidFill>
                <a:latin typeface="Arial"/>
              </a:rPr>
              <a:t>10.--</a:t>
            </a:r>
            <a:endParaRPr lang="de-CH" sz="1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0" name="Textfeld 69"/>
          <p:cNvSpPr txBox="1"/>
          <p:nvPr/>
        </p:nvSpPr>
        <p:spPr>
          <a:xfrm>
            <a:off x="3297894" y="4563722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B45A00"/>
                </a:solidFill>
                <a:latin typeface="Arial"/>
              </a:rPr>
              <a:t>40.--</a:t>
            </a:r>
            <a:endParaRPr lang="de-CH" sz="1400" dirty="0">
              <a:solidFill>
                <a:srgbClr val="B45A00"/>
              </a:solidFill>
              <a:latin typeface="Arial"/>
            </a:endParaRPr>
          </a:p>
        </p:txBody>
      </p:sp>
      <p:sp>
        <p:nvSpPr>
          <p:cNvPr id="71" name="Foliennummernplatzhalter 6"/>
          <p:cNvSpPr>
            <a:spLocks noGrp="1"/>
          </p:cNvSpPr>
          <p:nvPr>
            <p:ph type="sldNum" sz="quarter" idx="4"/>
          </p:nvPr>
        </p:nvSpPr>
        <p:spPr>
          <a:xfrm>
            <a:off x="3238573" y="6306644"/>
            <a:ext cx="2133600" cy="268287"/>
          </a:xfrm>
        </p:spPr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de-CH" dirty="0">
              <a:solidFill>
                <a:srgbClr val="000000"/>
              </a:solidFill>
            </a:endParaRPr>
          </a:p>
        </p:txBody>
      </p:sp>
      <p:pic>
        <p:nvPicPr>
          <p:cNvPr id="7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949280"/>
            <a:ext cx="215972" cy="217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Textplatzhalter 4"/>
          <p:cNvSpPr txBox="1">
            <a:spLocks/>
          </p:cNvSpPr>
          <p:nvPr/>
        </p:nvSpPr>
        <p:spPr bwMode="auto">
          <a:xfrm>
            <a:off x="347660" y="5968361"/>
            <a:ext cx="864147" cy="19802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de-CH" sz="800" b="1" i="1" dirty="0" smtClean="0">
                <a:solidFill>
                  <a:srgbClr val="FF0000"/>
                </a:solidFill>
              </a:rPr>
              <a:t>Data 500</a:t>
            </a:r>
            <a:endParaRPr lang="de-CH" sz="8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0000"/>
              </a:solidFill>
            </a:endParaRPr>
          </a:p>
        </p:txBody>
      </p:sp>
      <p:sp>
        <p:nvSpPr>
          <p:cNvPr id="77" name="Textfeld 76"/>
          <p:cNvSpPr txBox="1"/>
          <p:nvPr/>
        </p:nvSpPr>
        <p:spPr>
          <a:xfrm>
            <a:off x="1275353" y="5983764"/>
            <a:ext cx="3754272" cy="21544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b="1" dirty="0" smtClean="0">
                <a:solidFill>
                  <a:srgbClr val="000000"/>
                </a:solidFill>
                <a:latin typeface="Arial"/>
              </a:rPr>
              <a:t>15.--</a:t>
            </a:r>
            <a:endParaRPr lang="de-CH" sz="800" b="1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" name="Gerade Verbindung 9"/>
          <p:cNvCxnSpPr>
            <a:stCxn id="30" idx="2"/>
          </p:cNvCxnSpPr>
          <p:nvPr/>
        </p:nvCxnSpPr>
        <p:spPr>
          <a:xfrm flipH="1">
            <a:off x="3131277" y="3723441"/>
            <a:ext cx="576064" cy="1918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>
            <a:stCxn id="30" idx="2"/>
            <a:endCxn id="50" idx="0"/>
          </p:cNvCxnSpPr>
          <p:nvPr/>
        </p:nvCxnSpPr>
        <p:spPr>
          <a:xfrm>
            <a:off x="3707341" y="3723441"/>
            <a:ext cx="648072" cy="191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72" name="Gerade Verbindung 7171"/>
          <p:cNvCxnSpPr>
            <a:stCxn id="51" idx="0"/>
            <a:endCxn id="47" idx="2"/>
          </p:cNvCxnSpPr>
          <p:nvPr/>
        </p:nvCxnSpPr>
        <p:spPr>
          <a:xfrm flipV="1">
            <a:off x="5795573" y="3723440"/>
            <a:ext cx="720080" cy="2040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74" name="Gerade Verbindung 7173"/>
          <p:cNvCxnSpPr>
            <a:stCxn id="48" idx="0"/>
            <a:endCxn id="47" idx="2"/>
          </p:cNvCxnSpPr>
          <p:nvPr/>
        </p:nvCxnSpPr>
        <p:spPr>
          <a:xfrm flipH="1" flipV="1">
            <a:off x="6515653" y="3723440"/>
            <a:ext cx="793214" cy="191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 Box 19"/>
          <p:cNvSpPr txBox="1">
            <a:spLocks noChangeArrowheads="1"/>
          </p:cNvSpPr>
          <p:nvPr/>
        </p:nvSpPr>
        <p:spPr bwMode="auto">
          <a:xfrm>
            <a:off x="467544" y="5101311"/>
            <a:ext cx="16676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79388" indent="-179388">
              <a:spcAft>
                <a:spcPct val="0"/>
              </a:spcAft>
              <a:tabLst>
                <a:tab pos="1793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Aft>
                <a:spcPct val="0"/>
              </a:spcAft>
              <a:tabLst>
                <a:tab pos="1793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Aft>
                <a:spcPct val="0"/>
              </a:spcAft>
              <a:tabLst>
                <a:tab pos="1793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Aft>
                <a:spcPct val="0"/>
              </a:spcAft>
              <a:tabLst>
                <a:tab pos="1793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Aft>
                <a:spcPct val="0"/>
              </a:spcAft>
              <a:tabLst>
                <a:tab pos="1793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793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793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793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793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en-US" sz="1000" dirty="0" err="1" smtClean="0">
                <a:solidFill>
                  <a:srgbClr val="000000"/>
                </a:solidFill>
                <a:latin typeface="Arial"/>
              </a:rPr>
              <a:t>Downgrad</a:t>
            </a:r>
            <a:r>
              <a:rPr lang="en-US" sz="1000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en-US" sz="1000" dirty="0" smtClean="0">
                <a:solidFill>
                  <a:srgbClr val="000000"/>
                </a:solidFill>
                <a:latin typeface="Arial"/>
              </a:rPr>
            </a:br>
            <a:r>
              <a:rPr lang="en-US" sz="1000" dirty="0" smtClean="0">
                <a:solidFill>
                  <a:srgbClr val="000000"/>
                </a:solidFill>
                <a:latin typeface="Arial"/>
              </a:rPr>
              <a:t>- </a:t>
            </a:r>
            <a:r>
              <a:rPr lang="en-US" sz="1000" dirty="0" err="1" smtClean="0">
                <a:solidFill>
                  <a:srgbClr val="000000"/>
                </a:solidFill>
                <a:latin typeface="Arial"/>
              </a:rPr>
              <a:t>nur</a:t>
            </a:r>
            <a:r>
              <a:rPr lang="en-US" sz="10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latin typeface="Arial"/>
              </a:rPr>
              <a:t>innerhalb</a:t>
            </a:r>
            <a:r>
              <a:rPr lang="en-US" sz="10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latin typeface="Arial"/>
              </a:rPr>
              <a:t>Familie</a:t>
            </a:r>
            <a:r>
              <a:rPr lang="en-US" sz="1000" dirty="0">
                <a:solidFill>
                  <a:srgbClr val="000000"/>
                </a:solidFill>
                <a:latin typeface="Arial"/>
              </a:rPr>
              <a:t/>
            </a:r>
            <a:br>
              <a:rPr lang="en-US" sz="1000" dirty="0">
                <a:solidFill>
                  <a:srgbClr val="000000"/>
                </a:solidFill>
                <a:latin typeface="Arial"/>
              </a:rPr>
            </a:br>
            <a:r>
              <a:rPr lang="en-US" sz="1000" dirty="0" smtClean="0">
                <a:solidFill>
                  <a:srgbClr val="000000"/>
                </a:solidFill>
                <a:latin typeface="Arial"/>
              </a:rPr>
              <a:t>- </a:t>
            </a:r>
            <a:r>
              <a:rPr lang="en-US" sz="1000" dirty="0" err="1" smtClean="0">
                <a:solidFill>
                  <a:srgbClr val="000000"/>
                </a:solidFill>
                <a:latin typeface="Arial"/>
              </a:rPr>
              <a:t>kein</a:t>
            </a:r>
            <a:r>
              <a:rPr lang="en-US" sz="1000" dirty="0" smtClean="0">
                <a:solidFill>
                  <a:srgbClr val="000000"/>
                </a:solidFill>
                <a:latin typeface="Arial"/>
              </a:rPr>
              <a:t> Handy</a:t>
            </a:r>
          </a:p>
        </p:txBody>
      </p:sp>
      <p:sp>
        <p:nvSpPr>
          <p:cNvPr id="7" name="Rechteck 6"/>
          <p:cNvSpPr/>
          <p:nvPr/>
        </p:nvSpPr>
        <p:spPr>
          <a:xfrm>
            <a:off x="418707" y="3449694"/>
            <a:ext cx="187743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050" dirty="0" smtClean="0">
                <a:solidFill>
                  <a:srgbClr val="FF0000"/>
                </a:solidFill>
                <a:latin typeface="Arial"/>
              </a:rPr>
              <a:t>1. Wie </a:t>
            </a:r>
            <a:r>
              <a:rPr lang="de-CH" sz="1050" dirty="0">
                <a:solidFill>
                  <a:srgbClr val="FF0000"/>
                </a:solidFill>
                <a:latin typeface="Arial"/>
              </a:rPr>
              <a:t>ist ihr Surf verhalten?</a:t>
            </a:r>
          </a:p>
        </p:txBody>
      </p:sp>
      <p:sp>
        <p:nvSpPr>
          <p:cNvPr id="8" name="Rechteck 7"/>
          <p:cNvSpPr/>
          <p:nvPr/>
        </p:nvSpPr>
        <p:spPr>
          <a:xfrm>
            <a:off x="419389" y="3926968"/>
            <a:ext cx="218681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050" dirty="0" smtClean="0">
                <a:solidFill>
                  <a:srgbClr val="FF0000"/>
                </a:solidFill>
                <a:latin typeface="Arial"/>
              </a:rPr>
              <a:t>2. Wie </a:t>
            </a:r>
            <a:r>
              <a:rPr lang="de-CH" sz="1050" dirty="0">
                <a:solidFill>
                  <a:srgbClr val="FF0000"/>
                </a:solidFill>
                <a:latin typeface="Arial"/>
              </a:rPr>
              <a:t>ist ihr Telefonie verhalten?</a:t>
            </a:r>
            <a:endParaRPr lang="de-CH" sz="105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8171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30" grpId="0"/>
      <p:bldP spid="31" grpId="0"/>
      <p:bldP spid="32" grpId="0"/>
      <p:bldP spid="34" grpId="0" animBg="1"/>
      <p:bldP spid="47" grpId="0"/>
      <p:bldP spid="48" grpId="0"/>
      <p:bldP spid="49" grpId="0"/>
      <p:bldP spid="50" grpId="0"/>
      <p:bldP spid="51" grpId="0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/>
      <p:bldP spid="64" grpId="0"/>
      <p:bldP spid="65" grpId="0"/>
      <p:bldP spid="66" grpId="0" animBg="1"/>
      <p:bldP spid="67" grpId="0" animBg="1"/>
      <p:bldP spid="68" grpId="0" animBg="1"/>
      <p:bldP spid="69" grpId="0"/>
      <p:bldP spid="70" grpId="0"/>
      <p:bldP spid="76" grpId="0" animBg="1"/>
      <p:bldP spid="77" grpId="0" animBg="1"/>
      <p:bldP spid="8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err="1" smtClean="0"/>
              <a:t>Argumentarium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888432"/>
          </a:xfrm>
        </p:spPr>
        <p:txBody>
          <a:bodyPr/>
          <a:lstStyle/>
          <a:p>
            <a:r>
              <a:rPr lang="de-CH" sz="1600" dirty="0" smtClean="0">
                <a:solidFill>
                  <a:srgbClr val="FF0000"/>
                </a:solidFill>
              </a:rPr>
              <a:t>Hauptbotschaften</a:t>
            </a:r>
          </a:p>
          <a:p>
            <a:pPr>
              <a:buFont typeface="Wingdings" pitchFamily="2" charset="2"/>
              <a:buChar char="ü"/>
            </a:pPr>
            <a:r>
              <a:rPr lang="de-CH" sz="1600" dirty="0" smtClean="0">
                <a:solidFill>
                  <a:srgbClr val="FF0000"/>
                </a:solidFill>
              </a:rPr>
              <a:t>«In der ganzen Familie gratis telefonieren»</a:t>
            </a:r>
          </a:p>
          <a:p>
            <a:pPr lvl="1">
              <a:buFont typeface="Wingdings" pitchFamily="2" charset="2"/>
              <a:buChar char="§"/>
            </a:pPr>
            <a:r>
              <a:rPr lang="de-CH" sz="1400" dirty="0" smtClean="0"/>
              <a:t>Family Flat auf allen Tarifen</a:t>
            </a:r>
          </a:p>
          <a:p>
            <a:pPr lvl="1">
              <a:buFont typeface="Wingdings" pitchFamily="2" charset="2"/>
              <a:buChar char="§"/>
            </a:pPr>
            <a:r>
              <a:rPr lang="de-CH" sz="1400" dirty="0" smtClean="0"/>
              <a:t>Bedingung: alle Nummern auf dem gleichen Vertrag</a:t>
            </a:r>
          </a:p>
          <a:p>
            <a:pPr>
              <a:buFont typeface="Wingdings" pitchFamily="2" charset="2"/>
              <a:buChar char="ü"/>
            </a:pPr>
            <a:r>
              <a:rPr lang="de-CH" sz="1600" dirty="0" smtClean="0">
                <a:solidFill>
                  <a:srgbClr val="FF0000"/>
                </a:solidFill>
              </a:rPr>
              <a:t>Telefonie in alle Netze</a:t>
            </a:r>
          </a:p>
          <a:p>
            <a:pPr lvl="1">
              <a:buFont typeface="Wingdings" pitchFamily="2" charset="2"/>
              <a:buChar char="§"/>
            </a:pPr>
            <a:r>
              <a:rPr lang="de-CH" sz="1400" dirty="0" smtClean="0"/>
              <a:t>Es spielt keine Rolle, ob Sie zu Swisscom, Sunrise oder Orange telefonieren</a:t>
            </a:r>
          </a:p>
          <a:p>
            <a:pPr lvl="1">
              <a:buFont typeface="Wingdings" pitchFamily="2" charset="2"/>
              <a:buChar char="§"/>
            </a:pPr>
            <a:r>
              <a:rPr lang="de-CH" sz="1400" dirty="0" smtClean="0"/>
              <a:t>Einheitstarif auf alle Netze: 40Rp oder inklusive / flat</a:t>
            </a:r>
          </a:p>
          <a:p>
            <a:pPr>
              <a:buFont typeface="Wingdings" pitchFamily="2" charset="2"/>
              <a:buChar char="ü"/>
            </a:pPr>
            <a:r>
              <a:rPr lang="de-CH" sz="1600" dirty="0" smtClean="0">
                <a:solidFill>
                  <a:srgbClr val="FF0000"/>
                </a:solidFill>
              </a:rPr>
              <a:t>SMS &amp; MMS gratis bei Talk, Surf &amp; Flat</a:t>
            </a:r>
          </a:p>
          <a:p>
            <a:pPr>
              <a:buFont typeface="Wingdings" pitchFamily="2" charset="2"/>
              <a:buChar char="ü"/>
            </a:pPr>
            <a:r>
              <a:rPr lang="de-CH" sz="1600" dirty="0" smtClean="0">
                <a:solidFill>
                  <a:srgbClr val="FF0000"/>
                </a:solidFill>
              </a:rPr>
              <a:t>Immer mit vollem Speed</a:t>
            </a:r>
          </a:p>
          <a:p>
            <a:pPr lvl="1">
              <a:buFont typeface="Wingdings" pitchFamily="2" charset="2"/>
              <a:buChar char="§"/>
            </a:pPr>
            <a:r>
              <a:rPr lang="de-CH" sz="1400" dirty="0" smtClean="0"/>
              <a:t>Im Gegensatz zu den Swisscom-Tarifen surfen Sie bei uns immer mit dem bestmöglichen Speed</a:t>
            </a:r>
          </a:p>
          <a:p>
            <a:pPr lvl="1">
              <a:buFont typeface="Wingdings" pitchFamily="2" charset="2"/>
              <a:buChar char="§"/>
            </a:pPr>
            <a:endParaRPr lang="de-CH" sz="1600" dirty="0"/>
          </a:p>
          <a:p>
            <a:pPr>
              <a:buFont typeface="Wingdings" pitchFamily="2" charset="2"/>
              <a:buChar char="ü"/>
            </a:pPr>
            <a:r>
              <a:rPr lang="de-CH" sz="1600" dirty="0" err="1" smtClean="0">
                <a:solidFill>
                  <a:srgbClr val="FF0000"/>
                </a:solidFill>
              </a:rPr>
              <a:t>AiO</a:t>
            </a:r>
            <a:r>
              <a:rPr lang="de-CH" sz="1600" dirty="0" smtClean="0">
                <a:solidFill>
                  <a:srgbClr val="FF0000"/>
                </a:solidFill>
              </a:rPr>
              <a:t> – Kombirabatt: auf Start, Talk, Flat und Surf gibt es 5 CHF Rabatt</a:t>
            </a:r>
          </a:p>
          <a:p>
            <a:pPr lvl="1">
              <a:buFont typeface="Wingdings" pitchFamily="2" charset="2"/>
              <a:buChar char="§"/>
            </a:pPr>
            <a:endParaRPr lang="de-CH" sz="1600" dirty="0" smtClean="0"/>
          </a:p>
          <a:p>
            <a:pPr lvl="1">
              <a:buFont typeface="Wingdings" pitchFamily="2" charset="2"/>
              <a:buChar char="ü"/>
            </a:pPr>
            <a:endParaRPr lang="de-CH" sz="1600" dirty="0" smtClean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18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1941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/>
              <a:t>Produktmanagement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QL Mobil</a:t>
            </a:r>
          </a:p>
          <a:p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err="1" smtClean="0"/>
              <a:t>Einwandbehandlungen</a:t>
            </a:r>
            <a:r>
              <a:rPr lang="de-CH" dirty="0" smtClean="0"/>
              <a:t> </a:t>
            </a:r>
            <a:r>
              <a:rPr lang="de-CH" dirty="0" smtClean="0"/>
              <a:t>im Verkaufsprozess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Mögliche Hürden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19</a:t>
            </a:fld>
            <a:endParaRPr lang="de-CH" dirty="0"/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gray">
          <a:xfrm>
            <a:off x="467543" y="2204864"/>
            <a:ext cx="1866081" cy="360040"/>
          </a:xfrm>
          <a:prstGeom prst="rect">
            <a:avLst/>
          </a:prstGeom>
          <a:solidFill>
            <a:srgbClr val="7030A0"/>
          </a:solidFill>
          <a:ln>
            <a:noFill/>
          </a:ln>
          <a:effectLst/>
        </p:spPr>
        <p:txBody>
          <a:bodyPr lIns="72000" tIns="0" rIns="0" bIns="0" anchor="ctr"/>
          <a:lstStyle/>
          <a:p>
            <a:pPr algn="ctr">
              <a:lnSpc>
                <a:spcPct val="95000"/>
              </a:lnSpc>
            </a:pPr>
            <a:r>
              <a:rPr lang="de-CH" sz="1050" b="1" dirty="0" smtClean="0">
                <a:solidFill>
                  <a:schemeClr val="bg1"/>
                </a:solidFill>
              </a:rPr>
              <a:t>Brauche ich nicht!</a:t>
            </a:r>
            <a:endParaRPr lang="de-CH" sz="1050" b="1" dirty="0">
              <a:solidFill>
                <a:schemeClr val="bg1"/>
              </a:solidFill>
            </a:endParaRPr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gray">
          <a:xfrm>
            <a:off x="486356" y="2636912"/>
            <a:ext cx="1866081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lIns="72000" tIns="0" rIns="0" bIns="0" anchor="ctr"/>
          <a:lstStyle/>
          <a:p>
            <a:pPr>
              <a:lnSpc>
                <a:spcPct val="95000"/>
              </a:lnSpc>
            </a:pPr>
            <a:r>
              <a:rPr lang="de-CH" sz="1000" dirty="0" smtClean="0"/>
              <a:t>«Ich habe mein Mobile seit Jahren bei Swisscom und bin sehr zufrieden»</a:t>
            </a:r>
            <a:endParaRPr lang="de-CH" sz="1000" dirty="0"/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gray">
          <a:xfrm>
            <a:off x="2483768" y="2204864"/>
            <a:ext cx="1866081" cy="360040"/>
          </a:xfrm>
          <a:prstGeom prst="rect">
            <a:avLst/>
          </a:prstGeom>
          <a:solidFill>
            <a:srgbClr val="7030A0"/>
          </a:solidFill>
          <a:ln>
            <a:noFill/>
          </a:ln>
          <a:effectLst/>
        </p:spPr>
        <p:txBody>
          <a:bodyPr lIns="72000" tIns="0" rIns="0" bIns="0" anchor="ctr"/>
          <a:lstStyle/>
          <a:p>
            <a:pPr algn="ctr">
              <a:lnSpc>
                <a:spcPct val="95000"/>
              </a:lnSpc>
            </a:pPr>
            <a:r>
              <a:rPr lang="de-CH" sz="1050" b="1" dirty="0" smtClean="0">
                <a:solidFill>
                  <a:schemeClr val="bg1"/>
                </a:solidFill>
              </a:rPr>
              <a:t>Fremdnetz</a:t>
            </a:r>
            <a:endParaRPr lang="de-CH" sz="1050" b="1" dirty="0">
              <a:solidFill>
                <a:schemeClr val="bg1"/>
              </a:solidFill>
            </a:endParaRPr>
          </a:p>
        </p:txBody>
      </p:sp>
      <p:sp>
        <p:nvSpPr>
          <p:cNvPr id="21" name="Rectangle 12"/>
          <p:cNvSpPr>
            <a:spLocks noChangeArrowheads="1"/>
          </p:cNvSpPr>
          <p:nvPr/>
        </p:nvSpPr>
        <p:spPr bwMode="gray">
          <a:xfrm>
            <a:off x="2502581" y="2636912"/>
            <a:ext cx="1866081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lIns="72000" tIns="0" rIns="0" bIns="0" anchor="ctr"/>
          <a:lstStyle/>
          <a:p>
            <a:pPr>
              <a:lnSpc>
                <a:spcPct val="95000"/>
              </a:lnSpc>
            </a:pPr>
            <a:r>
              <a:rPr lang="de-CH" sz="1000" dirty="0" smtClean="0"/>
              <a:t>«Meine Familie und meine Freunde sind alle wo anders»</a:t>
            </a:r>
            <a:endParaRPr lang="de-CH" sz="1000" dirty="0"/>
          </a:p>
        </p:txBody>
      </p:sp>
      <p:sp>
        <p:nvSpPr>
          <p:cNvPr id="22" name="AutoShape 27"/>
          <p:cNvSpPr>
            <a:spLocks noChangeArrowheads="1"/>
          </p:cNvSpPr>
          <p:nvPr/>
        </p:nvSpPr>
        <p:spPr bwMode="auto">
          <a:xfrm rot="10800000">
            <a:off x="486355" y="3429000"/>
            <a:ext cx="1866081" cy="214312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952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de-CH"/>
          </a:p>
        </p:txBody>
      </p:sp>
      <p:sp>
        <p:nvSpPr>
          <p:cNvPr id="23" name="AutoShape 27"/>
          <p:cNvSpPr>
            <a:spLocks noChangeArrowheads="1"/>
          </p:cNvSpPr>
          <p:nvPr/>
        </p:nvSpPr>
        <p:spPr bwMode="auto">
          <a:xfrm rot="10800000">
            <a:off x="2500096" y="3429000"/>
            <a:ext cx="1866081" cy="214312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952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de-CH"/>
          </a:p>
        </p:txBody>
      </p:sp>
      <p:sp>
        <p:nvSpPr>
          <p:cNvPr id="24" name="Rectangle 18"/>
          <p:cNvSpPr>
            <a:spLocks noChangeArrowheads="1"/>
          </p:cNvSpPr>
          <p:nvPr/>
        </p:nvSpPr>
        <p:spPr bwMode="gray">
          <a:xfrm>
            <a:off x="4484298" y="2205777"/>
            <a:ext cx="1866081" cy="360040"/>
          </a:xfrm>
          <a:prstGeom prst="rect">
            <a:avLst/>
          </a:prstGeom>
          <a:solidFill>
            <a:srgbClr val="7030A0"/>
          </a:solidFill>
          <a:ln>
            <a:noFill/>
          </a:ln>
          <a:effectLst/>
        </p:spPr>
        <p:txBody>
          <a:bodyPr lIns="72000" tIns="0" rIns="0" bIns="0" anchor="ctr"/>
          <a:lstStyle/>
          <a:p>
            <a:pPr algn="ctr">
              <a:lnSpc>
                <a:spcPct val="95000"/>
              </a:lnSpc>
            </a:pPr>
            <a:r>
              <a:rPr lang="de-CH" sz="1050" b="1" dirty="0" smtClean="0">
                <a:solidFill>
                  <a:schemeClr val="bg1"/>
                </a:solidFill>
              </a:rPr>
              <a:t>Netzqualität</a:t>
            </a:r>
            <a:endParaRPr lang="de-CH" sz="1050" b="1" dirty="0">
              <a:solidFill>
                <a:schemeClr val="bg1"/>
              </a:solidFill>
            </a:endParaRPr>
          </a:p>
        </p:txBody>
      </p:sp>
      <p:sp>
        <p:nvSpPr>
          <p:cNvPr id="25" name="Rectangle 12"/>
          <p:cNvSpPr>
            <a:spLocks noChangeArrowheads="1"/>
          </p:cNvSpPr>
          <p:nvPr/>
        </p:nvSpPr>
        <p:spPr bwMode="gray">
          <a:xfrm>
            <a:off x="4484297" y="2636912"/>
            <a:ext cx="1866081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lIns="72000" tIns="0" rIns="0" bIns="0" anchor="ctr"/>
          <a:lstStyle/>
          <a:p>
            <a:pPr>
              <a:lnSpc>
                <a:spcPct val="95000"/>
              </a:lnSpc>
            </a:pPr>
            <a:r>
              <a:rPr lang="de-CH" sz="1000" dirty="0" smtClean="0"/>
              <a:t>«Ich habe mein Mobile seit Jahren bei Swisscom und bin sehr zufrieden»</a:t>
            </a:r>
            <a:endParaRPr lang="de-CH" sz="1000" dirty="0"/>
          </a:p>
        </p:txBody>
      </p:sp>
      <p:sp>
        <p:nvSpPr>
          <p:cNvPr id="26" name="AutoShape 27"/>
          <p:cNvSpPr>
            <a:spLocks noChangeArrowheads="1"/>
          </p:cNvSpPr>
          <p:nvPr/>
        </p:nvSpPr>
        <p:spPr bwMode="auto">
          <a:xfrm rot="10800000">
            <a:off x="4489791" y="3429000"/>
            <a:ext cx="1866081" cy="214312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952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de-CH"/>
          </a:p>
        </p:txBody>
      </p:sp>
      <p:sp>
        <p:nvSpPr>
          <p:cNvPr id="27" name="Rectangle 18"/>
          <p:cNvSpPr>
            <a:spLocks noChangeArrowheads="1"/>
          </p:cNvSpPr>
          <p:nvPr/>
        </p:nvSpPr>
        <p:spPr bwMode="gray">
          <a:xfrm>
            <a:off x="6502779" y="2204864"/>
            <a:ext cx="1866081" cy="360040"/>
          </a:xfrm>
          <a:prstGeom prst="rect">
            <a:avLst/>
          </a:prstGeom>
          <a:solidFill>
            <a:srgbClr val="7030A0"/>
          </a:solidFill>
          <a:ln>
            <a:noFill/>
          </a:ln>
          <a:effectLst/>
        </p:spPr>
        <p:txBody>
          <a:bodyPr lIns="72000" tIns="0" rIns="0" bIns="0" anchor="ctr"/>
          <a:lstStyle/>
          <a:p>
            <a:pPr algn="ctr">
              <a:lnSpc>
                <a:spcPct val="95000"/>
              </a:lnSpc>
            </a:pPr>
            <a:r>
              <a:rPr lang="de-CH" sz="1050" b="1" dirty="0" smtClean="0">
                <a:solidFill>
                  <a:schemeClr val="bg1"/>
                </a:solidFill>
              </a:rPr>
              <a:t>Laufender Vertrag</a:t>
            </a:r>
            <a:endParaRPr lang="de-CH" sz="1050" b="1" dirty="0">
              <a:solidFill>
                <a:schemeClr val="bg1"/>
              </a:solidFill>
            </a:endParaRPr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gray">
          <a:xfrm>
            <a:off x="6502778" y="2634038"/>
            <a:ext cx="1866081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lIns="72000" tIns="0" rIns="0" bIns="0" anchor="ctr"/>
          <a:lstStyle/>
          <a:p>
            <a:pPr>
              <a:lnSpc>
                <a:spcPct val="95000"/>
              </a:lnSpc>
            </a:pPr>
            <a:r>
              <a:rPr lang="de-CH" sz="1000" dirty="0" smtClean="0"/>
              <a:t>«Ich habe noch einen laufenden Vertrag»</a:t>
            </a:r>
            <a:endParaRPr lang="de-CH" sz="1000" dirty="0"/>
          </a:p>
        </p:txBody>
      </p:sp>
      <p:sp>
        <p:nvSpPr>
          <p:cNvPr id="29" name="AutoShape 27"/>
          <p:cNvSpPr>
            <a:spLocks noChangeArrowheads="1"/>
          </p:cNvSpPr>
          <p:nvPr/>
        </p:nvSpPr>
        <p:spPr bwMode="auto">
          <a:xfrm rot="10800000">
            <a:off x="6502271" y="3429000"/>
            <a:ext cx="1866081" cy="214312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952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de-CH"/>
          </a:p>
        </p:txBody>
      </p:sp>
      <p:sp>
        <p:nvSpPr>
          <p:cNvPr id="30" name="Rectangle 12"/>
          <p:cNvSpPr>
            <a:spLocks noChangeArrowheads="1"/>
          </p:cNvSpPr>
          <p:nvPr/>
        </p:nvSpPr>
        <p:spPr bwMode="gray">
          <a:xfrm>
            <a:off x="486356" y="3809932"/>
            <a:ext cx="1866081" cy="1923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lIns="72000" tIns="0" rIns="0" bIns="0" anchor="ctr"/>
          <a:lstStyle/>
          <a:p>
            <a:pPr>
              <a:lnSpc>
                <a:spcPct val="95000"/>
              </a:lnSpc>
            </a:pPr>
            <a:r>
              <a:rPr lang="de-CH" sz="1000" b="1" dirty="0" smtClean="0"/>
              <a:t>Alles aus einer Hand !</a:t>
            </a:r>
          </a:p>
          <a:p>
            <a:pPr>
              <a:lnSpc>
                <a:spcPct val="95000"/>
              </a:lnSpc>
            </a:pPr>
            <a:endParaRPr lang="de-CH" sz="1000" dirty="0"/>
          </a:p>
          <a:p>
            <a:pPr marL="171450" indent="-171450">
              <a:lnSpc>
                <a:spcPct val="95000"/>
              </a:lnSpc>
              <a:buFont typeface="Arial" pitchFamily="34" charset="0"/>
              <a:buChar char="•"/>
            </a:pPr>
            <a:r>
              <a:rPr lang="de-CH" sz="1000" dirty="0" smtClean="0"/>
              <a:t>Attraktive </a:t>
            </a:r>
            <a:r>
              <a:rPr lang="de-CH" sz="1000" dirty="0" err="1" smtClean="0"/>
              <a:t>Quickline</a:t>
            </a:r>
            <a:r>
              <a:rPr lang="de-CH" sz="1000" dirty="0" smtClean="0"/>
              <a:t> Mobil </a:t>
            </a:r>
            <a:r>
              <a:rPr lang="de-CH" sz="1000" dirty="0" err="1" smtClean="0"/>
              <a:t>tarife</a:t>
            </a:r>
            <a:r>
              <a:rPr lang="de-CH" sz="1000" dirty="0"/>
              <a:t> </a:t>
            </a:r>
            <a:r>
              <a:rPr lang="de-CH" sz="1000" dirty="0" smtClean="0"/>
              <a:t>-&gt; </a:t>
            </a:r>
            <a:r>
              <a:rPr lang="de-CH" sz="1000" dirty="0" err="1" smtClean="0"/>
              <a:t>Argumentarium</a:t>
            </a:r>
            <a:r>
              <a:rPr lang="de-CH" sz="1000" dirty="0" smtClean="0"/>
              <a:t>!</a:t>
            </a:r>
            <a:endParaRPr lang="de-CH" sz="1000" dirty="0" smtClean="0"/>
          </a:p>
          <a:p>
            <a:pPr marL="171450" indent="-171450">
              <a:lnSpc>
                <a:spcPct val="95000"/>
              </a:lnSpc>
              <a:buFont typeface="Arial" pitchFamily="34" charset="0"/>
              <a:buChar char="•"/>
            </a:pPr>
            <a:r>
              <a:rPr lang="de-CH" sz="1000" dirty="0" smtClean="0"/>
              <a:t>Attraktive </a:t>
            </a:r>
            <a:r>
              <a:rPr lang="de-CH" sz="1000" dirty="0" smtClean="0"/>
              <a:t>Kombirabatte auf ihr Mobil-Abo</a:t>
            </a:r>
          </a:p>
          <a:p>
            <a:pPr marL="171450" indent="-171450">
              <a:lnSpc>
                <a:spcPct val="95000"/>
              </a:lnSpc>
              <a:buFont typeface="Arial" pitchFamily="34" charset="0"/>
              <a:buChar char="•"/>
            </a:pPr>
            <a:r>
              <a:rPr lang="de-CH" sz="1000" dirty="0" smtClean="0"/>
              <a:t>aus einer Hand sind wir immer günstiger als Swisscom</a:t>
            </a:r>
          </a:p>
          <a:p>
            <a:pPr marL="171450" indent="-171450">
              <a:lnSpc>
                <a:spcPct val="95000"/>
              </a:lnSpc>
              <a:buFont typeface="Arial" pitchFamily="34" charset="0"/>
              <a:buChar char="•"/>
            </a:pPr>
            <a:r>
              <a:rPr lang="de-CH" sz="1000" dirty="0"/>
              <a:t>e</a:t>
            </a:r>
            <a:r>
              <a:rPr lang="de-CH" sz="1000" dirty="0" smtClean="0"/>
              <a:t>ine Rechnung</a:t>
            </a:r>
          </a:p>
          <a:p>
            <a:pPr marL="171450" indent="-171450">
              <a:lnSpc>
                <a:spcPct val="95000"/>
              </a:lnSpc>
              <a:buFont typeface="Arial" pitchFamily="34" charset="0"/>
              <a:buChar char="•"/>
            </a:pPr>
            <a:r>
              <a:rPr lang="de-CH" sz="1000" dirty="0" smtClean="0"/>
              <a:t>ein Ansprechpartner</a:t>
            </a:r>
          </a:p>
          <a:p>
            <a:pPr marL="171450" indent="-171450">
              <a:lnSpc>
                <a:spcPct val="95000"/>
              </a:lnSpc>
              <a:buFont typeface="Arial" pitchFamily="34" charset="0"/>
              <a:buChar char="•"/>
            </a:pPr>
            <a:r>
              <a:rPr lang="de-CH" sz="1000" dirty="0" smtClean="0"/>
              <a:t>Lokal verbunden</a:t>
            </a:r>
            <a:endParaRPr lang="de-CH" sz="1000" dirty="0"/>
          </a:p>
        </p:txBody>
      </p:sp>
      <p:sp>
        <p:nvSpPr>
          <p:cNvPr id="31" name="Rectangle 12"/>
          <p:cNvSpPr>
            <a:spLocks noChangeArrowheads="1"/>
          </p:cNvSpPr>
          <p:nvPr/>
        </p:nvSpPr>
        <p:spPr bwMode="gray">
          <a:xfrm>
            <a:off x="2532296" y="3812585"/>
            <a:ext cx="1866081" cy="1923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lIns="72000" tIns="0" rIns="0" bIns="0" anchor="ctr"/>
          <a:lstStyle/>
          <a:p>
            <a:pPr>
              <a:lnSpc>
                <a:spcPct val="95000"/>
              </a:lnSpc>
            </a:pPr>
            <a:r>
              <a:rPr lang="de-CH" sz="1000" b="1" dirty="0" smtClean="0"/>
              <a:t>Inklusiv Minuten in alle Netz!</a:t>
            </a:r>
          </a:p>
          <a:p>
            <a:pPr>
              <a:lnSpc>
                <a:spcPct val="95000"/>
              </a:lnSpc>
            </a:pPr>
            <a:endParaRPr lang="de-CH" sz="1000" dirty="0"/>
          </a:p>
          <a:p>
            <a:pPr>
              <a:lnSpc>
                <a:spcPct val="95000"/>
              </a:lnSpc>
            </a:pPr>
            <a:r>
              <a:rPr lang="de-CH" sz="1000" dirty="0" smtClean="0"/>
              <a:t>Unsere neuen Tarife haben alle inklusive Minuten in alle Netze oder sind sogar kostenlos in alle Netze:</a:t>
            </a:r>
          </a:p>
          <a:p>
            <a:pPr>
              <a:lnSpc>
                <a:spcPct val="95000"/>
              </a:lnSpc>
            </a:pPr>
            <a:r>
              <a:rPr lang="de-CH" sz="1000" dirty="0" smtClean="0"/>
              <a:t>Start: 60 Min. in alle Netze</a:t>
            </a:r>
          </a:p>
          <a:p>
            <a:pPr>
              <a:lnSpc>
                <a:spcPct val="95000"/>
              </a:lnSpc>
            </a:pPr>
            <a:r>
              <a:rPr lang="de-CH" sz="1000" dirty="0" smtClean="0"/>
              <a:t>Talk: gratis in alle Netze</a:t>
            </a:r>
          </a:p>
          <a:p>
            <a:pPr>
              <a:lnSpc>
                <a:spcPct val="95000"/>
              </a:lnSpc>
            </a:pPr>
            <a:r>
              <a:rPr lang="de-CH" sz="1000" dirty="0" smtClean="0"/>
              <a:t>Surf: 60 Min. in alle Netze</a:t>
            </a:r>
          </a:p>
          <a:p>
            <a:pPr>
              <a:lnSpc>
                <a:spcPct val="95000"/>
              </a:lnSpc>
            </a:pPr>
            <a:r>
              <a:rPr lang="de-CH" sz="1000" dirty="0" smtClean="0"/>
              <a:t>Flat: gratis in alle Netze</a:t>
            </a:r>
          </a:p>
          <a:p>
            <a:pPr>
              <a:lnSpc>
                <a:spcPct val="95000"/>
              </a:lnSpc>
            </a:pPr>
            <a:endParaRPr lang="de-CH" sz="1000" dirty="0"/>
          </a:p>
          <a:p>
            <a:pPr>
              <a:lnSpc>
                <a:spcPct val="95000"/>
              </a:lnSpc>
            </a:pPr>
            <a:endParaRPr lang="de-CH" sz="1000" dirty="0" smtClean="0"/>
          </a:p>
          <a:p>
            <a:pPr>
              <a:lnSpc>
                <a:spcPct val="95000"/>
              </a:lnSpc>
            </a:pPr>
            <a:endParaRPr lang="de-CH" sz="1000" dirty="0" smtClean="0"/>
          </a:p>
        </p:txBody>
      </p:sp>
      <p:sp>
        <p:nvSpPr>
          <p:cNvPr id="32" name="Rectangle 12"/>
          <p:cNvSpPr>
            <a:spLocks noChangeArrowheads="1"/>
          </p:cNvSpPr>
          <p:nvPr/>
        </p:nvSpPr>
        <p:spPr bwMode="gray">
          <a:xfrm>
            <a:off x="4484296" y="3809932"/>
            <a:ext cx="1866081" cy="1923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lIns="72000" tIns="0" rIns="0" bIns="0" anchor="ctr"/>
          <a:lstStyle/>
          <a:p>
            <a:pPr>
              <a:lnSpc>
                <a:spcPct val="95000"/>
              </a:lnSpc>
            </a:pPr>
            <a:r>
              <a:rPr lang="de-CH" sz="1000" b="1" dirty="0" smtClean="0"/>
              <a:t>Starker Netzausbau im 2013!</a:t>
            </a:r>
          </a:p>
          <a:p>
            <a:pPr>
              <a:lnSpc>
                <a:spcPct val="95000"/>
              </a:lnSpc>
            </a:pPr>
            <a:endParaRPr lang="de-CH" sz="1000" dirty="0"/>
          </a:p>
          <a:p>
            <a:pPr>
              <a:lnSpc>
                <a:spcPct val="95000"/>
              </a:lnSpc>
            </a:pPr>
            <a:r>
              <a:rPr lang="de-CH" sz="1000" dirty="0" smtClean="0"/>
              <a:t>Unser Netzpartner Sunrise investiert seid 2012 massiv ins Mobilnetz. So werden insbesondere die Landregionen flächendeckend (96%) mit 3G ausgerüstet. Zudem wird im 2013 auch das LTE Netz ausgerollt, auf dem Geschwindigkeiten bis zu 150MBit/s erreicht werden.</a:t>
            </a:r>
          </a:p>
          <a:p>
            <a:pPr>
              <a:lnSpc>
                <a:spcPct val="95000"/>
              </a:lnSpc>
            </a:pPr>
            <a:endParaRPr lang="de-CH" sz="1000" dirty="0" smtClean="0"/>
          </a:p>
        </p:txBody>
      </p:sp>
      <p:sp>
        <p:nvSpPr>
          <p:cNvPr id="33" name="Rectangle 12"/>
          <p:cNvSpPr>
            <a:spLocks noChangeArrowheads="1"/>
          </p:cNvSpPr>
          <p:nvPr/>
        </p:nvSpPr>
        <p:spPr bwMode="gray">
          <a:xfrm>
            <a:off x="6502779" y="3809932"/>
            <a:ext cx="1866081" cy="1923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lIns="72000" tIns="0" rIns="0" bIns="0" anchor="ctr"/>
          <a:lstStyle/>
          <a:p>
            <a:pPr>
              <a:lnSpc>
                <a:spcPct val="95000"/>
              </a:lnSpc>
            </a:pPr>
            <a:r>
              <a:rPr lang="de-CH" sz="1000" b="1" dirty="0" smtClean="0"/>
              <a:t>Nummer Mitnahme kein Problem</a:t>
            </a:r>
          </a:p>
          <a:p>
            <a:pPr>
              <a:lnSpc>
                <a:spcPct val="95000"/>
              </a:lnSpc>
            </a:pPr>
            <a:endParaRPr lang="de-CH" sz="1000" dirty="0" smtClean="0"/>
          </a:p>
          <a:p>
            <a:pPr>
              <a:lnSpc>
                <a:spcPct val="95000"/>
              </a:lnSpc>
            </a:pPr>
            <a:r>
              <a:rPr lang="de-CH" sz="1000" dirty="0" smtClean="0"/>
              <a:t>Wir können schon heute den Wechsel beantragen. Sie erhalten das neue Geräte schon… Sie erhalten von uns dann eine SMS mit dem Aufschalttermin, damit Sie nur noch die SIM-Karte auswechseln müssen.</a:t>
            </a:r>
            <a:endParaRPr lang="de-CH" sz="1000" dirty="0"/>
          </a:p>
          <a:p>
            <a:pPr>
              <a:lnSpc>
                <a:spcPct val="95000"/>
              </a:lnSpc>
            </a:pPr>
            <a:endParaRPr lang="de-CH" sz="1000" dirty="0" smtClean="0"/>
          </a:p>
          <a:p>
            <a:pPr>
              <a:lnSpc>
                <a:spcPct val="95000"/>
              </a:lnSpc>
            </a:pPr>
            <a:endParaRPr lang="de-CH" sz="1000" dirty="0" smtClean="0"/>
          </a:p>
        </p:txBody>
      </p:sp>
    </p:spTree>
    <p:extLst>
      <p:ext uri="{BB962C8B-B14F-4D97-AF65-F5344CB8AC3E}">
        <p14:creationId xmlns:p14="http://schemas.microsoft.com/office/powerpoint/2010/main" val="128172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platzhalter 4"/>
          <p:cNvSpPr txBox="1">
            <a:spLocks/>
          </p:cNvSpPr>
          <p:nvPr/>
        </p:nvSpPr>
        <p:spPr bwMode="auto">
          <a:xfrm>
            <a:off x="395485" y="2132856"/>
            <a:ext cx="8208963" cy="367240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342900">
              <a:buFont typeface="+mj-lt"/>
              <a:buAutoNum type="arabicPeriod"/>
            </a:pPr>
            <a:endParaRPr lang="de-CH" sz="1600" b="1" dirty="0">
              <a:solidFill>
                <a:srgbClr val="000000"/>
              </a:solidFill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smtClean="0"/>
              <a:t>Produktmanagement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/>
              <a:t>3.1.5 Produktportfolio QL Mobil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/>
              <a:t>Quickline Mobil Tarife – Stärken und </a:t>
            </a:r>
            <a:r>
              <a:rPr lang="de-CH" smtClean="0"/>
              <a:t>Schwächen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4" name="Textplatzhalter 5"/>
          <p:cNvSpPr txBox="1">
            <a:spLocks/>
          </p:cNvSpPr>
          <p:nvPr/>
        </p:nvSpPr>
        <p:spPr bwMode="auto">
          <a:xfrm>
            <a:off x="1271465" y="2132856"/>
            <a:ext cx="2508447" cy="33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sz="1600" dirty="0" smtClean="0">
                <a:solidFill>
                  <a:srgbClr val="00B050"/>
                </a:solidFill>
              </a:rPr>
              <a:t>Stärken</a:t>
            </a:r>
            <a:endParaRPr lang="de-CH" sz="1600" dirty="0">
              <a:solidFill>
                <a:srgbClr val="00B050"/>
              </a:solidFill>
            </a:endParaRPr>
          </a:p>
        </p:txBody>
      </p:sp>
      <p:sp>
        <p:nvSpPr>
          <p:cNvPr id="17" name="Textplatzhalter 5"/>
          <p:cNvSpPr txBox="1">
            <a:spLocks/>
          </p:cNvSpPr>
          <p:nvPr/>
        </p:nvSpPr>
        <p:spPr bwMode="auto">
          <a:xfrm>
            <a:off x="4926468" y="2132856"/>
            <a:ext cx="2508447" cy="33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sz="1600" dirty="0" smtClean="0">
                <a:solidFill>
                  <a:srgbClr val="EF2533"/>
                </a:solidFill>
              </a:rPr>
              <a:t>Schwächen</a:t>
            </a:r>
            <a:endParaRPr lang="de-CH" sz="1600" dirty="0">
              <a:solidFill>
                <a:srgbClr val="EF2533"/>
              </a:solidFill>
            </a:endParaRPr>
          </a:p>
        </p:txBody>
      </p:sp>
      <p:sp>
        <p:nvSpPr>
          <p:cNvPr id="26" name="Textplatzhalter 5"/>
          <p:cNvSpPr txBox="1">
            <a:spLocks/>
          </p:cNvSpPr>
          <p:nvPr/>
        </p:nvSpPr>
        <p:spPr bwMode="auto">
          <a:xfrm>
            <a:off x="-96688" y="2525206"/>
            <a:ext cx="1356319" cy="33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algn="r"/>
            <a:r>
              <a:rPr lang="de-CH" sz="1600" dirty="0" smtClean="0">
                <a:solidFill>
                  <a:srgbClr val="000000"/>
                </a:solidFill>
              </a:rPr>
              <a:t>Budget</a:t>
            </a:r>
            <a:endParaRPr lang="de-CH" sz="1600" dirty="0">
              <a:solidFill>
                <a:srgbClr val="000000"/>
              </a:solidFill>
            </a:endParaRPr>
          </a:p>
        </p:txBody>
      </p:sp>
      <p:sp>
        <p:nvSpPr>
          <p:cNvPr id="27" name="Textplatzhalter 5"/>
          <p:cNvSpPr txBox="1">
            <a:spLocks/>
          </p:cNvSpPr>
          <p:nvPr/>
        </p:nvSpPr>
        <p:spPr bwMode="auto">
          <a:xfrm>
            <a:off x="-84854" y="3170529"/>
            <a:ext cx="1356319" cy="33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algn="r"/>
            <a:r>
              <a:rPr lang="de-CH" sz="1600" dirty="0" smtClean="0">
                <a:solidFill>
                  <a:srgbClr val="000000"/>
                </a:solidFill>
              </a:rPr>
              <a:t>Basic</a:t>
            </a:r>
            <a:endParaRPr lang="de-CH" sz="1600" dirty="0">
              <a:solidFill>
                <a:srgbClr val="000000"/>
              </a:solidFill>
            </a:endParaRPr>
          </a:p>
        </p:txBody>
      </p:sp>
      <p:sp>
        <p:nvSpPr>
          <p:cNvPr id="28" name="Textplatzhalter 5"/>
          <p:cNvSpPr txBox="1">
            <a:spLocks/>
          </p:cNvSpPr>
          <p:nvPr/>
        </p:nvSpPr>
        <p:spPr bwMode="auto">
          <a:xfrm>
            <a:off x="-107017" y="4234469"/>
            <a:ext cx="1356319" cy="33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algn="r"/>
            <a:r>
              <a:rPr lang="de-CH" sz="1600" dirty="0" smtClean="0">
                <a:solidFill>
                  <a:srgbClr val="000000"/>
                </a:solidFill>
              </a:rPr>
              <a:t>Extra</a:t>
            </a:r>
            <a:endParaRPr lang="de-CH" sz="1600" dirty="0">
              <a:solidFill>
                <a:srgbClr val="000000"/>
              </a:solidFill>
            </a:endParaRPr>
          </a:p>
        </p:txBody>
      </p:sp>
      <p:sp>
        <p:nvSpPr>
          <p:cNvPr id="29" name="Textplatzhalter 5"/>
          <p:cNvSpPr txBox="1">
            <a:spLocks/>
          </p:cNvSpPr>
          <p:nvPr/>
        </p:nvSpPr>
        <p:spPr bwMode="auto">
          <a:xfrm>
            <a:off x="-108520" y="5134964"/>
            <a:ext cx="1356319" cy="33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algn="r"/>
            <a:r>
              <a:rPr lang="de-CH" sz="1600" dirty="0" smtClean="0">
                <a:solidFill>
                  <a:srgbClr val="000000"/>
                </a:solidFill>
              </a:rPr>
              <a:t>Flat</a:t>
            </a:r>
            <a:endParaRPr lang="de-CH" sz="1600" dirty="0">
              <a:solidFill>
                <a:srgbClr val="000000"/>
              </a:solidFill>
            </a:endParaRPr>
          </a:p>
        </p:txBody>
      </p:sp>
      <p:sp>
        <p:nvSpPr>
          <p:cNvPr id="30" name="Textplatzhalter 4"/>
          <p:cNvSpPr txBox="1">
            <a:spLocks/>
          </p:cNvSpPr>
          <p:nvPr/>
        </p:nvSpPr>
        <p:spPr bwMode="auto">
          <a:xfrm>
            <a:off x="4934107" y="2455093"/>
            <a:ext cx="3520442" cy="47449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de-CH" sz="1200" dirty="0" smtClean="0">
                <a:solidFill>
                  <a:srgbClr val="EF2533"/>
                </a:solidFill>
              </a:rPr>
              <a:t>Keine Subventionierung von Handy.</a:t>
            </a:r>
          </a:p>
        </p:txBody>
      </p:sp>
      <p:sp>
        <p:nvSpPr>
          <p:cNvPr id="31" name="Textplatzhalter 4"/>
          <p:cNvSpPr txBox="1">
            <a:spLocks/>
          </p:cNvSpPr>
          <p:nvPr/>
        </p:nvSpPr>
        <p:spPr bwMode="auto">
          <a:xfrm>
            <a:off x="1259631" y="3030538"/>
            <a:ext cx="3520442" cy="83050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de-CH" sz="1200" dirty="0" smtClean="0">
                <a:solidFill>
                  <a:srgbClr val="00B050"/>
                </a:solidFill>
              </a:rPr>
              <a:t>Für </a:t>
            </a:r>
            <a:r>
              <a:rPr lang="de-CH" sz="1200" dirty="0" err="1" smtClean="0">
                <a:solidFill>
                  <a:srgbClr val="00B050"/>
                </a:solidFill>
              </a:rPr>
              <a:t>Wenigtelefonierer</a:t>
            </a:r>
            <a:r>
              <a:rPr lang="de-CH" sz="1200" dirty="0" smtClean="0">
                <a:solidFill>
                  <a:srgbClr val="00B050"/>
                </a:solidFill>
              </a:rPr>
              <a:t> mit </a:t>
            </a:r>
            <a:r>
              <a:rPr lang="de-CH" sz="1200" dirty="0" err="1" smtClean="0">
                <a:solidFill>
                  <a:srgbClr val="00B050"/>
                </a:solidFill>
              </a:rPr>
              <a:t>grösstensteils</a:t>
            </a:r>
            <a:r>
              <a:rPr lang="de-CH" sz="1200" dirty="0" smtClean="0">
                <a:solidFill>
                  <a:srgbClr val="00B050"/>
                </a:solidFill>
              </a:rPr>
              <a:t> Anrufen im QL-Verbund attraktiv</a:t>
            </a:r>
          </a:p>
        </p:txBody>
      </p:sp>
      <p:sp>
        <p:nvSpPr>
          <p:cNvPr id="32" name="Textplatzhalter 4"/>
          <p:cNvSpPr txBox="1">
            <a:spLocks/>
          </p:cNvSpPr>
          <p:nvPr/>
        </p:nvSpPr>
        <p:spPr bwMode="auto">
          <a:xfrm>
            <a:off x="4934107" y="3030302"/>
            <a:ext cx="3520442" cy="83074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de-CH" sz="1200" dirty="0" smtClean="0">
                <a:solidFill>
                  <a:srgbClr val="EF2533"/>
                </a:solidFill>
              </a:rPr>
              <a:t>«Flat innerhalb QL-Verbund» unattraktiv, da die Mehrheit der Anrufe auf Fremdnetze gehen (Penetration am Markt zu klein).</a:t>
            </a:r>
          </a:p>
        </p:txBody>
      </p:sp>
      <p:sp>
        <p:nvSpPr>
          <p:cNvPr id="33" name="Textplatzhalter 4"/>
          <p:cNvSpPr txBox="1">
            <a:spLocks/>
          </p:cNvSpPr>
          <p:nvPr/>
        </p:nvSpPr>
        <p:spPr bwMode="auto">
          <a:xfrm>
            <a:off x="1267582" y="3932264"/>
            <a:ext cx="3520442" cy="93867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de-CH" sz="1200" dirty="0" smtClean="0">
                <a:solidFill>
                  <a:srgbClr val="00B050"/>
                </a:solidFill>
              </a:rPr>
              <a:t>Geeignet für jemand der nur surft.</a:t>
            </a:r>
          </a:p>
        </p:txBody>
      </p:sp>
      <p:sp>
        <p:nvSpPr>
          <p:cNvPr id="34" name="Textplatzhalter 4"/>
          <p:cNvSpPr txBox="1">
            <a:spLocks/>
          </p:cNvSpPr>
          <p:nvPr/>
        </p:nvSpPr>
        <p:spPr bwMode="auto">
          <a:xfrm>
            <a:off x="1271464" y="4942951"/>
            <a:ext cx="3520442" cy="71829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de-CH" sz="1200" dirty="0" smtClean="0">
                <a:solidFill>
                  <a:srgbClr val="00B050"/>
                </a:solidFill>
              </a:rPr>
              <a:t>Flat-Leistung deckt Bedürfnisse der Zielgruppe «Vielnutzer» / «Sorglos» / «volle Kostenkontrolle»</a:t>
            </a:r>
          </a:p>
        </p:txBody>
      </p:sp>
      <p:sp>
        <p:nvSpPr>
          <p:cNvPr id="35" name="Textplatzhalter 4"/>
          <p:cNvSpPr txBox="1">
            <a:spLocks/>
          </p:cNvSpPr>
          <p:nvPr/>
        </p:nvSpPr>
        <p:spPr bwMode="auto">
          <a:xfrm>
            <a:off x="4939990" y="3932264"/>
            <a:ext cx="3520442" cy="93867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de-CH" sz="1200" dirty="0" smtClean="0">
                <a:solidFill>
                  <a:srgbClr val="EF2533"/>
                </a:solidFill>
              </a:rPr>
              <a:t>Da Anrufe zu Mobile nicht inbegriffen, ungeeignet für </a:t>
            </a:r>
            <a:r>
              <a:rPr lang="de-CH" sz="1200" dirty="0" err="1" smtClean="0">
                <a:solidFill>
                  <a:srgbClr val="EF2533"/>
                </a:solidFill>
              </a:rPr>
              <a:t>Vieltelefonierer</a:t>
            </a:r>
            <a:endParaRPr lang="de-CH" sz="1200" dirty="0" smtClean="0">
              <a:solidFill>
                <a:srgbClr val="EF2533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de-CH" sz="1200" dirty="0" smtClean="0">
                <a:solidFill>
                  <a:srgbClr val="EF2533"/>
                </a:solidFill>
              </a:rPr>
              <a:t>Für «Normalsurfer» mit wenig Telefonie unattraktiv gegenüber Sunrise / Orange</a:t>
            </a:r>
          </a:p>
        </p:txBody>
      </p:sp>
      <p:sp>
        <p:nvSpPr>
          <p:cNvPr id="36" name="Textplatzhalter 4"/>
          <p:cNvSpPr txBox="1">
            <a:spLocks/>
          </p:cNvSpPr>
          <p:nvPr/>
        </p:nvSpPr>
        <p:spPr bwMode="auto">
          <a:xfrm>
            <a:off x="4934107" y="4942950"/>
            <a:ext cx="3520442" cy="71829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de-CH" sz="1200" dirty="0" smtClean="0">
                <a:solidFill>
                  <a:srgbClr val="EF2533"/>
                </a:solidFill>
              </a:rPr>
              <a:t>Kein konkurrenzfähiges Angebot in der Preisstruktur ohne Kombirabatt</a:t>
            </a:r>
          </a:p>
          <a:p>
            <a:pPr>
              <a:buFont typeface="Wingdings" pitchFamily="2" charset="2"/>
              <a:buChar char="Ø"/>
            </a:pPr>
            <a:endParaRPr lang="de-CH" sz="1200" dirty="0" smtClean="0">
              <a:solidFill>
                <a:srgbClr val="EF2533"/>
              </a:solidFill>
            </a:endParaRPr>
          </a:p>
        </p:txBody>
      </p:sp>
      <p:sp>
        <p:nvSpPr>
          <p:cNvPr id="24" name="Textplatzhalter 4"/>
          <p:cNvSpPr txBox="1">
            <a:spLocks/>
          </p:cNvSpPr>
          <p:nvPr/>
        </p:nvSpPr>
        <p:spPr bwMode="auto">
          <a:xfrm>
            <a:off x="1263513" y="2455093"/>
            <a:ext cx="3520442" cy="47449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de-CH" sz="1200" dirty="0">
                <a:solidFill>
                  <a:srgbClr val="00B050"/>
                </a:solidFill>
              </a:rPr>
              <a:t>Einziger «Family-Flat» Tarif</a:t>
            </a:r>
          </a:p>
          <a:p>
            <a:pPr>
              <a:buFont typeface="Wingdings" pitchFamily="2" charset="2"/>
              <a:buChar char="Ø"/>
            </a:pPr>
            <a:r>
              <a:rPr lang="de-CH" sz="1200" dirty="0">
                <a:solidFill>
                  <a:srgbClr val="00B050"/>
                </a:solidFill>
              </a:rPr>
              <a:t>Preislich sehr attraktiv</a:t>
            </a:r>
          </a:p>
        </p:txBody>
      </p:sp>
    </p:spTree>
    <p:extLst>
      <p:ext uri="{BB962C8B-B14F-4D97-AF65-F5344CB8AC3E}">
        <p14:creationId xmlns:p14="http://schemas.microsoft.com/office/powerpoint/2010/main" val="27368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smtClean="0"/>
              <a:t>Produktmanagement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/>
              <a:t>3.1.5 Produktportfolio QL </a:t>
            </a:r>
            <a:r>
              <a:rPr lang="de-CH" smtClean="0"/>
              <a:t>Mobil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/>
              <a:t>Take 2 Mobil</a:t>
            </a:r>
          </a:p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20" name="Textplatzhalter 4"/>
          <p:cNvSpPr txBox="1">
            <a:spLocks/>
          </p:cNvSpPr>
          <p:nvPr/>
        </p:nvSpPr>
        <p:spPr bwMode="auto">
          <a:xfrm>
            <a:off x="6156176" y="2178168"/>
            <a:ext cx="1340460" cy="578131"/>
          </a:xfrm>
          <a:prstGeom prst="rect">
            <a:avLst/>
          </a:prstGeom>
          <a:solidFill>
            <a:srgbClr val="FF9933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/>
            <a:r>
              <a:rPr lang="de-CH" sz="1600" b="1" dirty="0" smtClean="0">
                <a:solidFill>
                  <a:srgbClr val="FFFFFF"/>
                </a:solidFill>
              </a:rPr>
              <a:t>Take 2</a:t>
            </a:r>
            <a:br>
              <a:rPr lang="de-CH" sz="1600" b="1" dirty="0" smtClean="0">
                <a:solidFill>
                  <a:srgbClr val="FFFFFF"/>
                </a:solidFill>
              </a:rPr>
            </a:br>
            <a:r>
              <a:rPr lang="de-CH" sz="1600" b="1" dirty="0" smtClean="0">
                <a:solidFill>
                  <a:srgbClr val="FFFFFF"/>
                </a:solidFill>
              </a:rPr>
              <a:t>Flat</a:t>
            </a:r>
          </a:p>
        </p:txBody>
      </p:sp>
      <p:sp>
        <p:nvSpPr>
          <p:cNvPr id="9" name="Textplatzhalter 4"/>
          <p:cNvSpPr txBox="1">
            <a:spLocks/>
          </p:cNvSpPr>
          <p:nvPr/>
        </p:nvSpPr>
        <p:spPr bwMode="auto">
          <a:xfrm>
            <a:off x="3251672" y="2188730"/>
            <a:ext cx="1297301" cy="567570"/>
          </a:xfrm>
          <a:prstGeom prst="rect">
            <a:avLst/>
          </a:prstGeom>
          <a:solidFill>
            <a:srgbClr val="00B050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/>
            <a:r>
              <a:rPr lang="de-CH" sz="1600" b="1" dirty="0" smtClean="0">
                <a:solidFill>
                  <a:srgbClr val="FFFFFF"/>
                </a:solidFill>
              </a:rPr>
              <a:t>Take 2</a:t>
            </a:r>
            <a:br>
              <a:rPr lang="de-CH" sz="1600" b="1" dirty="0" smtClean="0">
                <a:solidFill>
                  <a:srgbClr val="FFFFFF"/>
                </a:solidFill>
              </a:rPr>
            </a:br>
            <a:r>
              <a:rPr lang="de-CH" sz="1600" b="1" dirty="0" smtClean="0">
                <a:solidFill>
                  <a:srgbClr val="FFFFFF"/>
                </a:solidFill>
              </a:rPr>
              <a:t>Talk</a:t>
            </a:r>
          </a:p>
        </p:txBody>
      </p:sp>
      <p:sp>
        <p:nvSpPr>
          <p:cNvPr id="10" name="Textplatzhalter 4"/>
          <p:cNvSpPr txBox="1">
            <a:spLocks/>
          </p:cNvSpPr>
          <p:nvPr/>
        </p:nvSpPr>
        <p:spPr bwMode="auto">
          <a:xfrm>
            <a:off x="4693199" y="2190464"/>
            <a:ext cx="1326277" cy="565836"/>
          </a:xfrm>
          <a:prstGeom prst="rect">
            <a:avLst/>
          </a:prstGeom>
          <a:solidFill>
            <a:srgbClr val="7030A0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/>
            <a:r>
              <a:rPr lang="de-CH" sz="1600" b="1" dirty="0" smtClean="0">
                <a:solidFill>
                  <a:srgbClr val="FFFFFF"/>
                </a:solidFill>
              </a:rPr>
              <a:t>Take 2</a:t>
            </a:r>
            <a:br>
              <a:rPr lang="de-CH" sz="1600" b="1" dirty="0" smtClean="0">
                <a:solidFill>
                  <a:srgbClr val="FFFFFF"/>
                </a:solidFill>
              </a:rPr>
            </a:br>
            <a:r>
              <a:rPr lang="de-CH" sz="1600" b="1" dirty="0" smtClean="0">
                <a:solidFill>
                  <a:srgbClr val="FFFFFF"/>
                </a:solidFill>
              </a:rPr>
              <a:t>Surf</a:t>
            </a:r>
          </a:p>
        </p:txBody>
      </p:sp>
      <p:sp>
        <p:nvSpPr>
          <p:cNvPr id="11" name="Ellipse 10"/>
          <p:cNvSpPr/>
          <p:nvPr/>
        </p:nvSpPr>
        <p:spPr>
          <a:xfrm>
            <a:off x="4265299" y="1916832"/>
            <a:ext cx="508304" cy="508304"/>
          </a:xfrm>
          <a:prstGeom prst="ellipse">
            <a:avLst/>
          </a:prstGeom>
          <a:solidFill>
            <a:srgbClr val="00B050"/>
          </a:solidFill>
          <a:ln>
            <a:solidFill>
              <a:srgbClr val="19FF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800" b="1" dirty="0">
              <a:solidFill>
                <a:srgbClr val="FFFFFF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5719290" y="1916832"/>
            <a:ext cx="508304" cy="508304"/>
          </a:xfrm>
          <a:prstGeom prst="ellipse">
            <a:avLst/>
          </a:prstGeom>
          <a:solidFill>
            <a:srgbClr val="7030A0"/>
          </a:solidFill>
          <a:ln>
            <a:solidFill>
              <a:srgbClr val="B889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800" b="1" dirty="0">
              <a:solidFill>
                <a:srgbClr val="FFFFFF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211960" y="2020087"/>
            <a:ext cx="651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FFFFFF"/>
                </a:solidFill>
              </a:rPr>
              <a:t>105.--</a:t>
            </a:r>
            <a:endParaRPr lang="de-CH" sz="1400" dirty="0">
              <a:solidFill>
                <a:srgbClr val="FFFFFF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5662389" y="2034842"/>
            <a:ext cx="651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FFFFFF"/>
                </a:solidFill>
              </a:rPr>
              <a:t>105.--</a:t>
            </a:r>
            <a:endParaRPr lang="de-CH" sz="1400" dirty="0">
              <a:solidFill>
                <a:srgbClr val="FFFFFF"/>
              </a:solidFill>
            </a:endParaRPr>
          </a:p>
        </p:txBody>
      </p:sp>
      <p:sp>
        <p:nvSpPr>
          <p:cNvPr id="15" name="Textplatzhalter 4"/>
          <p:cNvSpPr txBox="1">
            <a:spLocks/>
          </p:cNvSpPr>
          <p:nvPr/>
        </p:nvSpPr>
        <p:spPr bwMode="auto">
          <a:xfrm>
            <a:off x="1825341" y="2188729"/>
            <a:ext cx="1297301" cy="567571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/>
            <a:r>
              <a:rPr lang="de-CH" sz="1600" b="1" dirty="0" smtClean="0">
                <a:solidFill>
                  <a:srgbClr val="B45A00"/>
                </a:solidFill>
              </a:rPr>
              <a:t>Take 2 Start</a:t>
            </a:r>
          </a:p>
        </p:txBody>
      </p:sp>
      <p:sp>
        <p:nvSpPr>
          <p:cNvPr id="16" name="Ellipse 15"/>
          <p:cNvSpPr/>
          <p:nvPr/>
        </p:nvSpPr>
        <p:spPr>
          <a:xfrm>
            <a:off x="2838968" y="1916832"/>
            <a:ext cx="508304" cy="508304"/>
          </a:xfrm>
          <a:prstGeom prst="ellipse">
            <a:avLst/>
          </a:prstGeom>
          <a:solidFill>
            <a:srgbClr val="FFFF00"/>
          </a:solidFill>
          <a:ln>
            <a:solidFill>
              <a:srgbClr val="868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800" b="1" dirty="0">
              <a:solidFill>
                <a:srgbClr val="FFFFFF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7242484" y="1924017"/>
            <a:ext cx="508304" cy="508304"/>
          </a:xfrm>
          <a:prstGeom prst="ellipse">
            <a:avLst/>
          </a:prstGeom>
          <a:solidFill>
            <a:srgbClr val="FF9933"/>
          </a:solidFill>
          <a:ln>
            <a:solidFill>
              <a:srgbClr val="B45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800" b="1" dirty="0">
              <a:solidFill>
                <a:srgbClr val="FFFFFF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7196267" y="2021288"/>
            <a:ext cx="651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FFFFFF"/>
                </a:solidFill>
              </a:rPr>
              <a:t>130.--</a:t>
            </a:r>
            <a:endParaRPr lang="de-CH" sz="1400" dirty="0">
              <a:solidFill>
                <a:srgbClr val="FFFFFF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2817243" y="2027878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B45A00"/>
                </a:solidFill>
              </a:rPr>
              <a:t>80.--</a:t>
            </a:r>
            <a:endParaRPr lang="de-CH" sz="1400" dirty="0">
              <a:solidFill>
                <a:srgbClr val="B45A00"/>
              </a:solidFill>
            </a:endParaRPr>
          </a:p>
        </p:txBody>
      </p:sp>
      <p:sp>
        <p:nvSpPr>
          <p:cNvPr id="23" name="Textplatzhalter 4"/>
          <p:cNvSpPr txBox="1">
            <a:spLocks/>
          </p:cNvSpPr>
          <p:nvPr/>
        </p:nvSpPr>
        <p:spPr bwMode="auto">
          <a:xfrm>
            <a:off x="611560" y="2834950"/>
            <a:ext cx="867471" cy="198022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de-CH" sz="800" b="1" i="1" dirty="0" smtClean="0">
                <a:solidFill>
                  <a:srgbClr val="FFFFFF"/>
                </a:solidFill>
              </a:rPr>
              <a:t>Internet</a:t>
            </a:r>
            <a:endParaRPr lang="de-CH" sz="800" i="1" dirty="0" smtClean="0">
              <a:solidFill>
                <a:srgbClr val="FFFFFF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FFFF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FFFF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FFFF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796976" y="3086763"/>
            <a:ext cx="5699660" cy="2154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solidFill>
                  <a:srgbClr val="000000"/>
                </a:solidFill>
              </a:rPr>
              <a:t>50 </a:t>
            </a:r>
            <a:r>
              <a:rPr lang="de-CH" sz="800" dirty="0" err="1" smtClean="0">
                <a:solidFill>
                  <a:srgbClr val="000000"/>
                </a:solidFill>
              </a:rPr>
              <a:t>Mbit</a:t>
            </a:r>
            <a:r>
              <a:rPr lang="de-CH" sz="800" dirty="0" smtClean="0">
                <a:solidFill>
                  <a:srgbClr val="000000"/>
                </a:solidFill>
              </a:rPr>
              <a:t>/s</a:t>
            </a:r>
            <a:endParaRPr lang="de-CH" sz="800" dirty="0">
              <a:solidFill>
                <a:srgbClr val="000000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614934" y="3086763"/>
            <a:ext cx="864097" cy="2154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de-CH" sz="800" dirty="0" smtClean="0">
                <a:solidFill>
                  <a:srgbClr val="FF0000"/>
                </a:solidFill>
              </a:rPr>
              <a:t>Download</a:t>
            </a:r>
            <a:endParaRPr lang="de-CH" sz="800" dirty="0">
              <a:solidFill>
                <a:srgbClr val="FF0000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614934" y="3346885"/>
            <a:ext cx="864097" cy="2154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de-CH" sz="800" dirty="0" smtClean="0">
                <a:solidFill>
                  <a:srgbClr val="FF0000"/>
                </a:solidFill>
              </a:rPr>
              <a:t>Upload</a:t>
            </a:r>
            <a:endParaRPr lang="de-CH" sz="800" dirty="0">
              <a:solidFill>
                <a:srgbClr val="FF0000"/>
              </a:solidFill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1796344" y="3349906"/>
            <a:ext cx="5699660" cy="2154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solidFill>
                  <a:srgbClr val="000000"/>
                </a:solidFill>
              </a:rPr>
              <a:t>5 </a:t>
            </a:r>
            <a:r>
              <a:rPr lang="de-CH" sz="800" dirty="0" err="1" smtClean="0">
                <a:solidFill>
                  <a:srgbClr val="000000"/>
                </a:solidFill>
              </a:rPr>
              <a:t>Mbit</a:t>
            </a:r>
            <a:r>
              <a:rPr lang="de-CH" sz="800" dirty="0" smtClean="0">
                <a:solidFill>
                  <a:srgbClr val="000000"/>
                </a:solidFill>
              </a:rPr>
              <a:t>/s</a:t>
            </a:r>
            <a:endParaRPr lang="de-CH" sz="800" dirty="0">
              <a:solidFill>
                <a:srgbClr val="000000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1796343" y="3686922"/>
            <a:ext cx="5699661" cy="200055"/>
          </a:xfrm>
          <a:prstGeom prst="rect">
            <a:avLst/>
          </a:prstGeom>
          <a:solidFill>
            <a:srgbClr val="EF25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700" b="1" dirty="0" smtClean="0">
                <a:solidFill>
                  <a:srgbClr val="FFFFFF"/>
                </a:solidFill>
              </a:rPr>
              <a:t>Family Flat</a:t>
            </a:r>
            <a:endParaRPr lang="de-CH" sz="700" b="1" dirty="0">
              <a:solidFill>
                <a:srgbClr val="FFFFFF"/>
              </a:solidFill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686107" y="4054719"/>
            <a:ext cx="1340460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solidFill>
                  <a:srgbClr val="000000"/>
                </a:solidFill>
              </a:rPr>
              <a:t>60 Min gratis</a:t>
            </a:r>
          </a:p>
          <a:p>
            <a:pPr algn="ctr"/>
            <a:r>
              <a:rPr lang="de-CH" sz="800" dirty="0" smtClean="0">
                <a:solidFill>
                  <a:srgbClr val="000000"/>
                </a:solidFill>
              </a:rPr>
              <a:t>danach 40 </a:t>
            </a:r>
            <a:r>
              <a:rPr lang="de-CH" sz="800" dirty="0" err="1" smtClean="0">
                <a:solidFill>
                  <a:srgbClr val="000000"/>
                </a:solidFill>
              </a:rPr>
              <a:t>Rp</a:t>
            </a:r>
            <a:r>
              <a:rPr lang="de-CH" sz="800" dirty="0" smtClean="0">
                <a:solidFill>
                  <a:srgbClr val="000000"/>
                </a:solidFill>
              </a:rPr>
              <a:t>/Min</a:t>
            </a:r>
            <a:endParaRPr lang="de-CH" sz="800" dirty="0">
              <a:solidFill>
                <a:srgbClr val="000000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3239942" y="4054719"/>
            <a:ext cx="1320760" cy="338554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b="1" dirty="0" smtClean="0">
                <a:solidFill>
                  <a:srgbClr val="FFFFFF"/>
                </a:solidFill>
              </a:rPr>
              <a:t>Flat in alle Netze</a:t>
            </a:r>
          </a:p>
          <a:p>
            <a:pPr algn="ctr"/>
            <a:endParaRPr lang="de-CH" sz="800" b="1" dirty="0">
              <a:solidFill>
                <a:srgbClr val="FFFFFF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6165693" y="4054719"/>
            <a:ext cx="1321426" cy="338554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b="1" dirty="0" smtClean="0">
                <a:solidFill>
                  <a:srgbClr val="FFFFFF"/>
                </a:solidFill>
              </a:rPr>
              <a:t>Flat in alle Netze</a:t>
            </a:r>
          </a:p>
          <a:p>
            <a:pPr algn="ctr"/>
            <a:endParaRPr lang="de-CH" sz="800" b="1" dirty="0">
              <a:solidFill>
                <a:srgbClr val="FFFFFF"/>
              </a:solidFill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6164127" y="4789511"/>
            <a:ext cx="1321427" cy="415498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b="1" dirty="0" smtClean="0">
                <a:solidFill>
                  <a:srgbClr val="FFFFFF"/>
                </a:solidFill>
              </a:rPr>
              <a:t>SMS und MMS</a:t>
            </a:r>
            <a:br>
              <a:rPr lang="de-CH" sz="800" b="1" dirty="0" smtClean="0">
                <a:solidFill>
                  <a:srgbClr val="FFFFFF"/>
                </a:solidFill>
              </a:rPr>
            </a:br>
            <a:r>
              <a:rPr lang="de-CH" sz="800" b="1" dirty="0" smtClean="0">
                <a:solidFill>
                  <a:srgbClr val="FFFFFF"/>
                </a:solidFill>
              </a:rPr>
              <a:t>Flat</a:t>
            </a:r>
          </a:p>
          <a:p>
            <a:pPr algn="ctr"/>
            <a:r>
              <a:rPr lang="de-CH" sz="500" b="1" dirty="0" smtClean="0">
                <a:solidFill>
                  <a:srgbClr val="FFFFFF"/>
                </a:solidFill>
              </a:rPr>
              <a:t> </a:t>
            </a:r>
            <a:endParaRPr lang="de-CH" sz="500" b="1" dirty="0">
              <a:solidFill>
                <a:srgbClr val="FFFFFF"/>
              </a:solidFill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3239942" y="5589820"/>
            <a:ext cx="1291784" cy="2154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solidFill>
                  <a:srgbClr val="000000"/>
                </a:solidFill>
              </a:rPr>
              <a:t>100</a:t>
            </a:r>
            <a:endParaRPr lang="de-CH" sz="800" dirty="0">
              <a:solidFill>
                <a:srgbClr val="000000"/>
              </a:solidFill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4693198" y="5589820"/>
            <a:ext cx="1326277" cy="21544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b="1" dirty="0">
                <a:solidFill>
                  <a:srgbClr val="FFFFFF"/>
                </a:solidFill>
              </a:rPr>
              <a:t>F</a:t>
            </a:r>
            <a:r>
              <a:rPr lang="de-CH" sz="800" b="1" dirty="0" smtClean="0">
                <a:solidFill>
                  <a:srgbClr val="FFFFFF"/>
                </a:solidFill>
              </a:rPr>
              <a:t>lat</a:t>
            </a:r>
            <a:endParaRPr lang="de-CH" sz="800" b="1" dirty="0">
              <a:solidFill>
                <a:srgbClr val="FFFFFF"/>
              </a:solidFill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6165691" y="5589820"/>
            <a:ext cx="1321428" cy="215444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b="1" dirty="0">
                <a:solidFill>
                  <a:srgbClr val="FFFFFF"/>
                </a:solidFill>
              </a:rPr>
              <a:t>F</a:t>
            </a:r>
            <a:r>
              <a:rPr lang="de-CH" sz="800" b="1" dirty="0" smtClean="0">
                <a:solidFill>
                  <a:srgbClr val="FFFFFF"/>
                </a:solidFill>
              </a:rPr>
              <a:t>lat</a:t>
            </a:r>
            <a:endParaRPr lang="de-CH" sz="800" b="1" dirty="0">
              <a:solidFill>
                <a:srgbClr val="FFFFFF"/>
              </a:solidFill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1796343" y="4054719"/>
            <a:ext cx="132076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b="1" dirty="0" smtClean="0">
                <a:solidFill>
                  <a:srgbClr val="B45A00"/>
                </a:solidFill>
              </a:rPr>
              <a:t>60 Min gratis</a:t>
            </a:r>
          </a:p>
          <a:p>
            <a:pPr algn="ctr"/>
            <a:r>
              <a:rPr lang="de-CH" sz="800" dirty="0" smtClean="0">
                <a:solidFill>
                  <a:srgbClr val="B45A00"/>
                </a:solidFill>
              </a:rPr>
              <a:t>danach 40 </a:t>
            </a:r>
            <a:r>
              <a:rPr lang="de-CH" sz="800" dirty="0" err="1" smtClean="0">
                <a:solidFill>
                  <a:srgbClr val="B45A00"/>
                </a:solidFill>
              </a:rPr>
              <a:t>Rp</a:t>
            </a:r>
            <a:r>
              <a:rPr lang="de-CH" sz="800" dirty="0" smtClean="0">
                <a:solidFill>
                  <a:srgbClr val="B45A00"/>
                </a:solidFill>
              </a:rPr>
              <a:t>/Min</a:t>
            </a:r>
            <a:endParaRPr lang="de-CH" sz="800" dirty="0">
              <a:solidFill>
                <a:srgbClr val="B45A00"/>
              </a:solidFill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1830859" y="4789511"/>
            <a:ext cx="1291784" cy="2154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solidFill>
                  <a:srgbClr val="000000"/>
                </a:solidFill>
              </a:rPr>
              <a:t>100</a:t>
            </a:r>
            <a:endParaRPr lang="de-CH" sz="800" dirty="0">
              <a:solidFill>
                <a:srgbClr val="000000"/>
              </a:solidFill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1830860" y="5013756"/>
            <a:ext cx="1291784" cy="2154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solidFill>
                  <a:srgbClr val="000000"/>
                </a:solidFill>
              </a:rPr>
              <a:t>15 </a:t>
            </a:r>
            <a:r>
              <a:rPr lang="de-CH" sz="800" dirty="0" err="1" smtClean="0">
                <a:solidFill>
                  <a:srgbClr val="000000"/>
                </a:solidFill>
              </a:rPr>
              <a:t>Rp</a:t>
            </a:r>
            <a:r>
              <a:rPr lang="de-CH" sz="800" dirty="0" smtClean="0">
                <a:solidFill>
                  <a:srgbClr val="000000"/>
                </a:solidFill>
              </a:rPr>
              <a:t> / 50 </a:t>
            </a:r>
            <a:r>
              <a:rPr lang="de-CH" sz="800" dirty="0" err="1" smtClean="0">
                <a:solidFill>
                  <a:srgbClr val="000000"/>
                </a:solidFill>
              </a:rPr>
              <a:t>Rp</a:t>
            </a:r>
            <a:endParaRPr lang="de-CH" sz="800" dirty="0">
              <a:solidFill>
                <a:srgbClr val="000000"/>
              </a:solidFill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1830858" y="5589820"/>
            <a:ext cx="1291784" cy="2154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solidFill>
                  <a:srgbClr val="000000"/>
                </a:solidFill>
              </a:rPr>
              <a:t>100</a:t>
            </a:r>
            <a:endParaRPr lang="de-CH" sz="800" dirty="0">
              <a:solidFill>
                <a:srgbClr val="000000"/>
              </a:solidFill>
            </a:endParaRPr>
          </a:p>
        </p:txBody>
      </p:sp>
      <p:sp>
        <p:nvSpPr>
          <p:cNvPr id="49" name="Textplatzhalter 4"/>
          <p:cNvSpPr txBox="1">
            <a:spLocks/>
          </p:cNvSpPr>
          <p:nvPr/>
        </p:nvSpPr>
        <p:spPr bwMode="auto">
          <a:xfrm>
            <a:off x="612524" y="3690573"/>
            <a:ext cx="867471" cy="198022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de-CH" sz="800" b="1" i="1" dirty="0" smtClean="0">
                <a:solidFill>
                  <a:srgbClr val="FFFFFF"/>
                </a:solidFill>
              </a:rPr>
              <a:t>Mobile</a:t>
            </a:r>
            <a:endParaRPr lang="de-CH" sz="800" i="1" dirty="0" smtClean="0">
              <a:solidFill>
                <a:srgbClr val="FFFFFF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FFFF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FFFF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FFFF"/>
              </a:solidFill>
            </a:endParaRPr>
          </a:p>
        </p:txBody>
      </p:sp>
      <p:sp>
        <p:nvSpPr>
          <p:cNvPr id="50" name="Textplatzhalter 4"/>
          <p:cNvSpPr txBox="1">
            <a:spLocks/>
          </p:cNvSpPr>
          <p:nvPr/>
        </p:nvSpPr>
        <p:spPr bwMode="auto">
          <a:xfrm>
            <a:off x="612523" y="4462682"/>
            <a:ext cx="864147" cy="19802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de-CH" sz="800" b="1" i="1" dirty="0" smtClean="0">
                <a:solidFill>
                  <a:srgbClr val="FF0000"/>
                </a:solidFill>
              </a:rPr>
              <a:t>SMS / MMS</a:t>
            </a:r>
            <a:endParaRPr lang="de-CH" sz="800" i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0000"/>
              </a:solidFill>
            </a:endParaRPr>
          </a:p>
        </p:txBody>
      </p:sp>
      <p:sp>
        <p:nvSpPr>
          <p:cNvPr id="51" name="Textplatzhalter 4"/>
          <p:cNvSpPr txBox="1">
            <a:spLocks/>
          </p:cNvSpPr>
          <p:nvPr/>
        </p:nvSpPr>
        <p:spPr bwMode="auto">
          <a:xfrm>
            <a:off x="612523" y="5268988"/>
            <a:ext cx="864148" cy="19802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de-CH" sz="800" b="1" i="1" dirty="0" smtClean="0">
                <a:solidFill>
                  <a:srgbClr val="FF0000"/>
                </a:solidFill>
              </a:rPr>
              <a:t>Daten</a:t>
            </a:r>
            <a:endParaRPr lang="de-CH" sz="800" i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800" dirty="0" smtClean="0">
              <a:solidFill>
                <a:srgbClr val="FF0000"/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612575" y="4076993"/>
            <a:ext cx="864097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de-CH" sz="800" dirty="0" smtClean="0">
                <a:solidFill>
                  <a:srgbClr val="FF0000"/>
                </a:solidFill>
              </a:rPr>
              <a:t>Einheitstarif in alle CH Netze*</a:t>
            </a:r>
            <a:endParaRPr lang="de-CH" sz="800" dirty="0">
              <a:solidFill>
                <a:srgbClr val="FF0000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612575" y="4786718"/>
            <a:ext cx="864097" cy="2154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de-CH" sz="800" dirty="0" smtClean="0">
                <a:solidFill>
                  <a:srgbClr val="FF0000"/>
                </a:solidFill>
              </a:rPr>
              <a:t>SMS inklusive</a:t>
            </a:r>
            <a:endParaRPr lang="de-CH" sz="800" dirty="0">
              <a:solidFill>
                <a:srgbClr val="FF0000"/>
              </a:solidFill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612574" y="5019588"/>
            <a:ext cx="864097" cy="2154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de-CH" sz="800" dirty="0" smtClean="0">
                <a:solidFill>
                  <a:srgbClr val="FF0000"/>
                </a:solidFill>
              </a:rPr>
              <a:t>SMS / MMS</a:t>
            </a:r>
            <a:endParaRPr lang="de-CH" sz="800" dirty="0">
              <a:solidFill>
                <a:srgbClr val="FF0000"/>
              </a:solidFill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612575" y="5589820"/>
            <a:ext cx="864097" cy="21544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de-CH" sz="800" dirty="0" smtClean="0">
                <a:solidFill>
                  <a:srgbClr val="FF0000"/>
                </a:solidFill>
              </a:rPr>
              <a:t>MB inklusive</a:t>
            </a:r>
            <a:endParaRPr lang="de-CH" sz="800" dirty="0">
              <a:solidFill>
                <a:srgbClr val="FF0000"/>
              </a:solidFill>
            </a:endParaRPr>
          </a:p>
        </p:txBody>
      </p:sp>
      <p:pic>
        <p:nvPicPr>
          <p:cNvPr id="5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75" y="5254770"/>
            <a:ext cx="248626" cy="249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2" descr="https://encrypted-tbn3.gstatic.com/images?q=tbn:ANd9GcTBYT93a0EZQa6nd5d4MAOlIfaTffnbd-6f2g2xetxjtr44FQI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26" y="4463841"/>
            <a:ext cx="215972" cy="21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Textfeld 59"/>
          <p:cNvSpPr txBox="1"/>
          <p:nvPr/>
        </p:nvSpPr>
        <p:spPr>
          <a:xfrm>
            <a:off x="312995" y="6616405"/>
            <a:ext cx="242245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700" dirty="0" smtClean="0">
                <a:solidFill>
                  <a:srgbClr val="FF0000"/>
                </a:solidFill>
              </a:rPr>
              <a:t>*Mehrwertdienste und Spezialnummern ausgeschlossen</a:t>
            </a:r>
            <a:endParaRPr lang="de-CH" sz="700" dirty="0">
              <a:solidFill>
                <a:srgbClr val="FF0000"/>
              </a:solidFill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4689733" y="4789511"/>
            <a:ext cx="1321427" cy="415498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b="1" dirty="0" smtClean="0">
                <a:solidFill>
                  <a:srgbClr val="FFFFFF"/>
                </a:solidFill>
              </a:rPr>
              <a:t>SMS und MMS</a:t>
            </a:r>
            <a:br>
              <a:rPr lang="de-CH" sz="800" b="1" dirty="0" smtClean="0">
                <a:solidFill>
                  <a:srgbClr val="FFFFFF"/>
                </a:solidFill>
              </a:rPr>
            </a:br>
            <a:r>
              <a:rPr lang="de-CH" sz="800" b="1" dirty="0" smtClean="0">
                <a:solidFill>
                  <a:srgbClr val="FFFFFF"/>
                </a:solidFill>
              </a:rPr>
              <a:t>Flat</a:t>
            </a:r>
          </a:p>
          <a:p>
            <a:pPr algn="ctr"/>
            <a:r>
              <a:rPr lang="de-CH" sz="500" b="1" dirty="0" smtClean="0">
                <a:solidFill>
                  <a:srgbClr val="FFFFFF"/>
                </a:solidFill>
              </a:rPr>
              <a:t> </a:t>
            </a:r>
            <a:endParaRPr lang="de-CH" sz="500" b="1" dirty="0">
              <a:solidFill>
                <a:srgbClr val="FFFFFF"/>
              </a:solidFill>
            </a:endParaRPr>
          </a:p>
        </p:txBody>
      </p:sp>
      <p:sp>
        <p:nvSpPr>
          <p:cNvPr id="61" name="Textfeld 60"/>
          <p:cNvSpPr txBox="1"/>
          <p:nvPr/>
        </p:nvSpPr>
        <p:spPr>
          <a:xfrm>
            <a:off x="3239275" y="4789054"/>
            <a:ext cx="1321427" cy="415498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800" b="1" dirty="0" smtClean="0">
                <a:solidFill>
                  <a:srgbClr val="FFFFFF"/>
                </a:solidFill>
              </a:rPr>
              <a:t>SMS und MMS</a:t>
            </a:r>
            <a:br>
              <a:rPr lang="de-CH" sz="800" b="1" dirty="0" smtClean="0">
                <a:solidFill>
                  <a:srgbClr val="FFFFFF"/>
                </a:solidFill>
              </a:rPr>
            </a:br>
            <a:r>
              <a:rPr lang="de-CH" sz="800" b="1" dirty="0" smtClean="0">
                <a:solidFill>
                  <a:srgbClr val="FFFFFF"/>
                </a:solidFill>
              </a:rPr>
              <a:t>Flat</a:t>
            </a:r>
          </a:p>
          <a:p>
            <a:pPr algn="ctr"/>
            <a:r>
              <a:rPr lang="de-CH" sz="500" b="1" dirty="0" smtClean="0">
                <a:solidFill>
                  <a:srgbClr val="FFFFFF"/>
                </a:solidFill>
              </a:rPr>
              <a:t> </a:t>
            </a:r>
            <a:endParaRPr lang="de-CH" sz="5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9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Zielgruppen &amp; </a:t>
            </a:r>
            <a:r>
              <a:rPr lang="de-CH" dirty="0" err="1" smtClean="0"/>
              <a:t>Argumentarium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395485" y="2132856"/>
            <a:ext cx="8208963" cy="3888432"/>
          </a:xfrm>
        </p:spPr>
        <p:txBody>
          <a:bodyPr/>
          <a:lstStyle/>
          <a:p>
            <a:r>
              <a:rPr lang="de-CH" sz="1600" dirty="0" smtClean="0">
                <a:solidFill>
                  <a:srgbClr val="FF0000"/>
                </a:solidFill>
              </a:rPr>
              <a:t>Zielgruppen</a:t>
            </a:r>
          </a:p>
          <a:p>
            <a:pPr>
              <a:buFont typeface="Wingdings" pitchFamily="2" charset="2"/>
              <a:buChar char="ü"/>
            </a:pPr>
            <a:r>
              <a:rPr lang="de-CH" sz="1400" dirty="0" smtClean="0"/>
              <a:t>Kunde braucht kein Festnetz zu Hause</a:t>
            </a:r>
          </a:p>
          <a:p>
            <a:pPr>
              <a:buFont typeface="Wingdings" pitchFamily="2" charset="2"/>
              <a:buChar char="ü"/>
            </a:pPr>
            <a:r>
              <a:rPr lang="de-CH" sz="1400" dirty="0" smtClean="0"/>
              <a:t>Normales TV Grundangebot reicht ihm</a:t>
            </a:r>
          </a:p>
          <a:p>
            <a:pPr>
              <a:buFont typeface="Wingdings" pitchFamily="2" charset="2"/>
              <a:buChar char="ü"/>
            </a:pPr>
            <a:r>
              <a:rPr lang="de-CH" sz="1400" dirty="0" smtClean="0"/>
              <a:t>Eher jüngeres Zielpublikum</a:t>
            </a:r>
          </a:p>
          <a:p>
            <a:pPr marL="0" indent="0"/>
            <a:endParaRPr lang="de-CH" sz="1600" dirty="0">
              <a:solidFill>
                <a:srgbClr val="FF0000"/>
              </a:solidFill>
            </a:endParaRPr>
          </a:p>
          <a:p>
            <a:pPr marL="0" indent="0"/>
            <a:r>
              <a:rPr lang="de-CH" sz="1600" dirty="0" err="1" smtClean="0">
                <a:solidFill>
                  <a:srgbClr val="FF0000"/>
                </a:solidFill>
              </a:rPr>
              <a:t>Argumentarium</a:t>
            </a:r>
            <a:endParaRPr lang="de-CH" sz="16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de-CH" sz="1400" dirty="0" smtClean="0"/>
              <a:t>Internet &amp; Mobil in einem zum günstigen Kombipreis</a:t>
            </a:r>
          </a:p>
          <a:p>
            <a:pPr>
              <a:buFont typeface="Wingdings" pitchFamily="2" charset="2"/>
              <a:buChar char="ü"/>
            </a:pPr>
            <a:r>
              <a:rPr lang="de-CH" sz="1400" dirty="0" smtClean="0"/>
              <a:t>Keine Festnetz bezahlen, was eh nicht gebraucht wird</a:t>
            </a:r>
          </a:p>
          <a:p>
            <a:pPr>
              <a:buFont typeface="Wingdings" pitchFamily="2" charset="2"/>
              <a:buChar char="ü"/>
            </a:pPr>
            <a:r>
              <a:rPr lang="de-CH" sz="1400" dirty="0" smtClean="0"/>
              <a:t>Handy inklusive</a:t>
            </a:r>
          </a:p>
          <a:p>
            <a:pPr lvl="1">
              <a:buFont typeface="Wingdings" pitchFamily="2" charset="2"/>
              <a:buChar char="ü"/>
            </a:pPr>
            <a:endParaRPr lang="de-CH" sz="1600" dirty="0" smtClean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21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3790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smtClean="0"/>
              <a:t>Produktmanagement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/>
              <a:t>3.1.7 Upsell-Promo QL Mobil</a:t>
            </a:r>
          </a:p>
          <a:p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141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285750" lvl="1" indent="0"/>
            <a:endParaRPr lang="de-CH" sz="1400" dirty="0" smtClean="0"/>
          </a:p>
          <a:p>
            <a:pPr>
              <a:buFont typeface="Arial" pitchFamily="34" charset="0"/>
              <a:buChar char="•"/>
            </a:pPr>
            <a:endParaRPr lang="de-CH" dirty="0" smtClean="0"/>
          </a:p>
          <a:p>
            <a:pPr>
              <a:buFont typeface="Arial" pitchFamily="34" charset="0"/>
              <a:buChar char="•"/>
            </a:pP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smtClean="0"/>
              <a:t>Inhalt – </a:t>
            </a:r>
            <a:r>
              <a:rPr lang="de-CH"/>
              <a:t>Postcard «Quickline goes Mobile</a:t>
            </a:r>
            <a:r>
              <a:rPr lang="de-CH" smtClean="0"/>
              <a:t>»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500298" y="2085340"/>
            <a:ext cx="7948464" cy="368825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FFFF"/>
              </a:solidFill>
            </a:endParaRPr>
          </a:p>
        </p:txBody>
      </p:sp>
      <p:pic>
        <p:nvPicPr>
          <p:cNvPr id="119" name="Grafik 11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8" t="6028" r="3856" b="30837"/>
          <a:stretch/>
        </p:blipFill>
        <p:spPr bwMode="auto">
          <a:xfrm>
            <a:off x="683568" y="3192636"/>
            <a:ext cx="3491865" cy="29432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500297" y="2060848"/>
            <a:ext cx="56149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FF0000"/>
                </a:solidFill>
              </a:rPr>
              <a:t>Quickline </a:t>
            </a:r>
            <a:r>
              <a:rPr lang="de-CH" dirty="0" err="1" smtClean="0">
                <a:solidFill>
                  <a:srgbClr val="FF0000"/>
                </a:solidFill>
              </a:rPr>
              <a:t>goes</a:t>
            </a:r>
            <a:r>
              <a:rPr lang="de-CH" dirty="0" smtClean="0">
                <a:solidFill>
                  <a:srgbClr val="FF0000"/>
                </a:solidFill>
              </a:rPr>
              <a:t> Mobile</a:t>
            </a:r>
            <a:br>
              <a:rPr lang="de-CH" dirty="0" smtClean="0">
                <a:solidFill>
                  <a:srgbClr val="FF0000"/>
                </a:solidFill>
              </a:rPr>
            </a:br>
            <a:r>
              <a:rPr lang="de-CH" sz="1200" dirty="0" smtClean="0">
                <a:solidFill>
                  <a:srgbClr val="FF0000"/>
                </a:solidFill>
              </a:rPr>
              <a:t>Ab sofort profitieren unsere geschätzten All-in-</a:t>
            </a:r>
            <a:r>
              <a:rPr lang="de-CH" sz="1200" dirty="0" err="1" smtClean="0">
                <a:solidFill>
                  <a:srgbClr val="FF0000"/>
                </a:solidFill>
              </a:rPr>
              <a:t>One</a:t>
            </a:r>
            <a:r>
              <a:rPr lang="de-CH" sz="1200" dirty="0" smtClean="0">
                <a:solidFill>
                  <a:srgbClr val="FF0000"/>
                </a:solidFill>
              </a:rPr>
              <a:t> Kunden doppelt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4427984" y="2675444"/>
            <a:ext cx="2596085" cy="41549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de-CH" sz="1200" dirty="0" smtClean="0">
                <a:solidFill>
                  <a:srgbClr val="FFFFFF"/>
                </a:solidFill>
              </a:rPr>
              <a:t>Für alle das richtige! </a:t>
            </a:r>
            <a:br>
              <a:rPr lang="de-CH" sz="1200" dirty="0" smtClean="0">
                <a:solidFill>
                  <a:srgbClr val="FFFFFF"/>
                </a:solidFill>
              </a:rPr>
            </a:br>
            <a:r>
              <a:rPr lang="de-CH" sz="900" i="1" dirty="0" smtClean="0">
                <a:solidFill>
                  <a:srgbClr val="FFFFFF"/>
                </a:solidFill>
              </a:rPr>
              <a:t>Die neuen Mobil-Abos mit </a:t>
            </a:r>
            <a:r>
              <a:rPr lang="de-CH" sz="900" i="1" dirty="0" err="1" smtClean="0">
                <a:solidFill>
                  <a:srgbClr val="FFFFFF"/>
                </a:solidFill>
              </a:rPr>
              <a:t>AiO</a:t>
            </a:r>
            <a:r>
              <a:rPr lang="de-CH" sz="900" i="1" dirty="0" smtClean="0">
                <a:solidFill>
                  <a:srgbClr val="FFFFFF"/>
                </a:solidFill>
              </a:rPr>
              <a:t> Rabatt</a:t>
            </a:r>
            <a:endParaRPr lang="de-CH" sz="1100" i="1" dirty="0">
              <a:solidFill>
                <a:srgbClr val="FFFFFF"/>
              </a:solidFill>
            </a:endParaRPr>
          </a:p>
        </p:txBody>
      </p:sp>
      <p:sp>
        <p:nvSpPr>
          <p:cNvPr id="19" name="Textplatzhalter 4"/>
          <p:cNvSpPr txBox="1">
            <a:spLocks/>
          </p:cNvSpPr>
          <p:nvPr/>
        </p:nvSpPr>
        <p:spPr bwMode="auto">
          <a:xfrm>
            <a:off x="5452150" y="3774991"/>
            <a:ext cx="832135" cy="255886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/>
            <a:r>
              <a:rPr lang="de-CH" sz="1200" b="1" dirty="0" smtClean="0">
                <a:solidFill>
                  <a:srgbClr val="FFFFFF"/>
                </a:solidFill>
              </a:rPr>
              <a:t>Talk</a:t>
            </a:r>
          </a:p>
        </p:txBody>
      </p:sp>
      <p:sp>
        <p:nvSpPr>
          <p:cNvPr id="20" name="Textplatzhalter 4"/>
          <p:cNvSpPr txBox="1">
            <a:spLocks/>
          </p:cNvSpPr>
          <p:nvPr/>
        </p:nvSpPr>
        <p:spPr bwMode="auto">
          <a:xfrm>
            <a:off x="6474674" y="3775648"/>
            <a:ext cx="850722" cy="255886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/>
            <a:r>
              <a:rPr lang="de-CH" sz="1200" b="1" dirty="0" smtClean="0">
                <a:solidFill>
                  <a:srgbClr val="FFFFFF"/>
                </a:solidFill>
              </a:rPr>
              <a:t>Surf</a:t>
            </a:r>
          </a:p>
        </p:txBody>
      </p:sp>
      <p:sp>
        <p:nvSpPr>
          <p:cNvPr id="21" name="Textplatzhalter 4"/>
          <p:cNvSpPr txBox="1">
            <a:spLocks/>
          </p:cNvSpPr>
          <p:nvPr/>
        </p:nvSpPr>
        <p:spPr bwMode="auto">
          <a:xfrm>
            <a:off x="7510440" y="3781353"/>
            <a:ext cx="859819" cy="255886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/>
            <a:r>
              <a:rPr lang="de-CH" sz="1200" b="1" dirty="0" smtClean="0">
                <a:solidFill>
                  <a:srgbClr val="FFFFFF"/>
                </a:solidFill>
              </a:rPr>
              <a:t>Flat</a:t>
            </a:r>
          </a:p>
        </p:txBody>
      </p:sp>
      <p:sp>
        <p:nvSpPr>
          <p:cNvPr id="23" name="Textplatzhalter 4"/>
          <p:cNvSpPr txBox="1">
            <a:spLocks/>
          </p:cNvSpPr>
          <p:nvPr/>
        </p:nvSpPr>
        <p:spPr bwMode="auto">
          <a:xfrm rot="20232928">
            <a:off x="5376739" y="3262866"/>
            <a:ext cx="1320761" cy="39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de-CH" sz="900" b="1" i="1" dirty="0" smtClean="0">
                <a:solidFill>
                  <a:srgbClr val="FF0000"/>
                </a:solidFill>
              </a:rPr>
              <a:t>Telefonieren</a:t>
            </a:r>
            <a:r>
              <a:rPr lang="de-CH" sz="700" b="1" i="1" dirty="0" smtClean="0">
                <a:solidFill>
                  <a:srgbClr val="FF0000"/>
                </a:solidFill>
              </a:rPr>
              <a:t> </a:t>
            </a:r>
            <a:br>
              <a:rPr lang="de-CH" sz="700" b="1" i="1" dirty="0" smtClean="0">
                <a:solidFill>
                  <a:srgbClr val="FF0000"/>
                </a:solidFill>
              </a:rPr>
            </a:br>
            <a:r>
              <a:rPr lang="de-CH" sz="700" b="1" i="1" dirty="0" smtClean="0">
                <a:solidFill>
                  <a:srgbClr val="FF0000"/>
                </a:solidFill>
              </a:rPr>
              <a:t>so viel Du magst!</a:t>
            </a:r>
            <a:endParaRPr lang="de-CH" sz="700" dirty="0" smtClean="0">
              <a:solidFill>
                <a:srgbClr val="FF0000"/>
              </a:solidFill>
            </a:endParaRPr>
          </a:p>
        </p:txBody>
      </p:sp>
      <p:sp>
        <p:nvSpPr>
          <p:cNvPr id="24" name="Textplatzhalter 4"/>
          <p:cNvSpPr txBox="1">
            <a:spLocks/>
          </p:cNvSpPr>
          <p:nvPr/>
        </p:nvSpPr>
        <p:spPr bwMode="auto">
          <a:xfrm rot="20228590">
            <a:off x="6364736" y="3256985"/>
            <a:ext cx="1326277" cy="39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de-CH" sz="900" b="1" i="1" dirty="0" smtClean="0">
                <a:solidFill>
                  <a:srgbClr val="FF0000"/>
                </a:solidFill>
              </a:rPr>
              <a:t>Surfen</a:t>
            </a:r>
            <a:r>
              <a:rPr lang="de-CH" sz="700" b="1" i="1" dirty="0" smtClean="0">
                <a:solidFill>
                  <a:srgbClr val="FF0000"/>
                </a:solidFill>
              </a:rPr>
              <a:t> </a:t>
            </a:r>
            <a:br>
              <a:rPr lang="de-CH" sz="700" b="1" i="1" dirty="0" smtClean="0">
                <a:solidFill>
                  <a:srgbClr val="FF0000"/>
                </a:solidFill>
              </a:rPr>
            </a:br>
            <a:r>
              <a:rPr lang="de-CH" sz="700" b="1" i="1" dirty="0" smtClean="0">
                <a:solidFill>
                  <a:srgbClr val="FF0000"/>
                </a:solidFill>
              </a:rPr>
              <a:t>so viel Du magst!</a:t>
            </a:r>
            <a:endParaRPr lang="de-CH" sz="700" i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7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7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de-CH" sz="700" dirty="0" smtClean="0">
              <a:solidFill>
                <a:srgbClr val="FF0000"/>
              </a:solidFill>
            </a:endParaRPr>
          </a:p>
        </p:txBody>
      </p:sp>
      <p:sp>
        <p:nvSpPr>
          <p:cNvPr id="25" name="Textplatzhalter 4"/>
          <p:cNvSpPr txBox="1">
            <a:spLocks/>
          </p:cNvSpPr>
          <p:nvPr/>
        </p:nvSpPr>
        <p:spPr bwMode="auto">
          <a:xfrm rot="20220764">
            <a:off x="7405179" y="3249991"/>
            <a:ext cx="1321426" cy="39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de-CH" sz="900" b="1" i="1" dirty="0" smtClean="0">
                <a:solidFill>
                  <a:srgbClr val="FF0000"/>
                </a:solidFill>
              </a:rPr>
              <a:t>Deine Freiheit </a:t>
            </a:r>
            <a:r>
              <a:rPr lang="de-CH" sz="700" b="1" i="1" dirty="0" smtClean="0">
                <a:solidFill>
                  <a:srgbClr val="FF0000"/>
                </a:solidFill>
              </a:rPr>
              <a:t/>
            </a:r>
            <a:br>
              <a:rPr lang="de-CH" sz="700" b="1" i="1" dirty="0" smtClean="0">
                <a:solidFill>
                  <a:srgbClr val="FF0000"/>
                </a:solidFill>
              </a:rPr>
            </a:br>
            <a:r>
              <a:rPr lang="de-CH" sz="700" b="1" i="1" dirty="0" smtClean="0">
                <a:solidFill>
                  <a:srgbClr val="FF0000"/>
                </a:solidFill>
              </a:rPr>
              <a:t>sorglos geniessen!</a:t>
            </a:r>
            <a:endParaRPr lang="de-CH" sz="700" dirty="0" smtClean="0">
              <a:solidFill>
                <a:srgbClr val="FF0000"/>
              </a:solidFill>
            </a:endParaRPr>
          </a:p>
        </p:txBody>
      </p:sp>
      <p:sp>
        <p:nvSpPr>
          <p:cNvPr id="32" name="Textplatzhalter 4"/>
          <p:cNvSpPr txBox="1">
            <a:spLocks/>
          </p:cNvSpPr>
          <p:nvPr/>
        </p:nvSpPr>
        <p:spPr bwMode="auto">
          <a:xfrm>
            <a:off x="4450014" y="3771455"/>
            <a:ext cx="832135" cy="255886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/>
            <a:r>
              <a:rPr lang="de-CH" sz="1200" b="1" dirty="0" smtClean="0">
                <a:solidFill>
                  <a:srgbClr val="FFFFFF"/>
                </a:solidFill>
              </a:rPr>
              <a:t>Start</a:t>
            </a:r>
          </a:p>
        </p:txBody>
      </p:sp>
      <p:sp>
        <p:nvSpPr>
          <p:cNvPr id="33" name="Textplatzhalter 4"/>
          <p:cNvSpPr txBox="1">
            <a:spLocks/>
          </p:cNvSpPr>
          <p:nvPr/>
        </p:nvSpPr>
        <p:spPr bwMode="auto">
          <a:xfrm rot="20156048">
            <a:off x="4351189" y="3254525"/>
            <a:ext cx="1320761" cy="39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de-CH" sz="900" b="1" i="1" dirty="0" smtClean="0">
                <a:solidFill>
                  <a:srgbClr val="FF0000"/>
                </a:solidFill>
              </a:rPr>
              <a:t>Von Allem etwas </a:t>
            </a:r>
            <a:r>
              <a:rPr lang="de-CH" sz="700" b="1" i="1" dirty="0" smtClean="0">
                <a:solidFill>
                  <a:srgbClr val="FF0000"/>
                </a:solidFill>
              </a:rPr>
              <a:t/>
            </a:r>
            <a:br>
              <a:rPr lang="de-CH" sz="700" b="1" i="1" dirty="0" smtClean="0">
                <a:solidFill>
                  <a:srgbClr val="FF0000"/>
                </a:solidFill>
              </a:rPr>
            </a:br>
            <a:r>
              <a:rPr lang="de-CH" sz="700" b="1" i="1" dirty="0" smtClean="0">
                <a:solidFill>
                  <a:srgbClr val="FF0000"/>
                </a:solidFill>
              </a:rPr>
              <a:t>nur für Dich!</a:t>
            </a:r>
            <a:endParaRPr lang="de-CH" sz="700" i="1" dirty="0" smtClean="0">
              <a:solidFill>
                <a:srgbClr val="FF0000"/>
              </a:solidFill>
            </a:endParaRPr>
          </a:p>
        </p:txBody>
      </p:sp>
      <p:sp>
        <p:nvSpPr>
          <p:cNvPr id="34" name="Ellipse 33"/>
          <p:cNvSpPr/>
          <p:nvPr/>
        </p:nvSpPr>
        <p:spPr>
          <a:xfrm>
            <a:off x="4515595" y="4014976"/>
            <a:ext cx="710168" cy="710168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600" b="1" dirty="0">
              <a:solidFill>
                <a:srgbClr val="FFFFFF"/>
              </a:solidFill>
            </a:endParaRPr>
          </a:p>
        </p:txBody>
      </p:sp>
      <p:sp>
        <p:nvSpPr>
          <p:cNvPr id="121" name="Textfeld 120"/>
          <p:cNvSpPr txBox="1"/>
          <p:nvPr/>
        </p:nvSpPr>
        <p:spPr>
          <a:xfrm>
            <a:off x="4653282" y="4309424"/>
            <a:ext cx="473206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CH" sz="1100" b="1" dirty="0" smtClean="0">
                <a:solidFill>
                  <a:srgbClr val="FFFFFF"/>
                </a:solidFill>
              </a:rPr>
              <a:t>35.--</a:t>
            </a:r>
            <a:endParaRPr lang="de-CH" sz="1100" b="1" dirty="0">
              <a:solidFill>
                <a:srgbClr val="FFFFFF"/>
              </a:solidFill>
            </a:endParaRPr>
          </a:p>
        </p:txBody>
      </p:sp>
      <p:sp>
        <p:nvSpPr>
          <p:cNvPr id="123" name="Textfeld 122"/>
          <p:cNvSpPr txBox="1"/>
          <p:nvPr/>
        </p:nvSpPr>
        <p:spPr>
          <a:xfrm>
            <a:off x="4367172" y="4077072"/>
            <a:ext cx="9964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 err="1" smtClean="0">
                <a:solidFill>
                  <a:srgbClr val="FFFFFF"/>
                </a:solidFill>
              </a:rPr>
              <a:t>AiO</a:t>
            </a:r>
            <a:r>
              <a:rPr lang="de-CH" sz="800" dirty="0" smtClean="0">
                <a:solidFill>
                  <a:srgbClr val="FFFFFF"/>
                </a:solidFill>
              </a:rPr>
              <a:t> Rabatt</a:t>
            </a:r>
            <a:br>
              <a:rPr lang="de-CH" sz="800" dirty="0" smtClean="0">
                <a:solidFill>
                  <a:srgbClr val="FFFFFF"/>
                </a:solidFill>
              </a:rPr>
            </a:br>
            <a:r>
              <a:rPr lang="de-CH" sz="800" dirty="0" smtClean="0">
                <a:solidFill>
                  <a:srgbClr val="FFFFFF"/>
                </a:solidFill>
              </a:rPr>
              <a:t>CHF 5.--</a:t>
            </a:r>
            <a:endParaRPr lang="de-CH" sz="800" dirty="0">
              <a:solidFill>
                <a:srgbClr val="FFFFFF"/>
              </a:solidFill>
            </a:endParaRPr>
          </a:p>
        </p:txBody>
      </p:sp>
      <p:sp>
        <p:nvSpPr>
          <p:cNvPr id="126" name="Ellipse 125"/>
          <p:cNvSpPr/>
          <p:nvPr/>
        </p:nvSpPr>
        <p:spPr>
          <a:xfrm>
            <a:off x="5508104" y="4014976"/>
            <a:ext cx="710168" cy="710168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600" b="1" dirty="0">
              <a:solidFill>
                <a:srgbClr val="FFFFFF"/>
              </a:solidFill>
            </a:endParaRPr>
          </a:p>
        </p:txBody>
      </p:sp>
      <p:sp>
        <p:nvSpPr>
          <p:cNvPr id="127" name="Textfeld 126"/>
          <p:cNvSpPr txBox="1"/>
          <p:nvPr/>
        </p:nvSpPr>
        <p:spPr>
          <a:xfrm>
            <a:off x="5652120" y="4309424"/>
            <a:ext cx="473206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CH" sz="1100" b="1" dirty="0" smtClean="0">
                <a:solidFill>
                  <a:srgbClr val="FFFFFF"/>
                </a:solidFill>
              </a:rPr>
              <a:t>60.--</a:t>
            </a:r>
            <a:endParaRPr lang="de-CH" sz="1100" b="1" dirty="0">
              <a:solidFill>
                <a:srgbClr val="FFFFFF"/>
              </a:solidFill>
            </a:endParaRPr>
          </a:p>
        </p:txBody>
      </p:sp>
      <p:sp>
        <p:nvSpPr>
          <p:cNvPr id="128" name="Textfeld 127"/>
          <p:cNvSpPr txBox="1"/>
          <p:nvPr/>
        </p:nvSpPr>
        <p:spPr>
          <a:xfrm>
            <a:off x="5364088" y="4077072"/>
            <a:ext cx="9964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 err="1" smtClean="0">
                <a:solidFill>
                  <a:srgbClr val="FFFFFF"/>
                </a:solidFill>
              </a:rPr>
              <a:t>AiO</a:t>
            </a:r>
            <a:r>
              <a:rPr lang="de-CH" sz="800" dirty="0" smtClean="0">
                <a:solidFill>
                  <a:srgbClr val="FFFFFF"/>
                </a:solidFill>
              </a:rPr>
              <a:t> Rabatt</a:t>
            </a:r>
            <a:br>
              <a:rPr lang="de-CH" sz="800" dirty="0" smtClean="0">
                <a:solidFill>
                  <a:srgbClr val="FFFFFF"/>
                </a:solidFill>
              </a:rPr>
            </a:br>
            <a:r>
              <a:rPr lang="de-CH" sz="800" dirty="0" smtClean="0">
                <a:solidFill>
                  <a:srgbClr val="FFFFFF"/>
                </a:solidFill>
              </a:rPr>
              <a:t>CHF 5.--</a:t>
            </a:r>
            <a:endParaRPr lang="de-CH" sz="800" dirty="0">
              <a:solidFill>
                <a:srgbClr val="FFFFFF"/>
              </a:solidFill>
            </a:endParaRPr>
          </a:p>
        </p:txBody>
      </p:sp>
      <p:sp>
        <p:nvSpPr>
          <p:cNvPr id="129" name="Ellipse 128"/>
          <p:cNvSpPr/>
          <p:nvPr/>
        </p:nvSpPr>
        <p:spPr>
          <a:xfrm>
            <a:off x="6536951" y="4014976"/>
            <a:ext cx="710168" cy="710168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600" b="1" dirty="0">
              <a:solidFill>
                <a:srgbClr val="FFFFFF"/>
              </a:solidFill>
            </a:endParaRPr>
          </a:p>
        </p:txBody>
      </p:sp>
      <p:sp>
        <p:nvSpPr>
          <p:cNvPr id="130" name="Textfeld 129"/>
          <p:cNvSpPr txBox="1"/>
          <p:nvPr/>
        </p:nvSpPr>
        <p:spPr>
          <a:xfrm>
            <a:off x="6674638" y="4309424"/>
            <a:ext cx="473206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CH" sz="1100" b="1" dirty="0" smtClean="0">
                <a:solidFill>
                  <a:srgbClr val="FFFFFF"/>
                </a:solidFill>
              </a:rPr>
              <a:t>60.--</a:t>
            </a:r>
            <a:endParaRPr lang="de-CH" sz="1100" b="1" dirty="0">
              <a:solidFill>
                <a:srgbClr val="FFFFFF"/>
              </a:solidFill>
            </a:endParaRPr>
          </a:p>
        </p:txBody>
      </p:sp>
      <p:sp>
        <p:nvSpPr>
          <p:cNvPr id="131" name="Textfeld 130"/>
          <p:cNvSpPr txBox="1"/>
          <p:nvPr/>
        </p:nvSpPr>
        <p:spPr>
          <a:xfrm>
            <a:off x="6404856" y="4077072"/>
            <a:ext cx="9964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 err="1" smtClean="0">
                <a:solidFill>
                  <a:srgbClr val="FFFFFF"/>
                </a:solidFill>
              </a:rPr>
              <a:t>AiO</a:t>
            </a:r>
            <a:r>
              <a:rPr lang="de-CH" sz="800" dirty="0" smtClean="0">
                <a:solidFill>
                  <a:srgbClr val="FFFFFF"/>
                </a:solidFill>
              </a:rPr>
              <a:t> Rabatt</a:t>
            </a:r>
            <a:br>
              <a:rPr lang="de-CH" sz="800" dirty="0" smtClean="0">
                <a:solidFill>
                  <a:srgbClr val="FFFFFF"/>
                </a:solidFill>
              </a:rPr>
            </a:br>
            <a:r>
              <a:rPr lang="de-CH" sz="800" dirty="0" smtClean="0">
                <a:solidFill>
                  <a:srgbClr val="FFFFFF"/>
                </a:solidFill>
              </a:rPr>
              <a:t>CHF </a:t>
            </a:r>
            <a:r>
              <a:rPr lang="de-CH" sz="800" dirty="0">
                <a:solidFill>
                  <a:srgbClr val="FFFFFF"/>
                </a:solidFill>
              </a:rPr>
              <a:t>5</a:t>
            </a:r>
            <a:r>
              <a:rPr lang="de-CH" sz="800" dirty="0" smtClean="0">
                <a:solidFill>
                  <a:srgbClr val="FFFFFF"/>
                </a:solidFill>
              </a:rPr>
              <a:t>.--</a:t>
            </a:r>
            <a:endParaRPr lang="de-CH" sz="800" dirty="0">
              <a:solidFill>
                <a:srgbClr val="FFFFFF"/>
              </a:solidFill>
            </a:endParaRPr>
          </a:p>
        </p:txBody>
      </p:sp>
      <p:sp>
        <p:nvSpPr>
          <p:cNvPr id="132" name="Ellipse 131"/>
          <p:cNvSpPr/>
          <p:nvPr/>
        </p:nvSpPr>
        <p:spPr>
          <a:xfrm>
            <a:off x="7595457" y="4014976"/>
            <a:ext cx="710168" cy="710168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600" b="1" dirty="0">
              <a:solidFill>
                <a:srgbClr val="FFFFFF"/>
              </a:solidFill>
            </a:endParaRPr>
          </a:p>
        </p:txBody>
      </p:sp>
      <p:sp>
        <p:nvSpPr>
          <p:cNvPr id="133" name="Textfeld 132"/>
          <p:cNvSpPr txBox="1"/>
          <p:nvPr/>
        </p:nvSpPr>
        <p:spPr>
          <a:xfrm>
            <a:off x="7733144" y="4309424"/>
            <a:ext cx="551754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CH" sz="1100" b="1" dirty="0" smtClean="0">
                <a:solidFill>
                  <a:srgbClr val="FFFFFF"/>
                </a:solidFill>
              </a:rPr>
              <a:t>105.--</a:t>
            </a:r>
            <a:endParaRPr lang="de-CH" sz="1100" b="1" dirty="0">
              <a:solidFill>
                <a:srgbClr val="FFFFFF"/>
              </a:solidFill>
            </a:endParaRPr>
          </a:p>
        </p:txBody>
      </p:sp>
      <p:sp>
        <p:nvSpPr>
          <p:cNvPr id="134" name="Textfeld 133"/>
          <p:cNvSpPr txBox="1"/>
          <p:nvPr/>
        </p:nvSpPr>
        <p:spPr>
          <a:xfrm>
            <a:off x="7455198" y="4077072"/>
            <a:ext cx="9964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 err="1" smtClean="0">
                <a:solidFill>
                  <a:srgbClr val="FFFFFF"/>
                </a:solidFill>
              </a:rPr>
              <a:t>AiO</a:t>
            </a:r>
            <a:r>
              <a:rPr lang="de-CH" sz="800" dirty="0" smtClean="0">
                <a:solidFill>
                  <a:srgbClr val="FFFFFF"/>
                </a:solidFill>
              </a:rPr>
              <a:t> Rabatt</a:t>
            </a:r>
            <a:br>
              <a:rPr lang="de-CH" sz="800" dirty="0" smtClean="0">
                <a:solidFill>
                  <a:srgbClr val="FFFFFF"/>
                </a:solidFill>
              </a:rPr>
            </a:br>
            <a:r>
              <a:rPr lang="de-CH" sz="800" dirty="0" smtClean="0">
                <a:solidFill>
                  <a:srgbClr val="FFFFFF"/>
                </a:solidFill>
              </a:rPr>
              <a:t>CHF 5.--</a:t>
            </a:r>
            <a:endParaRPr lang="de-CH" sz="800" dirty="0">
              <a:solidFill>
                <a:srgbClr val="FFFFFF"/>
              </a:solidFill>
            </a:endParaRPr>
          </a:p>
        </p:txBody>
      </p:sp>
      <p:sp>
        <p:nvSpPr>
          <p:cNvPr id="135" name="Textfeld 134"/>
          <p:cNvSpPr txBox="1"/>
          <p:nvPr/>
        </p:nvSpPr>
        <p:spPr>
          <a:xfrm>
            <a:off x="4379993" y="4461604"/>
            <a:ext cx="9964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solidFill>
                  <a:srgbClr val="FFFFFF"/>
                </a:solidFill>
              </a:rPr>
              <a:t>statt 40.--</a:t>
            </a:r>
            <a:endParaRPr lang="de-CH" sz="800" dirty="0">
              <a:solidFill>
                <a:srgbClr val="FFFFFF"/>
              </a:solidFill>
            </a:endParaRPr>
          </a:p>
        </p:txBody>
      </p:sp>
      <p:sp>
        <p:nvSpPr>
          <p:cNvPr id="136" name="Textfeld 135"/>
          <p:cNvSpPr txBox="1"/>
          <p:nvPr/>
        </p:nvSpPr>
        <p:spPr>
          <a:xfrm>
            <a:off x="5388580" y="4448805"/>
            <a:ext cx="9964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solidFill>
                  <a:srgbClr val="FFFFFF"/>
                </a:solidFill>
              </a:rPr>
              <a:t>statt 65.--</a:t>
            </a:r>
            <a:endParaRPr lang="de-CH" sz="800" dirty="0">
              <a:solidFill>
                <a:srgbClr val="FFFFFF"/>
              </a:solidFill>
            </a:endParaRPr>
          </a:p>
        </p:txBody>
      </p:sp>
      <p:sp>
        <p:nvSpPr>
          <p:cNvPr id="137" name="Textfeld 136"/>
          <p:cNvSpPr txBox="1"/>
          <p:nvPr/>
        </p:nvSpPr>
        <p:spPr>
          <a:xfrm>
            <a:off x="6419995" y="4437112"/>
            <a:ext cx="9964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solidFill>
                  <a:srgbClr val="FFFFFF"/>
                </a:solidFill>
              </a:rPr>
              <a:t>statt 65.--</a:t>
            </a:r>
            <a:endParaRPr lang="de-CH" sz="800" dirty="0">
              <a:solidFill>
                <a:srgbClr val="FFFFFF"/>
              </a:solidFill>
            </a:endParaRPr>
          </a:p>
        </p:txBody>
      </p:sp>
      <p:sp>
        <p:nvSpPr>
          <p:cNvPr id="138" name="Textfeld 137"/>
          <p:cNvSpPr txBox="1"/>
          <p:nvPr/>
        </p:nvSpPr>
        <p:spPr>
          <a:xfrm>
            <a:off x="7452320" y="4453440"/>
            <a:ext cx="9964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solidFill>
                  <a:srgbClr val="FFFFFF"/>
                </a:solidFill>
              </a:rPr>
              <a:t>statt 110.--</a:t>
            </a:r>
            <a:endParaRPr lang="de-CH" sz="800" dirty="0">
              <a:solidFill>
                <a:srgbClr val="FFFFFF"/>
              </a:solidFill>
            </a:endParaRPr>
          </a:p>
        </p:txBody>
      </p:sp>
      <p:sp>
        <p:nvSpPr>
          <p:cNvPr id="139" name="Textfeld 138"/>
          <p:cNvSpPr txBox="1"/>
          <p:nvPr/>
        </p:nvSpPr>
        <p:spPr>
          <a:xfrm>
            <a:off x="593082" y="2675444"/>
            <a:ext cx="2361987" cy="41549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de-CH" sz="1200" dirty="0" err="1" smtClean="0">
                <a:solidFill>
                  <a:srgbClr val="FFFFFF"/>
                </a:solidFill>
              </a:rPr>
              <a:t>Quickline</a:t>
            </a:r>
            <a:r>
              <a:rPr lang="de-CH" sz="1200" dirty="0" smtClean="0">
                <a:solidFill>
                  <a:srgbClr val="FFFFFF"/>
                </a:solidFill>
              </a:rPr>
              <a:t> Mobil-TV </a:t>
            </a:r>
            <a:br>
              <a:rPr lang="de-CH" sz="1200" dirty="0" smtClean="0">
                <a:solidFill>
                  <a:srgbClr val="FFFFFF"/>
                </a:solidFill>
              </a:rPr>
            </a:br>
            <a:r>
              <a:rPr lang="de-CH" sz="900" i="1" dirty="0" smtClean="0">
                <a:solidFill>
                  <a:srgbClr val="FFFFFF"/>
                </a:solidFill>
              </a:rPr>
              <a:t>Jetzt in Ihrem </a:t>
            </a:r>
            <a:r>
              <a:rPr lang="de-CH" sz="900" i="1" dirty="0" err="1" smtClean="0">
                <a:solidFill>
                  <a:srgbClr val="FFFFFF"/>
                </a:solidFill>
              </a:rPr>
              <a:t>AiO</a:t>
            </a:r>
            <a:r>
              <a:rPr lang="de-CH" sz="900" i="1" dirty="0" smtClean="0">
                <a:solidFill>
                  <a:srgbClr val="FFFFFF"/>
                </a:solidFill>
              </a:rPr>
              <a:t> gratis dabei!</a:t>
            </a:r>
            <a:endParaRPr lang="de-CH" sz="1100" i="1" dirty="0">
              <a:solidFill>
                <a:srgbClr val="FFFFFF"/>
              </a:solidFill>
            </a:endParaRPr>
          </a:p>
        </p:txBody>
      </p:sp>
      <p:sp>
        <p:nvSpPr>
          <p:cNvPr id="140" name="Rechteck 139"/>
          <p:cNvSpPr/>
          <p:nvPr/>
        </p:nvSpPr>
        <p:spPr>
          <a:xfrm>
            <a:off x="1259632" y="4315410"/>
            <a:ext cx="2351509" cy="5078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71450" indent="-171450">
              <a:buFont typeface="Wingdings" pitchFamily="2" charset="2"/>
              <a:buChar char="ü"/>
            </a:pPr>
            <a:r>
              <a:rPr lang="de-CH" sz="900" b="1" dirty="0">
                <a:solidFill>
                  <a:srgbClr val="FF0000"/>
                </a:solidFill>
              </a:rPr>
              <a:t>Live TV in HD Qualität</a:t>
            </a:r>
            <a:endParaRPr lang="de-CH" sz="900" dirty="0">
              <a:solidFill>
                <a:srgbClr val="FF0000"/>
              </a:solidFill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de-CH" sz="900" b="1" dirty="0">
                <a:solidFill>
                  <a:srgbClr val="FF0000"/>
                </a:solidFill>
              </a:rPr>
              <a:t>Über 100 Sender</a:t>
            </a:r>
            <a:endParaRPr lang="de-CH" sz="900" dirty="0">
              <a:solidFill>
                <a:srgbClr val="FF0000"/>
              </a:solidFill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de-CH" sz="900" b="1" dirty="0">
                <a:solidFill>
                  <a:srgbClr val="FF0000"/>
                </a:solidFill>
              </a:rPr>
              <a:t>Zeitversetzt Fernsehen mit «</a:t>
            </a:r>
            <a:r>
              <a:rPr lang="de-CH" sz="900" b="1" dirty="0" err="1">
                <a:solidFill>
                  <a:srgbClr val="FF0000"/>
                </a:solidFill>
              </a:rPr>
              <a:t>Freeze</a:t>
            </a:r>
            <a:r>
              <a:rPr lang="de-CH" sz="900" b="1" dirty="0">
                <a:solidFill>
                  <a:srgbClr val="FF0000"/>
                </a:solidFill>
              </a:rPr>
              <a:t>»</a:t>
            </a:r>
            <a:endParaRPr lang="de-CH" sz="900" dirty="0">
              <a:solidFill>
                <a:srgbClr val="FF0000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 rot="20897841">
            <a:off x="6146549" y="5011527"/>
            <a:ext cx="246752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700" dirty="0">
                <a:solidFill>
                  <a:srgbClr val="FF0000"/>
                </a:solidFill>
              </a:rPr>
              <a:t>Jetzt zu </a:t>
            </a:r>
            <a:r>
              <a:rPr lang="de-CH" sz="700" dirty="0" err="1">
                <a:solidFill>
                  <a:srgbClr val="FF0000"/>
                </a:solidFill>
              </a:rPr>
              <a:t>Quickline</a:t>
            </a:r>
            <a:r>
              <a:rPr lang="de-CH" sz="700" dirty="0">
                <a:solidFill>
                  <a:srgbClr val="FF0000"/>
                </a:solidFill>
              </a:rPr>
              <a:t> wechseln und profitieren!</a:t>
            </a:r>
            <a:br>
              <a:rPr lang="de-CH" sz="700" dirty="0">
                <a:solidFill>
                  <a:srgbClr val="FF0000"/>
                </a:solidFill>
              </a:rPr>
            </a:br>
            <a:r>
              <a:rPr lang="de-CH" sz="1200" b="1" dirty="0">
                <a:solidFill>
                  <a:srgbClr val="FF0000"/>
                </a:solidFill>
              </a:rPr>
              <a:t>100.– Rechnungsgutschrift</a:t>
            </a:r>
            <a:br>
              <a:rPr lang="de-CH" sz="1200" b="1" dirty="0">
                <a:solidFill>
                  <a:srgbClr val="FF0000"/>
                </a:solidFill>
              </a:rPr>
            </a:br>
            <a:r>
              <a:rPr lang="de-CH" sz="700" dirty="0">
                <a:solidFill>
                  <a:srgbClr val="FF0000"/>
                </a:solidFill>
              </a:rPr>
              <a:t>bei Bestellung eines </a:t>
            </a:r>
            <a:r>
              <a:rPr lang="de-CH" sz="700" dirty="0" err="1">
                <a:solidFill>
                  <a:srgbClr val="FF0000"/>
                </a:solidFill>
              </a:rPr>
              <a:t>Mobilabos</a:t>
            </a:r>
            <a:r>
              <a:rPr lang="de-CH" sz="700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8601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smtClean="0"/>
              <a:t>Produktmanagement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smtClean="0"/>
              <a:t>3.1.7 Upsell-Promo QL Mobil</a:t>
            </a:r>
            <a:endParaRPr lang="de-CH" dirty="0"/>
          </a:p>
          <a:p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/>
              <a:t>Zielgruppe: </a:t>
            </a:r>
            <a:r>
              <a:rPr lang="de-CH" sz="1600" dirty="0" err="1" smtClean="0"/>
              <a:t>AiO</a:t>
            </a:r>
            <a:r>
              <a:rPr lang="de-CH" sz="1600" dirty="0"/>
              <a:t>-</a:t>
            </a:r>
            <a:r>
              <a:rPr lang="de-CH" sz="1600" dirty="0" smtClean="0"/>
              <a:t>Kunden</a:t>
            </a:r>
            <a:br>
              <a:rPr lang="de-CH" sz="1600" dirty="0" smtClean="0"/>
            </a:br>
            <a:r>
              <a:rPr lang="de-CH" sz="1600" dirty="0" smtClean="0">
                <a:solidFill>
                  <a:srgbClr val="FD0309"/>
                </a:solidFill>
              </a:rPr>
              <a:t>«</a:t>
            </a:r>
            <a:r>
              <a:rPr lang="de-CH" sz="1600" dirty="0" err="1" smtClean="0">
                <a:solidFill>
                  <a:srgbClr val="FD0309"/>
                </a:solidFill>
              </a:rPr>
              <a:t>Postcard</a:t>
            </a:r>
            <a:r>
              <a:rPr lang="de-CH" sz="1600" dirty="0" smtClean="0">
                <a:solidFill>
                  <a:srgbClr val="FD0309"/>
                </a:solidFill>
              </a:rPr>
              <a:t>» mit zwei Botschaften «Mobil-TV» und «Neue </a:t>
            </a:r>
            <a:r>
              <a:rPr lang="de-CH" sz="1600" dirty="0" err="1" smtClean="0">
                <a:solidFill>
                  <a:srgbClr val="FD0309"/>
                </a:solidFill>
              </a:rPr>
              <a:t>Mobilabos</a:t>
            </a:r>
            <a:r>
              <a:rPr lang="de-CH" sz="1600" dirty="0" smtClean="0">
                <a:solidFill>
                  <a:srgbClr val="FD0309"/>
                </a:solidFill>
              </a:rPr>
              <a:t>»</a:t>
            </a:r>
            <a:br>
              <a:rPr lang="de-CH" sz="1600" dirty="0" smtClean="0">
                <a:solidFill>
                  <a:srgbClr val="FD0309"/>
                </a:solidFill>
              </a:rPr>
            </a:br>
            <a:endParaRPr lang="de-CH" sz="1600" dirty="0" smtClean="0">
              <a:solidFill>
                <a:srgbClr val="FD0309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>
                <a:solidFill>
                  <a:srgbClr val="FD0309"/>
                </a:solidFill>
              </a:rPr>
              <a:t>Rechnungsgutschrift über CHF 100.- </a:t>
            </a:r>
            <a:r>
              <a:rPr lang="de-CH" sz="1600" dirty="0" smtClean="0"/>
              <a:t>bei Wechsel zu Quickline-Mobil oder Abschluss eines neuen </a:t>
            </a:r>
            <a:r>
              <a:rPr lang="de-CH" sz="1600" dirty="0" err="1" smtClean="0"/>
              <a:t>Mobilabos</a:t>
            </a:r>
            <a:r>
              <a:rPr lang="de-CH" sz="1600" dirty="0" smtClean="0"/>
              <a:t>, für </a:t>
            </a:r>
            <a:r>
              <a:rPr lang="de-CH" sz="1600" dirty="0" err="1" smtClean="0"/>
              <a:t>AiO</a:t>
            </a:r>
            <a:r>
              <a:rPr lang="de-CH" sz="1600" dirty="0" err="1"/>
              <a:t>-</a:t>
            </a:r>
            <a:r>
              <a:rPr lang="de-CH" sz="1600" dirty="0" err="1" smtClean="0"/>
              <a:t>Bestandeskunden</a:t>
            </a:r>
            <a:r>
              <a:rPr lang="de-CH" sz="1600" dirty="0" smtClean="0"/>
              <a:t> und </a:t>
            </a:r>
            <a:r>
              <a:rPr lang="de-CH" sz="1600" dirty="0" err="1" smtClean="0"/>
              <a:t>AiO</a:t>
            </a:r>
            <a:r>
              <a:rPr lang="de-CH" sz="1600" dirty="0" smtClean="0"/>
              <a:t>-Neukunden (bisher Einzelprodukt-Kunde). </a:t>
            </a:r>
          </a:p>
          <a:p>
            <a:pPr marL="571500" lvl="1">
              <a:buFont typeface="Arial" pitchFamily="34" charset="0"/>
              <a:buChar char="•"/>
            </a:pPr>
            <a:r>
              <a:rPr lang="de-CH" sz="1600" dirty="0" smtClean="0"/>
              <a:t>Relevant für Gutschrift-Berechtigung: Bestelldatum (nicht Aufschalttermin)</a:t>
            </a:r>
          </a:p>
          <a:p>
            <a:pPr marL="571500" lvl="1">
              <a:buFont typeface="Arial" pitchFamily="34" charset="0"/>
              <a:buChar char="•"/>
            </a:pPr>
            <a:r>
              <a:rPr lang="de-CH" sz="1600" dirty="0" smtClean="0"/>
              <a:t>Promo-Laufzeit: Ab </a:t>
            </a:r>
            <a:r>
              <a:rPr lang="de-CH" sz="1600" dirty="0" smtClean="0"/>
              <a:t>20.6. </a:t>
            </a:r>
            <a:r>
              <a:rPr lang="de-CH" sz="1600" dirty="0" smtClean="0"/>
              <a:t>bis </a:t>
            </a:r>
            <a:r>
              <a:rPr lang="de-CH" sz="1600" dirty="0" smtClean="0"/>
              <a:t>31.08.2013</a:t>
            </a:r>
            <a:endParaRPr lang="de-CH" sz="1600" dirty="0" smtClean="0"/>
          </a:p>
          <a:p>
            <a:pPr marL="571500" lvl="1">
              <a:buFont typeface="Arial" pitchFamily="34" charset="0"/>
              <a:buChar char="•"/>
            </a:pPr>
            <a:r>
              <a:rPr lang="de-CH" sz="1600" dirty="0" smtClean="0"/>
              <a:t>Bedingung: </a:t>
            </a:r>
          </a:p>
          <a:p>
            <a:pPr marL="971550" lvl="2">
              <a:buFont typeface="Arial" pitchFamily="34" charset="0"/>
              <a:buChar char="•"/>
            </a:pPr>
            <a:r>
              <a:rPr lang="de-CH" sz="1400" dirty="0" smtClean="0"/>
              <a:t>Bestehender Kunde!</a:t>
            </a:r>
            <a:endParaRPr lang="de-CH" sz="1400" dirty="0"/>
          </a:p>
          <a:p>
            <a:pPr marL="971550" lvl="2">
              <a:buFont typeface="Arial" pitchFamily="34" charset="0"/>
              <a:buChar char="•"/>
            </a:pPr>
            <a:r>
              <a:rPr lang="de-CH" sz="1400" dirty="0" smtClean="0"/>
              <a:t>nur bei Abschluss bei KNU oder online </a:t>
            </a:r>
            <a:br>
              <a:rPr lang="de-CH" sz="1400" dirty="0" smtClean="0"/>
            </a:br>
            <a:r>
              <a:rPr lang="de-CH" sz="1400" dirty="0" smtClean="0"/>
              <a:t>(nicht bei Mobilezone oder Post)</a:t>
            </a:r>
          </a:p>
          <a:p>
            <a:pPr marL="285750">
              <a:buFont typeface="Arial" pitchFamily="34" charset="0"/>
              <a:buChar char="•"/>
            </a:pPr>
            <a:r>
              <a:rPr lang="de-CH" dirty="0" smtClean="0">
                <a:solidFill>
                  <a:srgbClr val="FD0309"/>
                </a:solidFill>
              </a:rPr>
              <a:t>Versanddatum: Mitte Mai</a:t>
            </a:r>
          </a:p>
          <a:p>
            <a:pPr marL="571500" lvl="1">
              <a:buFont typeface="Arial" pitchFamily="34" charset="0"/>
              <a:buChar char="•"/>
            </a:pPr>
            <a:endParaRPr lang="de-CH" sz="2000" dirty="0"/>
          </a:p>
          <a:p>
            <a:pPr marL="285750" indent="-285750">
              <a:buFont typeface="Arial" pitchFamily="34" charset="0"/>
              <a:buChar char="•"/>
            </a:pPr>
            <a:endParaRPr lang="de-CH" sz="1600" dirty="0" smtClean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smtClean="0"/>
              <a:t> Ziel: Mobil bei bestehenden AiO-Kunden verkaufen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 rot="921607">
            <a:off x="6164230" y="4445495"/>
            <a:ext cx="2287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u="sng" dirty="0" smtClean="0">
                <a:solidFill>
                  <a:srgbClr val="FF0000"/>
                </a:solidFill>
              </a:rPr>
              <a:t>Termin noch nicht fix</a:t>
            </a:r>
            <a:endParaRPr lang="de-CH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79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Swisscom Mobil Angebot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3</a:t>
            </a:fld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92400"/>
            <a:ext cx="5022379" cy="4648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909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/>
              <a:t>Swisscom Mobil Angebot</a:t>
            </a:r>
          </a:p>
          <a:p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4</a:t>
            </a:fld>
            <a:endParaRPr lang="de-CH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05" y="2132856"/>
            <a:ext cx="5818405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3593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Sunrise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5</a:t>
            </a:fld>
            <a:endParaRPr lang="de-CH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60847"/>
            <a:ext cx="5328592" cy="2279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060847"/>
            <a:ext cx="3656128" cy="220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8" y="4333300"/>
            <a:ext cx="5412630" cy="228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7019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Orange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6</a:t>
            </a:fld>
            <a:endParaRPr lang="de-CH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6093660" cy="4603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2846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platzhalter 4"/>
          <p:cNvSpPr txBox="1">
            <a:spLocks/>
          </p:cNvSpPr>
          <p:nvPr/>
        </p:nvSpPr>
        <p:spPr bwMode="auto">
          <a:xfrm>
            <a:off x="395485" y="2132855"/>
            <a:ext cx="8208963" cy="38047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342900">
              <a:buFont typeface="+mj-lt"/>
              <a:buAutoNum type="arabicPeriod"/>
            </a:pPr>
            <a:endParaRPr lang="de-CH" sz="1600" b="1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/>
              <a:t>3.1 Produktmanagement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Zusatzinfos Mobil</a:t>
            </a:r>
          </a:p>
          <a:p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Jedem Anbieter seine Position…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2195736" y="2708920"/>
            <a:ext cx="2808312" cy="864096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CH" sz="1050" dirty="0" smtClean="0"/>
              <a:t>Voice, SMS/MMS und Data </a:t>
            </a:r>
            <a:r>
              <a:rPr lang="de-CH" sz="1050" dirty="0" err="1" smtClean="0"/>
              <a:t>schweizweit</a:t>
            </a:r>
            <a:r>
              <a:rPr lang="de-CH" sz="1050" dirty="0" smtClean="0"/>
              <a:t> unlimitiert</a:t>
            </a:r>
          </a:p>
          <a:p>
            <a:pPr>
              <a:buFont typeface="Arial" pitchFamily="34" charset="0"/>
              <a:buChar char="•"/>
            </a:pPr>
            <a:r>
              <a:rPr lang="de-CH" sz="1050" dirty="0" smtClean="0"/>
              <a:t>Differenzierung nach Surf-Geschwindigkeit</a:t>
            </a:r>
            <a:endParaRPr lang="de-CH" sz="105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Positionierungen der drei grossen Wettbewerber im Mobilmarkt Schweiz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7</a:t>
            </a:fld>
            <a:endParaRPr lang="de-CH" dirty="0"/>
          </a:p>
        </p:txBody>
      </p:sp>
      <p:pic>
        <p:nvPicPr>
          <p:cNvPr id="8" name="il_fi" descr="http://www.zag-blog.ch/wp-content/uploads/2012/03/swisscom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34" y="2636912"/>
            <a:ext cx="1199271" cy="33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l_fi" descr="http://speck-informatik.ch/2/wp-content/themes/webmagazine/images/Sunrise-Logo-Artwor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09256"/>
            <a:ext cx="973969" cy="336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l_fi" descr="http://www.mymobile-online.ch/Tarife/~/media/Images/MyMobileOnline/Tarife/Orange1_large.png?as=1&amp;w=5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288277"/>
            <a:ext cx="973969" cy="43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764852" y="2852936"/>
            <a:ext cx="60465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CH" sz="700" b="1" dirty="0" smtClean="0"/>
              <a:t>MA 61.9%</a:t>
            </a:r>
            <a:endParaRPr lang="de-CH" sz="700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764852" y="4353160"/>
            <a:ext cx="60465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CH" sz="700" b="1" dirty="0" smtClean="0"/>
              <a:t>MA 21.5%</a:t>
            </a:r>
            <a:endParaRPr lang="de-CH" sz="700" b="1" dirty="0"/>
          </a:p>
        </p:txBody>
      </p:sp>
      <p:sp>
        <p:nvSpPr>
          <p:cNvPr id="13" name="Textfeld 12"/>
          <p:cNvSpPr txBox="1"/>
          <p:nvPr/>
        </p:nvSpPr>
        <p:spPr>
          <a:xfrm>
            <a:off x="764852" y="5737528"/>
            <a:ext cx="60465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CH" sz="700" b="1" dirty="0" smtClean="0"/>
              <a:t>MA 16.6%</a:t>
            </a:r>
            <a:endParaRPr lang="de-CH" sz="700" b="1" dirty="0"/>
          </a:p>
        </p:txBody>
      </p:sp>
      <p:sp>
        <p:nvSpPr>
          <p:cNvPr id="14" name="Textplatzhalter 5"/>
          <p:cNvSpPr txBox="1">
            <a:spLocks/>
          </p:cNvSpPr>
          <p:nvPr/>
        </p:nvSpPr>
        <p:spPr bwMode="auto">
          <a:xfrm>
            <a:off x="2207569" y="2302644"/>
            <a:ext cx="2508447" cy="33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sz="1600" dirty="0" smtClean="0">
                <a:solidFill>
                  <a:schemeClr val="tx1"/>
                </a:solidFill>
              </a:rPr>
              <a:t>Portfolio Positionierung</a:t>
            </a:r>
            <a:endParaRPr lang="de-CH" sz="1600" dirty="0">
              <a:solidFill>
                <a:schemeClr val="tx1"/>
              </a:solidFill>
            </a:endParaRPr>
          </a:p>
        </p:txBody>
      </p:sp>
      <p:sp>
        <p:nvSpPr>
          <p:cNvPr id="17" name="Textplatzhalter 5"/>
          <p:cNvSpPr txBox="1">
            <a:spLocks/>
          </p:cNvSpPr>
          <p:nvPr/>
        </p:nvSpPr>
        <p:spPr bwMode="auto">
          <a:xfrm>
            <a:off x="5428456" y="2302644"/>
            <a:ext cx="2508447" cy="33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sz="1600" dirty="0" smtClean="0">
                <a:solidFill>
                  <a:schemeClr val="tx1"/>
                </a:solidFill>
              </a:rPr>
              <a:t>Kundentreiber</a:t>
            </a:r>
            <a:endParaRPr lang="de-CH" sz="1600" dirty="0">
              <a:solidFill>
                <a:schemeClr val="tx1"/>
              </a:solidFill>
            </a:endParaRPr>
          </a:p>
        </p:txBody>
      </p:sp>
      <p:sp>
        <p:nvSpPr>
          <p:cNvPr id="18" name="Textplatzhalter 4"/>
          <p:cNvSpPr txBox="1">
            <a:spLocks/>
          </p:cNvSpPr>
          <p:nvPr/>
        </p:nvSpPr>
        <p:spPr bwMode="auto">
          <a:xfrm>
            <a:off x="5428456" y="2708920"/>
            <a:ext cx="2808312" cy="86409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+mj-lt"/>
              <a:buAutoNum type="arabicPeriod"/>
            </a:pPr>
            <a:r>
              <a:rPr lang="de-CH" sz="1050" dirty="0" smtClean="0"/>
              <a:t>Einfach und Zuverlässig</a:t>
            </a:r>
          </a:p>
          <a:p>
            <a:pPr>
              <a:buFont typeface="+mj-lt"/>
              <a:buAutoNum type="arabicPeriod"/>
            </a:pPr>
            <a:r>
              <a:rPr lang="de-CH" sz="1050" dirty="0" smtClean="0"/>
              <a:t>Kostensicherheit</a:t>
            </a:r>
          </a:p>
          <a:p>
            <a:pPr>
              <a:buFont typeface="+mj-lt"/>
              <a:buAutoNum type="arabicPeriod"/>
            </a:pPr>
            <a:r>
              <a:rPr lang="de-CH" sz="1050" dirty="0" smtClean="0"/>
              <a:t>Netzwerkqualität</a:t>
            </a:r>
            <a:endParaRPr lang="de-CH" sz="1050" dirty="0"/>
          </a:p>
        </p:txBody>
      </p:sp>
      <p:sp>
        <p:nvSpPr>
          <p:cNvPr id="19" name="Textplatzhalter 4"/>
          <p:cNvSpPr txBox="1">
            <a:spLocks/>
          </p:cNvSpPr>
          <p:nvPr/>
        </p:nvSpPr>
        <p:spPr bwMode="auto">
          <a:xfrm>
            <a:off x="2207569" y="4009256"/>
            <a:ext cx="2808312" cy="85990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de-CH" sz="1050" dirty="0" smtClean="0"/>
              <a:t>Für jedes Bedürfnis das richtige Angebot</a:t>
            </a:r>
          </a:p>
          <a:p>
            <a:pPr>
              <a:buFont typeface="Arial" pitchFamily="34" charset="0"/>
              <a:buChar char="•"/>
            </a:pPr>
            <a:r>
              <a:rPr lang="de-CH" sz="1050" dirty="0" smtClean="0"/>
              <a:t>Der «</a:t>
            </a:r>
            <a:r>
              <a:rPr lang="de-CH" sz="1050" dirty="0" err="1" smtClean="0"/>
              <a:t>Liberalisierer</a:t>
            </a:r>
            <a:r>
              <a:rPr lang="de-CH" sz="1050" dirty="0" smtClean="0"/>
              <a:t>»: Highspeed für alle</a:t>
            </a:r>
            <a:endParaRPr lang="de-CH" sz="1050" dirty="0"/>
          </a:p>
        </p:txBody>
      </p:sp>
      <p:sp>
        <p:nvSpPr>
          <p:cNvPr id="22" name="Textplatzhalter 4"/>
          <p:cNvSpPr txBox="1">
            <a:spLocks/>
          </p:cNvSpPr>
          <p:nvPr/>
        </p:nvSpPr>
        <p:spPr bwMode="auto">
          <a:xfrm>
            <a:off x="5428456" y="5288277"/>
            <a:ext cx="2808312" cy="64930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+mj-lt"/>
              <a:buAutoNum type="arabicPeriod"/>
            </a:pPr>
            <a:r>
              <a:rPr lang="de-CH" sz="1050" dirty="0" smtClean="0"/>
              <a:t>Wahlfreiheit / Individualität</a:t>
            </a:r>
          </a:p>
          <a:p>
            <a:pPr>
              <a:buFont typeface="+mj-lt"/>
              <a:buAutoNum type="arabicPeriod"/>
            </a:pPr>
            <a:r>
              <a:rPr lang="de-CH" sz="1050" dirty="0" smtClean="0"/>
              <a:t>Performance (Netz) </a:t>
            </a:r>
            <a:r>
              <a:rPr lang="de-CH" sz="1050" dirty="0" err="1" smtClean="0"/>
              <a:t>ggü</a:t>
            </a:r>
            <a:r>
              <a:rPr lang="de-CH" sz="1050" dirty="0" smtClean="0"/>
              <a:t> Sunrise</a:t>
            </a:r>
            <a:endParaRPr lang="de-CH" sz="1050" dirty="0"/>
          </a:p>
        </p:txBody>
      </p:sp>
      <p:sp>
        <p:nvSpPr>
          <p:cNvPr id="23" name="Textplatzhalter 4"/>
          <p:cNvSpPr txBox="1">
            <a:spLocks/>
          </p:cNvSpPr>
          <p:nvPr/>
        </p:nvSpPr>
        <p:spPr bwMode="auto">
          <a:xfrm>
            <a:off x="2207569" y="5293485"/>
            <a:ext cx="2808312" cy="64409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de-CH" sz="1050" dirty="0" smtClean="0"/>
              <a:t>Individuell zusammen-wählbar</a:t>
            </a:r>
          </a:p>
          <a:p>
            <a:pPr>
              <a:buFont typeface="Arial" pitchFamily="34" charset="0"/>
              <a:buChar char="•"/>
            </a:pPr>
            <a:r>
              <a:rPr lang="de-CH" sz="1050" dirty="0" smtClean="0"/>
              <a:t>Schnelles Internet für alle</a:t>
            </a:r>
            <a:endParaRPr lang="de-CH" sz="1050" dirty="0"/>
          </a:p>
        </p:txBody>
      </p:sp>
      <p:sp>
        <p:nvSpPr>
          <p:cNvPr id="24" name="Textplatzhalter 4"/>
          <p:cNvSpPr txBox="1">
            <a:spLocks/>
          </p:cNvSpPr>
          <p:nvPr/>
        </p:nvSpPr>
        <p:spPr bwMode="auto">
          <a:xfrm>
            <a:off x="5428456" y="4009256"/>
            <a:ext cx="2808312" cy="85990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+mj-lt"/>
              <a:buAutoNum type="arabicPeriod"/>
            </a:pPr>
            <a:r>
              <a:rPr lang="de-CH" sz="1050" dirty="0" smtClean="0"/>
              <a:t>Bedürfnisgerecht</a:t>
            </a:r>
          </a:p>
          <a:p>
            <a:pPr>
              <a:buFont typeface="+mj-lt"/>
              <a:buAutoNum type="arabicPeriod"/>
            </a:pPr>
            <a:r>
              <a:rPr lang="de-CH" sz="1050" dirty="0" smtClean="0"/>
              <a:t>Kostenoptimiert</a:t>
            </a:r>
            <a:endParaRPr lang="de-CH" sz="1050" dirty="0"/>
          </a:p>
        </p:txBody>
      </p:sp>
      <p:pic>
        <p:nvPicPr>
          <p:cNvPr id="2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831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platzhalter 4"/>
          <p:cNvSpPr txBox="1">
            <a:spLocks/>
          </p:cNvSpPr>
          <p:nvPr/>
        </p:nvSpPr>
        <p:spPr bwMode="auto">
          <a:xfrm>
            <a:off x="395485" y="2132855"/>
            <a:ext cx="8208963" cy="38047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342900">
              <a:buFont typeface="+mj-lt"/>
              <a:buAutoNum type="arabicPeriod"/>
            </a:pPr>
            <a:endParaRPr lang="de-CH" sz="1600" b="1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dirty="0"/>
              <a:t>3.1 Produktmanagement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Zusatzinfos Mobil</a:t>
            </a:r>
          </a:p>
          <a:p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CH" dirty="0" smtClean="0"/>
              <a:t>Jedem Anbieter seine Position…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7"/>
          </p:nvPr>
        </p:nvSpPr>
        <p:spPr>
          <a:xfrm>
            <a:off x="2195736" y="2708920"/>
            <a:ext cx="2808312" cy="1080120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CH" sz="1050" dirty="0" smtClean="0"/>
              <a:t>Einfache, verständliche </a:t>
            </a:r>
            <a:r>
              <a:rPr lang="de-CH" sz="1050" dirty="0" smtClean="0"/>
              <a:t>Botschaft Telefonie, SMS&amp;MMS immer flat und «Geschwindigkeit» bestimmt Preis</a:t>
            </a:r>
            <a:endParaRPr lang="de-CH" sz="1050" dirty="0" smtClean="0"/>
          </a:p>
          <a:p>
            <a:pPr>
              <a:buFont typeface="Arial" pitchFamily="34" charset="0"/>
              <a:buChar char="•"/>
            </a:pPr>
            <a:r>
              <a:rPr lang="de-CH" sz="1050" dirty="0" smtClean="0"/>
              <a:t>Kostensicherheit</a:t>
            </a:r>
            <a:endParaRPr lang="de-CH" sz="1050" dirty="0" smtClean="0"/>
          </a:p>
          <a:p>
            <a:pPr>
              <a:buFont typeface="Arial" pitchFamily="34" charset="0"/>
              <a:buChar char="•"/>
            </a:pPr>
            <a:r>
              <a:rPr lang="de-CH" sz="1050" dirty="0" smtClean="0"/>
              <a:t>Performance </a:t>
            </a:r>
            <a:r>
              <a:rPr lang="de-CH" sz="1050" dirty="0" smtClean="0"/>
              <a:t>(Netz &amp; Kundendienst)</a:t>
            </a:r>
            <a:endParaRPr lang="de-CH" sz="105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 dirty="0" smtClean="0"/>
              <a:t>Stärken &amp; Schwächen der Angebotsportfolios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/>
              <a:pPr>
                <a:defRPr/>
              </a:pPr>
              <a:t>8</a:t>
            </a:fld>
            <a:endParaRPr lang="de-CH" dirty="0"/>
          </a:p>
        </p:txBody>
      </p:sp>
      <p:pic>
        <p:nvPicPr>
          <p:cNvPr id="8" name="il_fi" descr="http://www.zag-blog.ch/wp-content/uploads/2012/03/swisscom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34" y="2636912"/>
            <a:ext cx="1199271" cy="33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l_fi" descr="http://speck-informatik.ch/2/wp-content/themes/webmagazine/images/Sunrise-Logo-Artwor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09256"/>
            <a:ext cx="973969" cy="336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l_fi" descr="http://www.mymobile-online.ch/Tarife/~/media/Images/MyMobileOnline/Tarife/Orange1_large.png?as=1&amp;w=5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288277"/>
            <a:ext cx="973969" cy="43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764852" y="2852936"/>
            <a:ext cx="60465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CH" sz="700" b="1" dirty="0" smtClean="0"/>
              <a:t>MA 61.9%</a:t>
            </a:r>
            <a:endParaRPr lang="de-CH" sz="700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764852" y="4353160"/>
            <a:ext cx="60465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CH" sz="700" b="1" dirty="0" smtClean="0"/>
              <a:t>MA 21.5%</a:t>
            </a:r>
            <a:endParaRPr lang="de-CH" sz="700" b="1" dirty="0"/>
          </a:p>
        </p:txBody>
      </p:sp>
      <p:sp>
        <p:nvSpPr>
          <p:cNvPr id="13" name="Textfeld 12"/>
          <p:cNvSpPr txBox="1"/>
          <p:nvPr/>
        </p:nvSpPr>
        <p:spPr>
          <a:xfrm>
            <a:off x="764852" y="5737528"/>
            <a:ext cx="60465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CH" sz="700" b="1" dirty="0" smtClean="0"/>
              <a:t>MA 16.6%</a:t>
            </a:r>
            <a:endParaRPr lang="de-CH" sz="700" b="1" dirty="0"/>
          </a:p>
        </p:txBody>
      </p:sp>
      <p:sp>
        <p:nvSpPr>
          <p:cNvPr id="14" name="Textplatzhalter 5"/>
          <p:cNvSpPr txBox="1">
            <a:spLocks/>
          </p:cNvSpPr>
          <p:nvPr/>
        </p:nvSpPr>
        <p:spPr bwMode="auto">
          <a:xfrm>
            <a:off x="2207569" y="2302644"/>
            <a:ext cx="2508447" cy="33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sz="1600" dirty="0" smtClean="0">
                <a:solidFill>
                  <a:schemeClr val="tx1"/>
                </a:solidFill>
              </a:rPr>
              <a:t>Stärken</a:t>
            </a:r>
            <a:endParaRPr lang="de-CH" sz="1600" dirty="0">
              <a:solidFill>
                <a:schemeClr val="tx1"/>
              </a:solidFill>
            </a:endParaRPr>
          </a:p>
        </p:txBody>
      </p:sp>
      <p:sp>
        <p:nvSpPr>
          <p:cNvPr id="17" name="Textplatzhalter 5"/>
          <p:cNvSpPr txBox="1">
            <a:spLocks/>
          </p:cNvSpPr>
          <p:nvPr/>
        </p:nvSpPr>
        <p:spPr bwMode="auto">
          <a:xfrm>
            <a:off x="5428456" y="2302644"/>
            <a:ext cx="2508447" cy="33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sz="1600" dirty="0" smtClean="0">
                <a:solidFill>
                  <a:schemeClr val="tx1"/>
                </a:solidFill>
              </a:rPr>
              <a:t>Schwächen</a:t>
            </a:r>
            <a:endParaRPr lang="de-CH" sz="1600" dirty="0">
              <a:solidFill>
                <a:schemeClr val="tx1"/>
              </a:solidFill>
            </a:endParaRPr>
          </a:p>
        </p:txBody>
      </p:sp>
      <p:sp>
        <p:nvSpPr>
          <p:cNvPr id="18" name="Textplatzhalter 4"/>
          <p:cNvSpPr txBox="1">
            <a:spLocks/>
          </p:cNvSpPr>
          <p:nvPr/>
        </p:nvSpPr>
        <p:spPr bwMode="auto">
          <a:xfrm>
            <a:off x="5428456" y="2708920"/>
            <a:ext cx="2808312" cy="108012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de-CH" sz="1050" dirty="0" smtClean="0"/>
              <a:t>Kunde zahlt für Leistungen, welche er nicht braucht</a:t>
            </a:r>
          </a:p>
          <a:p>
            <a:pPr>
              <a:buFont typeface="Arial" pitchFamily="34" charset="0"/>
              <a:buChar char="•"/>
            </a:pPr>
            <a:r>
              <a:rPr lang="de-CH" sz="1050" dirty="0" smtClean="0"/>
              <a:t>Einsteigerangebot ab 25.--/Mt.</a:t>
            </a:r>
          </a:p>
          <a:p>
            <a:pPr>
              <a:buFont typeface="Arial" pitchFamily="34" charset="0"/>
              <a:buChar char="•"/>
            </a:pPr>
            <a:r>
              <a:rPr lang="de-CH" sz="1050" dirty="0" smtClean="0"/>
              <a:t>Subventionierungen eher tief</a:t>
            </a:r>
          </a:p>
          <a:p>
            <a:pPr>
              <a:buFont typeface="Arial" pitchFamily="34" charset="0"/>
              <a:buChar char="•"/>
            </a:pPr>
            <a:r>
              <a:rPr lang="de-CH" sz="1050" dirty="0" smtClean="0"/>
              <a:t>Für normal/viel </a:t>
            </a:r>
            <a:r>
              <a:rPr lang="de-CH" sz="1050" dirty="0" err="1" smtClean="0"/>
              <a:t>surfer</a:t>
            </a:r>
            <a:r>
              <a:rPr lang="de-CH" sz="1050" dirty="0" smtClean="0"/>
              <a:t> mit wenig Telefonie unattraktives Angebot</a:t>
            </a:r>
            <a:endParaRPr lang="de-CH" sz="1050" dirty="0"/>
          </a:p>
        </p:txBody>
      </p:sp>
      <p:sp>
        <p:nvSpPr>
          <p:cNvPr id="19" name="Textplatzhalter 4"/>
          <p:cNvSpPr txBox="1">
            <a:spLocks/>
          </p:cNvSpPr>
          <p:nvPr/>
        </p:nvSpPr>
        <p:spPr bwMode="auto">
          <a:xfrm>
            <a:off x="2207569" y="4009256"/>
            <a:ext cx="2808312" cy="108012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de-CH" sz="1050" dirty="0" smtClean="0"/>
              <a:t>Angebotsportfolio, das jedem Nutzerprofil gerecht wird</a:t>
            </a:r>
          </a:p>
          <a:p>
            <a:pPr>
              <a:buFont typeface="Arial" pitchFamily="34" charset="0"/>
              <a:buChar char="•"/>
            </a:pPr>
            <a:r>
              <a:rPr lang="de-CH" sz="1050" dirty="0" smtClean="0"/>
              <a:t>Kostenführer</a:t>
            </a:r>
          </a:p>
          <a:p>
            <a:pPr>
              <a:buFont typeface="Arial" pitchFamily="34" charset="0"/>
              <a:buChar char="•"/>
            </a:pPr>
            <a:r>
              <a:rPr lang="de-CH" sz="1050" dirty="0" smtClean="0"/>
              <a:t>Attraktive Subventionierungen</a:t>
            </a:r>
          </a:p>
          <a:p>
            <a:pPr>
              <a:buFont typeface="Arial" pitchFamily="34" charset="0"/>
              <a:buChar char="•"/>
            </a:pPr>
            <a:endParaRPr lang="de-CH" sz="1050" dirty="0"/>
          </a:p>
        </p:txBody>
      </p:sp>
      <p:sp>
        <p:nvSpPr>
          <p:cNvPr id="22" name="Textplatzhalter 4"/>
          <p:cNvSpPr txBox="1">
            <a:spLocks/>
          </p:cNvSpPr>
          <p:nvPr/>
        </p:nvSpPr>
        <p:spPr bwMode="auto">
          <a:xfrm>
            <a:off x="5428456" y="5288277"/>
            <a:ext cx="2808312" cy="108012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de-CH" sz="1050" dirty="0" smtClean="0"/>
              <a:t>Kostensicherheit «Alles drin» ab CHF 115</a:t>
            </a:r>
          </a:p>
          <a:p>
            <a:pPr>
              <a:buFont typeface="Arial" pitchFamily="34" charset="0"/>
              <a:buChar char="•"/>
            </a:pPr>
            <a:r>
              <a:rPr lang="de-CH" sz="1050" dirty="0" smtClean="0"/>
              <a:t>Individualität macht Entscheid nicht einfach.</a:t>
            </a:r>
          </a:p>
          <a:p>
            <a:pPr>
              <a:buFont typeface="Arial" pitchFamily="34" charset="0"/>
              <a:buChar char="•"/>
            </a:pPr>
            <a:r>
              <a:rPr lang="de-CH" sz="1050" dirty="0" smtClean="0"/>
              <a:t>Befriedigende Performance von Kundendienst</a:t>
            </a:r>
            <a:endParaRPr lang="de-CH" sz="1050" dirty="0"/>
          </a:p>
        </p:txBody>
      </p:sp>
      <p:sp>
        <p:nvSpPr>
          <p:cNvPr id="23" name="Textplatzhalter 4"/>
          <p:cNvSpPr txBox="1">
            <a:spLocks/>
          </p:cNvSpPr>
          <p:nvPr/>
        </p:nvSpPr>
        <p:spPr bwMode="auto">
          <a:xfrm>
            <a:off x="2207569" y="5293485"/>
            <a:ext cx="2808312" cy="108012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de-CH" sz="1050" dirty="0" smtClean="0"/>
              <a:t>Value Proposition geht auf Individualität ein</a:t>
            </a:r>
            <a:r>
              <a:rPr lang="de-CH" sz="1050" dirty="0"/>
              <a:t> </a:t>
            </a:r>
            <a:r>
              <a:rPr lang="de-CH" sz="1050" dirty="0" smtClean="0"/>
              <a:t>und wird jedem Bedürfnis gerecht</a:t>
            </a:r>
          </a:p>
          <a:p>
            <a:pPr>
              <a:buFont typeface="Arial" pitchFamily="34" charset="0"/>
              <a:buChar char="•"/>
            </a:pPr>
            <a:r>
              <a:rPr lang="de-CH" sz="1050" dirty="0" smtClean="0"/>
              <a:t>Attraktive Subventionierungen</a:t>
            </a:r>
          </a:p>
          <a:p>
            <a:pPr>
              <a:buFont typeface="Arial" pitchFamily="34" charset="0"/>
              <a:buChar char="•"/>
            </a:pPr>
            <a:r>
              <a:rPr lang="de-CH" sz="1050" dirty="0" smtClean="0"/>
              <a:t>Gute Performance von Netz</a:t>
            </a:r>
          </a:p>
        </p:txBody>
      </p:sp>
      <p:sp>
        <p:nvSpPr>
          <p:cNvPr id="24" name="Textplatzhalter 4"/>
          <p:cNvSpPr txBox="1">
            <a:spLocks/>
          </p:cNvSpPr>
          <p:nvPr/>
        </p:nvSpPr>
        <p:spPr bwMode="auto">
          <a:xfrm>
            <a:off x="5428456" y="4009256"/>
            <a:ext cx="2808312" cy="108012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de-CH" sz="1050" dirty="0" smtClean="0"/>
              <a:t>Tarifvielfalt macht Tarifwahl nicht einfach</a:t>
            </a:r>
          </a:p>
          <a:p>
            <a:pPr>
              <a:buFont typeface="Arial" pitchFamily="34" charset="0"/>
              <a:buChar char="•"/>
            </a:pPr>
            <a:r>
              <a:rPr lang="de-CH" sz="1050" dirty="0" smtClean="0"/>
              <a:t>Kostensicherheit «Alles drin» ab 90.-- </a:t>
            </a:r>
            <a:r>
              <a:rPr lang="de-CH" sz="1050" dirty="0" err="1" smtClean="0"/>
              <a:t>mtl</a:t>
            </a:r>
            <a:endParaRPr lang="de-CH" sz="1050" dirty="0" smtClean="0"/>
          </a:p>
          <a:p>
            <a:pPr>
              <a:buFont typeface="Arial" pitchFamily="34" charset="0"/>
              <a:buChar char="•"/>
            </a:pPr>
            <a:r>
              <a:rPr lang="de-CH" sz="1050" dirty="0" smtClean="0"/>
              <a:t>Befriedigende Performance von Netz und Kundendienst</a:t>
            </a:r>
          </a:p>
          <a:p>
            <a:pPr>
              <a:buFont typeface="Arial" pitchFamily="34" charset="0"/>
              <a:buChar char="•"/>
            </a:pPr>
            <a:endParaRPr lang="de-CH" sz="1050" dirty="0"/>
          </a:p>
        </p:txBody>
      </p:sp>
      <p:pic>
        <p:nvPicPr>
          <p:cNvPr id="25" name="Picture 2" descr="O:\Marketing_Kommunikation\Graphic Design\QuickLine\Logos_Quickline\ICONS\4farbig\icon_inf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9593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platzhalter 4"/>
          <p:cNvSpPr txBox="1">
            <a:spLocks/>
          </p:cNvSpPr>
          <p:nvPr/>
        </p:nvSpPr>
        <p:spPr bwMode="auto">
          <a:xfrm>
            <a:off x="395485" y="2132856"/>
            <a:ext cx="8208963" cy="38884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342900">
              <a:buFont typeface="+mj-lt"/>
              <a:buAutoNum type="arabicPeriod"/>
            </a:pPr>
            <a:endParaRPr lang="de-CH" sz="1600" b="1" dirty="0">
              <a:solidFill>
                <a:srgbClr val="000000"/>
              </a:solidFill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CH" smtClean="0"/>
              <a:t>Produktmanagement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/>
              <a:t>3.1.5 Produktportfolio QL Mobil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CH"/>
              <a:t>Quickline Mobil – Chancen und </a:t>
            </a:r>
            <a:r>
              <a:rPr lang="de-CH" smtClean="0"/>
              <a:t>Gefahren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F818F034-3ED1-44CB-BAE4-E1467A962864}" type="slidenum">
              <a:rPr lang="de-CH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4" name="Textplatzhalter 5"/>
          <p:cNvSpPr txBox="1">
            <a:spLocks/>
          </p:cNvSpPr>
          <p:nvPr/>
        </p:nvSpPr>
        <p:spPr bwMode="auto">
          <a:xfrm>
            <a:off x="551385" y="2230636"/>
            <a:ext cx="2508447" cy="33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sz="1600" dirty="0" smtClean="0">
                <a:solidFill>
                  <a:srgbClr val="00B050"/>
                </a:solidFill>
              </a:rPr>
              <a:t>Chancen</a:t>
            </a:r>
            <a:endParaRPr lang="de-CH" sz="1600" dirty="0">
              <a:solidFill>
                <a:srgbClr val="00B050"/>
              </a:solidFill>
            </a:endParaRPr>
          </a:p>
        </p:txBody>
      </p:sp>
      <p:sp>
        <p:nvSpPr>
          <p:cNvPr id="17" name="Textplatzhalter 5"/>
          <p:cNvSpPr txBox="1">
            <a:spLocks/>
          </p:cNvSpPr>
          <p:nvPr/>
        </p:nvSpPr>
        <p:spPr bwMode="auto">
          <a:xfrm>
            <a:off x="4576194" y="2230636"/>
            <a:ext cx="2508447" cy="33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CH" sz="1600" dirty="0" smtClean="0">
                <a:solidFill>
                  <a:srgbClr val="EF2533"/>
                </a:solidFill>
              </a:rPr>
              <a:t>Gefahren</a:t>
            </a:r>
            <a:endParaRPr lang="de-CH" sz="1600" dirty="0">
              <a:solidFill>
                <a:srgbClr val="EF2533"/>
              </a:solidFill>
            </a:endParaRPr>
          </a:p>
        </p:txBody>
      </p:sp>
      <p:sp>
        <p:nvSpPr>
          <p:cNvPr id="30" name="Textplatzhalter 4"/>
          <p:cNvSpPr txBox="1">
            <a:spLocks/>
          </p:cNvSpPr>
          <p:nvPr/>
        </p:nvSpPr>
        <p:spPr bwMode="auto">
          <a:xfrm>
            <a:off x="4655841" y="2549364"/>
            <a:ext cx="3804591" cy="129614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de-CH" sz="1200" b="1" dirty="0" smtClean="0">
                <a:solidFill>
                  <a:srgbClr val="EF2533"/>
                </a:solidFill>
              </a:rPr>
              <a:t>«Community Flat» </a:t>
            </a:r>
            <a:r>
              <a:rPr lang="de-CH" sz="1200" dirty="0" smtClean="0">
                <a:solidFill>
                  <a:srgbClr val="EF2533"/>
                </a:solidFill>
              </a:rPr>
              <a:t>wird zur Zeit nur am Rande als Value Proposition verkauft.</a:t>
            </a:r>
          </a:p>
          <a:p>
            <a:pPr>
              <a:buFont typeface="Wingdings" pitchFamily="2" charset="2"/>
              <a:buChar char="Ø"/>
            </a:pPr>
            <a:endParaRPr lang="de-CH" sz="1200" dirty="0" smtClean="0">
              <a:solidFill>
                <a:srgbClr val="EF2533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de-CH" sz="1200" dirty="0" smtClean="0">
                <a:solidFill>
                  <a:srgbClr val="EF2533"/>
                </a:solidFill>
              </a:rPr>
              <a:t>Als MVNO und eher unbekannter Brand im Mobilmarkt, macht den </a:t>
            </a:r>
            <a:r>
              <a:rPr lang="de-CH" sz="1200" b="1" dirty="0" smtClean="0">
                <a:solidFill>
                  <a:srgbClr val="EF2533"/>
                </a:solidFill>
              </a:rPr>
              <a:t>Markteinstieg sehr teuer</a:t>
            </a:r>
            <a:r>
              <a:rPr lang="de-CH" sz="1200" dirty="0" smtClean="0">
                <a:solidFill>
                  <a:srgbClr val="EF2533"/>
                </a:solidFill>
              </a:rPr>
              <a:t>.</a:t>
            </a:r>
          </a:p>
        </p:txBody>
      </p:sp>
      <p:sp>
        <p:nvSpPr>
          <p:cNvPr id="15" name="Textplatzhalter 4"/>
          <p:cNvSpPr txBox="1">
            <a:spLocks/>
          </p:cNvSpPr>
          <p:nvPr/>
        </p:nvSpPr>
        <p:spPr bwMode="auto">
          <a:xfrm>
            <a:off x="551384" y="2553534"/>
            <a:ext cx="3948582" cy="310771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+mj-lt"/>
              <a:buNone/>
              <a:defRPr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de-CH" sz="1200" b="1" dirty="0">
                <a:solidFill>
                  <a:srgbClr val="00B050"/>
                </a:solidFill>
              </a:rPr>
              <a:t>«Family-Flat» </a:t>
            </a:r>
            <a:r>
              <a:rPr lang="de-CH" sz="1200" dirty="0">
                <a:solidFill>
                  <a:srgbClr val="00B050"/>
                </a:solidFill>
              </a:rPr>
              <a:t>in jedem Tarif ist die einzige, echte «Community-Proposition» auf dem Markt.</a:t>
            </a:r>
            <a:br>
              <a:rPr lang="de-CH" sz="1200" dirty="0">
                <a:solidFill>
                  <a:srgbClr val="00B050"/>
                </a:solidFill>
              </a:rPr>
            </a:br>
            <a:r>
              <a:rPr lang="de-CH" sz="1200" dirty="0">
                <a:solidFill>
                  <a:srgbClr val="00B050"/>
                </a:solidFill>
              </a:rPr>
              <a:t>Orange 10 CHF für 3 Lieblingsnummern.</a:t>
            </a:r>
          </a:p>
          <a:p>
            <a:pPr>
              <a:buFont typeface="Wingdings" pitchFamily="2" charset="2"/>
              <a:buChar char="Ø"/>
            </a:pPr>
            <a:endParaRPr lang="de-CH" sz="1200" dirty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de-CH" sz="1200" dirty="0">
                <a:solidFill>
                  <a:srgbClr val="00B050"/>
                </a:solidFill>
              </a:rPr>
              <a:t>Die 3 Grossen inkludieren in allen Tarifen Daten, wegen SMS und Voice Substitution durch Data. </a:t>
            </a:r>
            <a:br>
              <a:rPr lang="de-CH" sz="1200" dirty="0">
                <a:solidFill>
                  <a:srgbClr val="00B050"/>
                </a:solidFill>
              </a:rPr>
            </a:br>
            <a:r>
              <a:rPr lang="de-CH" sz="1200" dirty="0">
                <a:solidFill>
                  <a:srgbClr val="00B050"/>
                </a:solidFill>
              </a:rPr>
              <a:t>Einzig Swisscom mit dem </a:t>
            </a:r>
            <a:r>
              <a:rPr lang="de-CH" sz="1200" dirty="0" err="1">
                <a:solidFill>
                  <a:srgbClr val="00B050"/>
                </a:solidFill>
              </a:rPr>
              <a:t>Infinity</a:t>
            </a:r>
            <a:r>
              <a:rPr lang="de-CH" sz="1200" dirty="0">
                <a:solidFill>
                  <a:srgbClr val="00B050"/>
                </a:solidFill>
              </a:rPr>
              <a:t> XS ist ein eher attraktives Angebot für </a:t>
            </a:r>
            <a:r>
              <a:rPr lang="de-CH" sz="1200" dirty="0" err="1">
                <a:solidFill>
                  <a:srgbClr val="00B050"/>
                </a:solidFill>
              </a:rPr>
              <a:t>Vieltelefonierer</a:t>
            </a:r>
            <a:r>
              <a:rPr lang="de-CH" sz="1200" dirty="0">
                <a:solidFill>
                  <a:srgbClr val="00B050"/>
                </a:solidFill>
              </a:rPr>
              <a:t>. Jedoch nicht für </a:t>
            </a:r>
            <a:r>
              <a:rPr lang="de-CH" sz="1200" b="1" dirty="0" err="1">
                <a:solidFill>
                  <a:srgbClr val="00B050"/>
                </a:solidFill>
              </a:rPr>
              <a:t>Vieltelefonierer</a:t>
            </a:r>
            <a:r>
              <a:rPr lang="de-CH" sz="1200" b="1" dirty="0">
                <a:solidFill>
                  <a:srgbClr val="00B050"/>
                </a:solidFill>
              </a:rPr>
              <a:t> mit wenig Datennutzung </a:t>
            </a:r>
            <a:r>
              <a:rPr lang="de-CH" sz="1200" dirty="0">
                <a:solidFill>
                  <a:srgbClr val="00B050"/>
                </a:solidFill>
              </a:rPr>
              <a:t>und </a:t>
            </a:r>
            <a:r>
              <a:rPr lang="de-CH" sz="1200" b="1" dirty="0">
                <a:solidFill>
                  <a:srgbClr val="00B050"/>
                </a:solidFill>
              </a:rPr>
              <a:t>normaler Geschwindigkeit.</a:t>
            </a:r>
            <a:br>
              <a:rPr lang="de-CH" sz="1200" b="1" dirty="0">
                <a:solidFill>
                  <a:srgbClr val="00B050"/>
                </a:solidFill>
              </a:rPr>
            </a:br>
            <a:endParaRPr lang="de-CH" sz="1200" dirty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de-CH" sz="1200" dirty="0">
                <a:solidFill>
                  <a:srgbClr val="00B050"/>
                </a:solidFill>
              </a:rPr>
              <a:t>Weder Swisscom noch Sunrise holen </a:t>
            </a:r>
            <a:r>
              <a:rPr lang="de-CH" sz="1200" b="1" dirty="0">
                <a:solidFill>
                  <a:srgbClr val="00B050"/>
                </a:solidFill>
              </a:rPr>
              <a:t>Vielsurfer mit wenig Telefonie </a:t>
            </a:r>
            <a:r>
              <a:rPr lang="de-CH" sz="1200" dirty="0">
                <a:solidFill>
                  <a:srgbClr val="00B050"/>
                </a:solidFill>
              </a:rPr>
              <a:t>mit einem Tarif ab. Nur in Zusammenhang mit Optionen und nicht im Fokus des Verkaufs (Umsatzrückgang SMS und Voice).</a:t>
            </a:r>
          </a:p>
          <a:p>
            <a:pPr>
              <a:buFont typeface="Wingdings" pitchFamily="2" charset="2"/>
              <a:buChar char="Ø"/>
            </a:pPr>
            <a:endParaRPr lang="de-CH" sz="1200" dirty="0" smtClean="0">
              <a:solidFill>
                <a:srgbClr val="EF25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6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5_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3_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4_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5_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3-01-31 QL Marketingsitzung_prs_final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6_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7_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8_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19_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1_13-01-31 QL Marketingsitzung_prs_final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0_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QL_Präsentationsvorlage">
  <a:themeElements>
    <a:clrScheme name="QuickLin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030A0"/>
      </a:accent1>
      <a:accent2>
        <a:srgbClr val="EA0000"/>
      </a:accent2>
      <a:accent3>
        <a:srgbClr val="FFFFFF"/>
      </a:accent3>
      <a:accent4>
        <a:srgbClr val="000000"/>
      </a:accent4>
      <a:accent5>
        <a:srgbClr val="FFC7C7"/>
      </a:accent5>
      <a:accent6>
        <a:srgbClr val="808080"/>
      </a:accent6>
      <a:hlink>
        <a:srgbClr val="EA0000"/>
      </a:hlink>
      <a:folHlink>
        <a:srgbClr val="7030A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QL_Präsentationsvorlage</Template>
  <TotalTime>0</TotalTime>
  <Words>1602</Words>
  <Application>Microsoft Office PowerPoint</Application>
  <PresentationFormat>Bildschirmpräsentation (4:3)</PresentationFormat>
  <Paragraphs>470</Paragraphs>
  <Slides>23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24</vt:i4>
      </vt:variant>
      <vt:variant>
        <vt:lpstr>Folientitel</vt:lpstr>
      </vt:variant>
      <vt:variant>
        <vt:i4>23</vt:i4>
      </vt:variant>
    </vt:vector>
  </HeadingPairs>
  <TitlesOfParts>
    <vt:vector size="47" baseType="lpstr">
      <vt:lpstr>QL_Präsentationsvorlage</vt:lpstr>
      <vt:lpstr>1_QL_Präsentationsvorlage</vt:lpstr>
      <vt:lpstr>2_QL_Präsentationsvorlage</vt:lpstr>
      <vt:lpstr>3_QL_Präsentationsvorlage</vt:lpstr>
      <vt:lpstr>4_QL_Präsentationsvorlage</vt:lpstr>
      <vt:lpstr>5_QL_Präsentationsvorlage</vt:lpstr>
      <vt:lpstr>6_QL_Präsentationsvorlage</vt:lpstr>
      <vt:lpstr>7_QL_Präsentationsvorlage</vt:lpstr>
      <vt:lpstr>8_QL_Präsentationsvorlage</vt:lpstr>
      <vt:lpstr>9_QL_Präsentationsvorlage</vt:lpstr>
      <vt:lpstr>10_QL_Präsentationsvorlage</vt:lpstr>
      <vt:lpstr>11_QL_Präsentationsvorlage</vt:lpstr>
      <vt:lpstr>12_QL_Präsentationsvorlage</vt:lpstr>
      <vt:lpstr>25_QL_Präsentationsvorlage</vt:lpstr>
      <vt:lpstr>13_QL_Präsentationsvorlage</vt:lpstr>
      <vt:lpstr>14_QL_Präsentationsvorlage</vt:lpstr>
      <vt:lpstr>15_QL_Präsentationsvorlage</vt:lpstr>
      <vt:lpstr>13-01-31 QL Marketingsitzung_prs_final</vt:lpstr>
      <vt:lpstr>16_QL_Präsentationsvorlage</vt:lpstr>
      <vt:lpstr>17_QL_Präsentationsvorlage</vt:lpstr>
      <vt:lpstr>18_QL_Präsentationsvorlage</vt:lpstr>
      <vt:lpstr>19_QL_Präsentationsvorlage</vt:lpstr>
      <vt:lpstr>1_13-01-31 QL Marketingsitzung_prs_final</vt:lpstr>
      <vt:lpstr>20_QL_Präsentationsvorlage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Maike Fleischer</dc:creator>
  <cp:lastModifiedBy>Reto Bitschnau</cp:lastModifiedBy>
  <cp:revision>1649</cp:revision>
  <cp:lastPrinted>2013-04-04T13:44:39Z</cp:lastPrinted>
  <dcterms:created xsi:type="dcterms:W3CDTF">2011-02-15T17:19:48Z</dcterms:created>
  <dcterms:modified xsi:type="dcterms:W3CDTF">2013-04-23T07:38:44Z</dcterms:modified>
</cp:coreProperties>
</file>