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819" r:id="rId3"/>
    <p:sldId id="820" r:id="rId4"/>
    <p:sldId id="817" r:id="rId5"/>
    <p:sldId id="818" r:id="rId6"/>
    <p:sldId id="811" r:id="rId7"/>
    <p:sldId id="812" r:id="rId8"/>
    <p:sldId id="799" r:id="rId9"/>
    <p:sldId id="772" r:id="rId10"/>
    <p:sldId id="774" r:id="rId11"/>
    <p:sldId id="775" r:id="rId12"/>
    <p:sldId id="808" r:id="rId13"/>
    <p:sldId id="778" r:id="rId14"/>
    <p:sldId id="780" r:id="rId15"/>
  </p:sldIdLst>
  <p:sldSz cx="9144000" cy="6858000" type="screen4x3"/>
  <p:notesSz cx="6734175" cy="9866313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C0C0C0"/>
    <a:srgbClr val="FFCCCC"/>
    <a:srgbClr val="CC66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1278" autoAdjust="0"/>
  </p:normalViewPr>
  <p:slideViewPr>
    <p:cSldViewPr>
      <p:cViewPr>
        <p:scale>
          <a:sx n="100" d="100"/>
          <a:sy n="100" d="100"/>
        </p:scale>
        <p:origin x="-1578" y="-504"/>
      </p:cViewPr>
      <p:guideLst>
        <p:guide orient="horz" pos="1071"/>
        <p:guide orient="horz" pos="771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17614" cy="49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827" tIns="44911" rIns="89827" bIns="44911" numCol="1" anchor="t" anchorCtr="0" compatLnSpc="1">
            <a:prstTxWarp prst="textNoShape">
              <a:avLst/>
            </a:prstTxWarp>
          </a:bodyPr>
          <a:lstStyle>
            <a:lvl1pPr defTabSz="899715">
              <a:defRPr sz="1100" b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975" y="2"/>
            <a:ext cx="2917614" cy="49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827" tIns="44911" rIns="89827" bIns="44911" numCol="1" anchor="t" anchorCtr="0" compatLnSpc="1">
            <a:prstTxWarp prst="textNoShape">
              <a:avLst/>
            </a:prstTxWarp>
          </a:bodyPr>
          <a:lstStyle>
            <a:lvl1pPr algn="r" defTabSz="899715">
              <a:defRPr sz="1100" b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1095"/>
            <a:ext cx="2917614" cy="493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827" tIns="44911" rIns="89827" bIns="44911" numCol="1" anchor="b" anchorCtr="0" compatLnSpc="1">
            <a:prstTxWarp prst="textNoShape">
              <a:avLst/>
            </a:prstTxWarp>
          </a:bodyPr>
          <a:lstStyle>
            <a:lvl1pPr defTabSz="899715">
              <a:defRPr sz="1100" b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975" y="9371095"/>
            <a:ext cx="2917614" cy="493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827" tIns="44911" rIns="89827" bIns="44911" numCol="1" anchor="b" anchorCtr="0" compatLnSpc="1">
            <a:prstTxWarp prst="textNoShape">
              <a:avLst/>
            </a:prstTxWarp>
          </a:bodyPr>
          <a:lstStyle>
            <a:lvl1pPr algn="r" defTabSz="899715">
              <a:defRPr sz="1100" b="0"/>
            </a:lvl1pPr>
          </a:lstStyle>
          <a:p>
            <a:pPr>
              <a:defRPr/>
            </a:pPr>
            <a:fld id="{E5B57AA1-EB70-459A-BF10-A3DEF4ECA057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96613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17614" cy="49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9" tIns="45264" rIns="90529" bIns="45264" numCol="1" anchor="t" anchorCtr="0" compatLnSpc="1">
            <a:prstTxWarp prst="textNoShape">
              <a:avLst/>
            </a:prstTxWarp>
          </a:bodyPr>
          <a:lstStyle>
            <a:lvl1pPr defTabSz="904433">
              <a:defRPr sz="1200" b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975" y="2"/>
            <a:ext cx="2917614" cy="49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9" tIns="45264" rIns="90529" bIns="45264" numCol="1" anchor="t" anchorCtr="0" compatLnSpc="1">
            <a:prstTxWarp prst="textNoShape">
              <a:avLst/>
            </a:prstTxWarp>
          </a:bodyPr>
          <a:lstStyle>
            <a:lvl1pPr algn="r" defTabSz="904433">
              <a:defRPr sz="1200" b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7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418" y="4687141"/>
            <a:ext cx="5387340" cy="4439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9" tIns="45264" rIns="90529" bIns="452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smtClean="0"/>
              <a:t>Textmasterformate durch Klicken bearbeiten</a:t>
            </a:r>
          </a:p>
          <a:p>
            <a:pPr lvl="1"/>
            <a:r>
              <a:rPr lang="de-CH" noProof="0" smtClean="0"/>
              <a:t>Zweite Ebene</a:t>
            </a:r>
          </a:p>
          <a:p>
            <a:pPr lvl="2"/>
            <a:r>
              <a:rPr lang="de-CH" noProof="0" smtClean="0"/>
              <a:t>Dritte Ebene</a:t>
            </a:r>
          </a:p>
          <a:p>
            <a:pPr lvl="3"/>
            <a:r>
              <a:rPr lang="de-CH" noProof="0" smtClean="0"/>
              <a:t>Vierte Ebene</a:t>
            </a:r>
          </a:p>
          <a:p>
            <a:pPr lvl="4"/>
            <a:r>
              <a:rPr lang="de-CH" noProof="0" smtClean="0"/>
              <a:t>Fünfte Ebene</a:t>
            </a:r>
          </a:p>
        </p:txBody>
      </p:sp>
      <p:sp>
        <p:nvSpPr>
          <p:cNvPr id="197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1095"/>
            <a:ext cx="2917614" cy="493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9" tIns="45264" rIns="90529" bIns="45264" numCol="1" anchor="b" anchorCtr="0" compatLnSpc="1">
            <a:prstTxWarp prst="textNoShape">
              <a:avLst/>
            </a:prstTxWarp>
          </a:bodyPr>
          <a:lstStyle>
            <a:lvl1pPr defTabSz="904433">
              <a:defRPr sz="1200" b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97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975" y="9371095"/>
            <a:ext cx="2917614" cy="493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9" tIns="45264" rIns="90529" bIns="45264" numCol="1" anchor="b" anchorCtr="0" compatLnSpc="1">
            <a:prstTxWarp prst="textNoShape">
              <a:avLst/>
            </a:prstTxWarp>
          </a:bodyPr>
          <a:lstStyle>
            <a:lvl1pPr algn="r" defTabSz="904433">
              <a:defRPr sz="1200" b="0"/>
            </a:lvl1pPr>
          </a:lstStyle>
          <a:p>
            <a:pPr>
              <a:defRPr/>
            </a:pPr>
            <a:fld id="{B379AF23-1747-4846-A54C-7CACF9578F8D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71907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CH" smtClean="0"/>
          </a:p>
        </p:txBody>
      </p:sp>
      <p:sp>
        <p:nvSpPr>
          <p:cNvPr id="2765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18723A-F25C-4A5E-B4C1-F038D05CC6A1}" type="slidenum">
              <a:rPr lang="en-US" altLang="en-US" smtClean="0"/>
              <a:pPr/>
              <a:t>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CH" smtClean="0"/>
              <a:t>Diskussion</a:t>
            </a:r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1F5981-4666-4836-A725-C34852723C64}" type="slidenum">
              <a:rPr lang="de-CH" smtClean="0"/>
              <a:pPr>
                <a:defRPr/>
              </a:pPr>
              <a:t>9</a:t>
            </a:fld>
            <a:endParaRPr lang="de-CH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CH" dirty="0" smtClean="0"/>
              <a:t>Resultat aus Workshop GL</a:t>
            </a:r>
          </a:p>
        </p:txBody>
      </p:sp>
      <p:sp>
        <p:nvSpPr>
          <p:cNvPr id="26628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C1588B-CF32-4C1E-A94F-BAD400C5168D}" type="slidenum">
              <a:rPr lang="de-CH" smtClean="0"/>
              <a:pPr>
                <a:defRPr/>
              </a:pPr>
              <a:t>10</a:t>
            </a:fld>
            <a:endParaRPr lang="de-CH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171BBE-4D9F-40FE-99A3-2F30BB0FF3F1}" type="slidenum">
              <a:rPr lang="de-CH" smtClean="0"/>
              <a:pPr>
                <a:defRPr/>
              </a:pPr>
              <a:t>11</a:t>
            </a:fld>
            <a:endParaRPr lang="de-C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137ACB-CB7D-4AB4-A72D-A6D4919AE9E2}" type="slidenum">
              <a:rPr lang="de-DE" smtClean="0"/>
              <a:pPr>
                <a:defRPr/>
              </a:pPr>
              <a:t>13</a:t>
            </a:fld>
            <a:endParaRPr lang="de-DE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41363"/>
            <a:ext cx="4930775" cy="3698875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363" y="4685546"/>
            <a:ext cx="4939454" cy="4439524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QL_Multim_Anschluss_4f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025" y="6021388"/>
            <a:ext cx="187166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de-CH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789363"/>
            <a:ext cx="7775575" cy="17526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CH"/>
              <a:t>Formatvorlage des Untertitelmasters durch Klicken bearbeiten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93713" y="6597650"/>
            <a:ext cx="2133600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19DF0-D735-4DCC-A9AC-1165FFD18B62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F4419-2C28-4F7D-A780-F01AE95FFCAC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765175"/>
            <a:ext cx="2057400" cy="53609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765175"/>
            <a:ext cx="6019800" cy="536098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33DC7-3EC8-48CE-B462-82AD829BE4A5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23687-D6DD-4DFE-ACCF-EB4195725B83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CEB7C-D7C7-444E-BD6F-0B1BEB0C17A5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D960B-CDE8-4B1A-B40C-125BBC2C1F3D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F35E5-8493-4400-B521-61A304D6D023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E1259-0142-4CD6-914F-957CD632F48A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A2367-50E7-4AF0-B498-D096DA8FC4C9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18BA4-B1E5-4275-9F60-10ED916F4A34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4A01F-D88F-4507-B338-9DACCD6EDDFF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Textmasterformate durch Klicken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5313" y="6589713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 b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0"/>
            </a:lvl1pPr>
          </a:lstStyle>
          <a:p>
            <a:pPr>
              <a:defRPr/>
            </a:pPr>
            <a:fld id="{1BBE8740-9C14-4F88-A411-566F40E9876F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  <p:pic>
        <p:nvPicPr>
          <p:cNvPr id="1031" name="Picture 11" descr="QL_Multim_Anschluss_4f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025" y="6021388"/>
            <a:ext cx="187166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700213"/>
            <a:ext cx="7702550" cy="1800795"/>
          </a:xfrm>
        </p:spPr>
        <p:txBody>
          <a:bodyPr/>
          <a:lstStyle/>
          <a:p>
            <a:pPr eaLnBrk="1" hangingPunct="1"/>
            <a:r>
              <a:rPr lang="de-CH" sz="3200" b="0" smtClean="0"/>
              <a:t>Positionierung Marke</a:t>
            </a:r>
            <a:br>
              <a:rPr lang="de-CH" sz="3200" b="0" smtClean="0"/>
            </a:br>
            <a:r>
              <a:rPr lang="de-CH" sz="3200" b="0" smtClean="0"/>
              <a:t>QuickLine </a:t>
            </a:r>
            <a:r>
              <a:rPr lang="de-CH" sz="3200" b="0" dirty="0" smtClean="0"/>
              <a:t/>
            </a:r>
            <a:br>
              <a:rPr lang="de-CH" sz="3200" b="0" dirty="0" smtClean="0"/>
            </a:br>
            <a:endParaRPr lang="de-CH" sz="1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41375" y="3356992"/>
            <a:ext cx="7618413" cy="1752600"/>
          </a:xfrm>
        </p:spPr>
        <p:txBody>
          <a:bodyPr/>
          <a:lstStyle/>
          <a:p>
            <a:pPr eaLnBrk="1" hangingPunct="1"/>
            <a:r>
              <a:rPr lang="nb-NO" sz="1800" smtClean="0"/>
              <a:t>16. November </a:t>
            </a:r>
            <a:r>
              <a:rPr lang="nb-NO" sz="1800" dirty="0" smtClean="0"/>
              <a:t>2010</a:t>
            </a:r>
            <a:r>
              <a:rPr lang="nb-NO" sz="1800" b="0" smtClean="0"/>
              <a:t/>
            </a:r>
            <a:br>
              <a:rPr lang="nb-NO" sz="1800" b="0" smtClean="0"/>
            </a:br>
            <a:endParaRPr lang="nb-NO" sz="1800" b="0" smtClean="0"/>
          </a:p>
          <a:p>
            <a:pPr eaLnBrk="1" hangingPunct="1"/>
            <a:endParaRPr lang="nb-NO" sz="1800" b="0" smtClean="0"/>
          </a:p>
          <a:p>
            <a:pPr eaLnBrk="1" hangingPunct="1"/>
            <a:r>
              <a:rPr lang="nb-NO" sz="1800" b="0" smtClean="0"/>
              <a:t>Jacqueline Bühlmann, Finecom Telecommunications AG</a:t>
            </a:r>
            <a:endParaRPr lang="de-CH" sz="1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>
          <a:xfrm>
            <a:off x="457200" y="886327"/>
            <a:ext cx="8229600" cy="652463"/>
          </a:xfrm>
        </p:spPr>
        <p:txBody>
          <a:bodyPr/>
          <a:lstStyle/>
          <a:p>
            <a:r>
              <a:rPr lang="de-CH" smtClean="0"/>
              <a:t>Was kann QuickLine bieten, damit der Kunde nicht zu Swisscom wechselt?</a:t>
            </a:r>
            <a:endParaRPr lang="de-CH" dirty="0" smtClean="0">
              <a:solidFill>
                <a:srgbClr val="C0C0C0"/>
              </a:solidFill>
            </a:endParaRPr>
          </a:p>
        </p:txBody>
      </p:sp>
      <p:sp>
        <p:nvSpPr>
          <p:cNvPr id="10243" name="Inhaltsplatzhalter 5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/>
          <a:lstStyle/>
          <a:p>
            <a:r>
              <a:rPr lang="de-CH" sz="1800" smtClean="0"/>
              <a:t>auf bestehenden Werten aufbauen (regional, persönlich, zuverlässig)</a:t>
            </a:r>
          </a:p>
          <a:p>
            <a:r>
              <a:rPr lang="de-CH" sz="1800" smtClean="0"/>
              <a:t>bessere Produktleistung</a:t>
            </a:r>
            <a:br>
              <a:rPr lang="de-CH" sz="1800" smtClean="0"/>
            </a:br>
            <a:r>
              <a:rPr lang="de-CH" sz="1800" smtClean="0"/>
              <a:t>(mehr Speed, mehr Stabilität, besseres TV-Produkt ((Verte! und Kabel-TV))</a:t>
            </a:r>
          </a:p>
          <a:p>
            <a:r>
              <a:rPr lang="de-CH" sz="1800" smtClean="0"/>
              <a:t>besseres Preis/Leistungsverhältnis</a:t>
            </a:r>
          </a:p>
          <a:p>
            <a:r>
              <a:rPr lang="de-CH" sz="1800" smtClean="0"/>
              <a:t>persönlicherer Service, Nähe zum Kunden</a:t>
            </a:r>
          </a:p>
          <a:p>
            <a:r>
              <a:rPr lang="de-CH" sz="1800" smtClean="0"/>
              <a:t>innovative Produkte pushen (Verte! mit Freeze24)</a:t>
            </a:r>
          </a:p>
          <a:p>
            <a:r>
              <a:rPr lang="de-CH" sz="1800" smtClean="0"/>
              <a:t>uns noch mehr Mühe geben ("everybody roots for David")</a:t>
            </a:r>
          </a:p>
          <a:p>
            <a:r>
              <a:rPr lang="de-CH" sz="1800" smtClean="0"/>
              <a:t>vielfältige Angebotspalette (Quadruple-Play)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llipse 16"/>
          <p:cNvSpPr/>
          <p:nvPr/>
        </p:nvSpPr>
        <p:spPr>
          <a:xfrm>
            <a:off x="2928926" y="1853825"/>
            <a:ext cx="3455987" cy="1774733"/>
          </a:xfrm>
          <a:prstGeom prst="ellipse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CH"/>
          </a:p>
        </p:txBody>
      </p:sp>
      <p:sp>
        <p:nvSpPr>
          <p:cNvPr id="16" name="Ellipse 15"/>
          <p:cNvSpPr/>
          <p:nvPr/>
        </p:nvSpPr>
        <p:spPr>
          <a:xfrm>
            <a:off x="642910" y="3506416"/>
            <a:ext cx="3455988" cy="12969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CH"/>
          </a:p>
        </p:txBody>
      </p:sp>
      <p:sp>
        <p:nvSpPr>
          <p:cNvPr id="15" name="Ellipse 14"/>
          <p:cNvSpPr/>
          <p:nvPr/>
        </p:nvSpPr>
        <p:spPr>
          <a:xfrm>
            <a:off x="4786314" y="3506416"/>
            <a:ext cx="3455987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CH"/>
          </a:p>
        </p:txBody>
      </p:sp>
      <p:sp>
        <p:nvSpPr>
          <p:cNvPr id="9221" name="Titel 1"/>
          <p:cNvSpPr>
            <a:spLocks noGrp="1"/>
          </p:cNvSpPr>
          <p:nvPr>
            <p:ph type="title"/>
          </p:nvPr>
        </p:nvSpPr>
        <p:spPr>
          <a:xfrm>
            <a:off x="431540" y="908720"/>
            <a:ext cx="8229600" cy="652463"/>
          </a:xfrm>
        </p:spPr>
        <p:txBody>
          <a:bodyPr/>
          <a:lstStyle/>
          <a:p>
            <a:r>
              <a:rPr lang="de-CH" sz="2400" smtClean="0"/>
              <a:t>Wofür soll QuickLine noch in 5 Jahren stehen? (wichtigste Werte)</a:t>
            </a:r>
            <a:endParaRPr lang="de-CH" sz="2400" dirty="0" smtClean="0">
              <a:solidFill>
                <a:srgbClr val="C0C0C0"/>
              </a:solidFill>
            </a:endParaRPr>
          </a:p>
        </p:txBody>
      </p:sp>
      <p:sp>
        <p:nvSpPr>
          <p:cNvPr id="9223" name="Textfeld 7"/>
          <p:cNvSpPr txBox="1">
            <a:spLocks noChangeArrowheads="1"/>
          </p:cNvSpPr>
          <p:nvPr/>
        </p:nvSpPr>
        <p:spPr bwMode="auto">
          <a:xfrm>
            <a:off x="5572132" y="3720730"/>
            <a:ext cx="200025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CH" smtClean="0"/>
              <a:t>Zuverlässigkeit</a:t>
            </a:r>
            <a:endParaRPr lang="de-CH"/>
          </a:p>
        </p:txBody>
      </p:sp>
      <p:sp>
        <p:nvSpPr>
          <p:cNvPr id="9224" name="Textfeld 8"/>
          <p:cNvSpPr txBox="1">
            <a:spLocks noChangeArrowheads="1"/>
          </p:cNvSpPr>
          <p:nvPr/>
        </p:nvSpPr>
        <p:spPr bwMode="auto">
          <a:xfrm>
            <a:off x="5572132" y="4163646"/>
            <a:ext cx="2000250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CH"/>
              <a:t>Innovation</a:t>
            </a:r>
          </a:p>
        </p:txBody>
      </p:sp>
      <p:sp>
        <p:nvSpPr>
          <p:cNvPr id="9226" name="Textfeld 10"/>
          <p:cNvSpPr txBox="1">
            <a:spLocks noChangeArrowheads="1"/>
          </p:cNvSpPr>
          <p:nvPr/>
        </p:nvSpPr>
        <p:spPr bwMode="auto">
          <a:xfrm>
            <a:off x="3714744" y="2064958"/>
            <a:ext cx="200025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CH" smtClean="0"/>
              <a:t>Top-Service</a:t>
            </a:r>
            <a:endParaRPr lang="de-CH" dirty="0"/>
          </a:p>
        </p:txBody>
      </p:sp>
      <p:sp>
        <p:nvSpPr>
          <p:cNvPr id="9227" name="Textfeld 11"/>
          <p:cNvSpPr txBox="1">
            <a:spLocks noChangeArrowheads="1"/>
          </p:cNvSpPr>
          <p:nvPr/>
        </p:nvSpPr>
        <p:spPr bwMode="auto">
          <a:xfrm>
            <a:off x="3714744" y="2503434"/>
            <a:ext cx="200025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CH" smtClean="0"/>
              <a:t>Kundennähe</a:t>
            </a:r>
            <a:endParaRPr lang="de-CH"/>
          </a:p>
        </p:txBody>
      </p:sp>
      <p:sp>
        <p:nvSpPr>
          <p:cNvPr id="13" name="Textfeld 11"/>
          <p:cNvSpPr txBox="1">
            <a:spLocks noChangeArrowheads="1"/>
          </p:cNvSpPr>
          <p:nvPr/>
        </p:nvSpPr>
        <p:spPr bwMode="auto">
          <a:xfrm>
            <a:off x="3716905" y="2934111"/>
            <a:ext cx="200025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CH" smtClean="0"/>
              <a:t>Sorglosigkeit</a:t>
            </a:r>
            <a:endParaRPr lang="de-CH"/>
          </a:p>
        </p:txBody>
      </p:sp>
      <p:sp>
        <p:nvSpPr>
          <p:cNvPr id="14" name="Textfeld 10"/>
          <p:cNvSpPr txBox="1">
            <a:spLocks noChangeArrowheads="1"/>
          </p:cNvSpPr>
          <p:nvPr/>
        </p:nvSpPr>
        <p:spPr bwMode="auto">
          <a:xfrm>
            <a:off x="1421650" y="3730143"/>
            <a:ext cx="200025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CH" smtClean="0"/>
              <a:t>guter Preis</a:t>
            </a:r>
            <a:endParaRPr lang="de-CH" dirty="0"/>
          </a:p>
        </p:txBody>
      </p:sp>
      <p:sp>
        <p:nvSpPr>
          <p:cNvPr id="18" name="Textfeld 11"/>
          <p:cNvSpPr txBox="1">
            <a:spLocks noChangeArrowheads="1"/>
          </p:cNvSpPr>
          <p:nvPr/>
        </p:nvSpPr>
        <p:spPr bwMode="auto">
          <a:xfrm>
            <a:off x="1421650" y="4168619"/>
            <a:ext cx="200025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CH" smtClean="0"/>
              <a:t>beste Leistung</a:t>
            </a:r>
            <a:endParaRPr lang="de-CH"/>
          </a:p>
        </p:txBody>
      </p:sp>
      <p:sp>
        <p:nvSpPr>
          <p:cNvPr id="19" name="Textfeld 8"/>
          <p:cNvSpPr txBox="1">
            <a:spLocks noChangeArrowheads="1"/>
          </p:cNvSpPr>
          <p:nvPr/>
        </p:nvSpPr>
        <p:spPr bwMode="auto">
          <a:xfrm>
            <a:off x="4391980" y="5338749"/>
            <a:ext cx="2000250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CH" sz="1200" smtClean="0"/>
              <a:t>Ziel = Produktspezifisches Leistungsmerkmal gegenüber Konkurrenz</a:t>
            </a:r>
            <a:endParaRPr lang="de-CH" sz="1200"/>
          </a:p>
        </p:txBody>
      </p:sp>
      <p:cxnSp>
        <p:nvCxnSpPr>
          <p:cNvPr id="21" name="Gerade Verbindung mit Pfeil 20"/>
          <p:cNvCxnSpPr/>
          <p:nvPr/>
        </p:nvCxnSpPr>
        <p:spPr bwMode="auto">
          <a:xfrm rot="10800000" flipV="1">
            <a:off x="4842030" y="4483653"/>
            <a:ext cx="1170130" cy="7650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Elevator Pitch (QuickLine in einem Satz)</a:t>
            </a:r>
            <a:endParaRPr lang="de-CH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1800" dirty="0" smtClean="0"/>
              <a:t>"rundum persönliche Telekommunikation" ("endlich persönlich")</a:t>
            </a:r>
          </a:p>
          <a:p>
            <a:r>
              <a:rPr lang="de-CH" sz="1800" dirty="0" smtClean="0"/>
              <a:t>Bezug zum Produkt muss gemacht werden (z.B. im Claim)</a:t>
            </a:r>
            <a:endParaRPr lang="de-CH" sz="1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FBD960B-CDE8-4B1A-B40C-125BBC2C1F3D}" type="slidenum">
              <a:rPr lang="de-CH" smtClean="0"/>
              <a:pPr>
                <a:defRPr/>
              </a:pPr>
              <a:t>12</a:t>
            </a:fld>
            <a:endParaRPr lang="de-CH"/>
          </a:p>
        </p:txBody>
      </p:sp>
      <p:sp>
        <p:nvSpPr>
          <p:cNvPr id="8" name="Gleichschenkliges Dreieck 7"/>
          <p:cNvSpPr/>
          <p:nvPr/>
        </p:nvSpPr>
        <p:spPr bwMode="auto">
          <a:xfrm>
            <a:off x="1781690" y="2258870"/>
            <a:ext cx="4590510" cy="3915435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Gerade Verbindung 9"/>
          <p:cNvCxnSpPr/>
          <p:nvPr/>
        </p:nvCxnSpPr>
        <p:spPr bwMode="auto">
          <a:xfrm>
            <a:off x="2501770" y="4959170"/>
            <a:ext cx="310534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Gerade Verbindung 13"/>
          <p:cNvCxnSpPr/>
          <p:nvPr/>
        </p:nvCxnSpPr>
        <p:spPr bwMode="auto">
          <a:xfrm>
            <a:off x="3176845" y="3789040"/>
            <a:ext cx="1800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feld 14"/>
          <p:cNvSpPr txBox="1"/>
          <p:nvPr/>
        </p:nvSpPr>
        <p:spPr>
          <a:xfrm>
            <a:off x="2726795" y="5229200"/>
            <a:ext cx="270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mtClean="0"/>
              <a:t>Telekommunikation</a:t>
            </a:r>
          </a:p>
          <a:p>
            <a:pPr algn="ctr"/>
            <a:r>
              <a:rPr lang="de-CH" smtClean="0"/>
              <a:t>(Internet, Telefon, TV)</a:t>
            </a:r>
            <a:endParaRPr lang="de-CH"/>
          </a:p>
        </p:txBody>
      </p:sp>
      <p:sp>
        <p:nvSpPr>
          <p:cNvPr id="16" name="Textfeld 15"/>
          <p:cNvSpPr txBox="1"/>
          <p:nvPr/>
        </p:nvSpPr>
        <p:spPr>
          <a:xfrm>
            <a:off x="2996825" y="4194085"/>
            <a:ext cx="207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regional</a:t>
            </a:r>
            <a:endParaRPr lang="de-CH" dirty="0"/>
          </a:p>
        </p:txBody>
      </p:sp>
      <p:sp>
        <p:nvSpPr>
          <p:cNvPr id="17" name="Textfeld 16"/>
          <p:cNvSpPr txBox="1"/>
          <p:nvPr/>
        </p:nvSpPr>
        <p:spPr>
          <a:xfrm>
            <a:off x="3041830" y="3104673"/>
            <a:ext cx="207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persönlich</a:t>
            </a:r>
            <a:endParaRPr lang="de-CH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686425" y="4365625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sz="2000"/>
          </a:p>
        </p:txBody>
      </p:sp>
      <p:graphicFrame>
        <p:nvGraphicFramePr>
          <p:cNvPr id="2452587" name="Group 107"/>
          <p:cNvGraphicFramePr>
            <a:graphicFrameLocks noGrp="1"/>
          </p:cNvGraphicFramePr>
          <p:nvPr/>
        </p:nvGraphicFramePr>
        <p:xfrm>
          <a:off x="611188" y="1808163"/>
          <a:ext cx="7741131" cy="3962400"/>
        </p:xfrm>
        <a:graphic>
          <a:graphicData uri="http://schemas.openxmlformats.org/drawingml/2006/table">
            <a:tbl>
              <a:tblPr/>
              <a:tblGrid>
                <a:gridCol w="1766759"/>
                <a:gridCol w="659423"/>
                <a:gridCol w="527538"/>
                <a:gridCol w="593480"/>
                <a:gridCol w="725366"/>
                <a:gridCol w="659423"/>
                <a:gridCol w="659423"/>
                <a:gridCol w="2149719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1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3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4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5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6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seriös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XX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XX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XX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unseriös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brav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XX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XX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frech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langweilig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XX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XX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unterhaltsam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ruhig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XX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XX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wild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austauschbar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    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XX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eigenständig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harmonisch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XX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plakativ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billig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XXX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edel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fad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  XX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XX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frisch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E7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ECB"/>
                    </a:solidFill>
                  </a:tcPr>
                </a:tc>
              </a:tr>
            </a:tbl>
          </a:graphicData>
        </a:graphic>
      </p:graphicFrame>
      <p:sp>
        <p:nvSpPr>
          <p:cNvPr id="12392" name="Text Box 108"/>
          <p:cNvSpPr txBox="1">
            <a:spLocks noChangeArrowheads="1"/>
          </p:cNvSpPr>
          <p:nvPr/>
        </p:nvSpPr>
        <p:spPr bwMode="auto">
          <a:xfrm>
            <a:off x="498475" y="1079500"/>
            <a:ext cx="8472488" cy="5256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361950" indent="-361950"/>
            <a:endParaRPr lang="de-DE" sz="1600"/>
          </a:p>
        </p:txBody>
      </p:sp>
      <p:sp>
        <p:nvSpPr>
          <p:cNvPr id="12393" name="Oval 109"/>
          <p:cNvSpPr>
            <a:spLocks noChangeArrowheads="1"/>
          </p:cNvSpPr>
          <p:nvPr/>
        </p:nvSpPr>
        <p:spPr bwMode="auto">
          <a:xfrm>
            <a:off x="5984875" y="2597150"/>
            <a:ext cx="1911350" cy="404813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2394" name="Oval 110"/>
          <p:cNvSpPr>
            <a:spLocks noChangeArrowheads="1"/>
          </p:cNvSpPr>
          <p:nvPr/>
        </p:nvSpPr>
        <p:spPr bwMode="auto">
          <a:xfrm>
            <a:off x="5984875" y="3001963"/>
            <a:ext cx="1911350" cy="404812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2395" name="Oval 111"/>
          <p:cNvSpPr>
            <a:spLocks noChangeArrowheads="1"/>
          </p:cNvSpPr>
          <p:nvPr/>
        </p:nvSpPr>
        <p:spPr bwMode="auto">
          <a:xfrm>
            <a:off x="5984875" y="3789363"/>
            <a:ext cx="1911350" cy="404812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2396" name="Oval 112"/>
          <p:cNvSpPr>
            <a:spLocks noChangeArrowheads="1"/>
          </p:cNvSpPr>
          <p:nvPr/>
        </p:nvSpPr>
        <p:spPr bwMode="auto">
          <a:xfrm>
            <a:off x="5984875" y="4981575"/>
            <a:ext cx="1911350" cy="404813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2397" name="Titel 9"/>
          <p:cNvSpPr>
            <a:spLocks noGrp="1"/>
          </p:cNvSpPr>
          <p:nvPr>
            <p:ph type="title"/>
          </p:nvPr>
        </p:nvSpPr>
        <p:spPr>
          <a:xfrm>
            <a:off x="557242" y="953725"/>
            <a:ext cx="8229600" cy="581025"/>
          </a:xfrm>
        </p:spPr>
        <p:txBody>
          <a:bodyPr/>
          <a:lstStyle/>
          <a:p>
            <a:r>
              <a:rPr lang="de-CH" smtClean="0"/>
              <a:t>Wie soll unsere Werbung wahrgenommen werden?</a:t>
            </a:r>
            <a:endParaRPr lang="de-CH" dirty="0" smtClean="0">
              <a:solidFill>
                <a:srgbClr val="C0C0C0"/>
              </a:solidFill>
            </a:endParaRPr>
          </a:p>
        </p:txBody>
      </p:sp>
      <p:sp>
        <p:nvSpPr>
          <p:cNvPr id="12" name="Oval 109"/>
          <p:cNvSpPr>
            <a:spLocks noChangeArrowheads="1"/>
          </p:cNvSpPr>
          <p:nvPr/>
        </p:nvSpPr>
        <p:spPr bwMode="auto">
          <a:xfrm>
            <a:off x="521550" y="2213865"/>
            <a:ext cx="1911350" cy="404813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3" name="Oval 109"/>
          <p:cNvSpPr>
            <a:spLocks noChangeArrowheads="1"/>
          </p:cNvSpPr>
          <p:nvPr/>
        </p:nvSpPr>
        <p:spPr bwMode="auto">
          <a:xfrm>
            <a:off x="521550" y="3384227"/>
            <a:ext cx="1911350" cy="404813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2400" smtClean="0"/>
              <a:t>Stil-Analogie &gt; wenn QuickLine...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000" smtClean="0"/>
              <a:t>ein Auto wäre, wäre es die </a:t>
            </a:r>
            <a:r>
              <a:rPr lang="de-CH" sz="2000" b="1" smtClean="0"/>
              <a:t>"Marke VW"</a:t>
            </a:r>
          </a:p>
        </p:txBody>
      </p:sp>
      <p:sp>
        <p:nvSpPr>
          <p:cNvPr id="13316" name="AutoShape 4" descr="http://www.automobilsport.com/upload/cars-tuning-234/golf-gti-sondermodell.jpg"/>
          <p:cNvSpPr>
            <a:spLocks noChangeAspect="1" noChangeArrowheads="1"/>
          </p:cNvSpPr>
          <p:nvPr/>
        </p:nvSpPr>
        <p:spPr bwMode="auto">
          <a:xfrm>
            <a:off x="63500" y="-136525"/>
            <a:ext cx="4762500" cy="3171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pic>
        <p:nvPicPr>
          <p:cNvPr id="13318" name="Picture 6" descr="http://www.automobilsport.com/upload/cars-tuning-234/golf-gti-sondermodell.jpg"/>
          <p:cNvPicPr>
            <a:picLocks noChangeAspect="1" noChangeArrowheads="1"/>
          </p:cNvPicPr>
          <p:nvPr/>
        </p:nvPicPr>
        <p:blipFill>
          <a:blip r:embed="rId2" cstate="print"/>
          <a:srcRect l="6297" t="22694"/>
          <a:stretch>
            <a:fillRect/>
          </a:stretch>
        </p:blipFill>
        <p:spPr bwMode="auto">
          <a:xfrm>
            <a:off x="431540" y="2438890"/>
            <a:ext cx="2745305" cy="1508442"/>
          </a:xfrm>
          <a:prstGeom prst="rect">
            <a:avLst/>
          </a:prstGeom>
          <a:noFill/>
        </p:spPr>
      </p:pic>
      <p:sp>
        <p:nvSpPr>
          <p:cNvPr id="11" name="Textfeld 10"/>
          <p:cNvSpPr txBox="1"/>
          <p:nvPr/>
        </p:nvSpPr>
        <p:spPr>
          <a:xfrm>
            <a:off x="566555" y="4149080"/>
            <a:ext cx="2250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0" smtClean="0"/>
              <a:t>stabil, wendig</a:t>
            </a:r>
            <a:br>
              <a:rPr lang="de-CH" b="0" smtClean="0"/>
            </a:br>
            <a:r>
              <a:rPr lang="de-CH" b="0" smtClean="0"/>
              <a:t>wie ein </a:t>
            </a:r>
            <a:r>
              <a:rPr lang="de-CH" smtClean="0"/>
              <a:t>VW Golf</a:t>
            </a:r>
            <a:endParaRPr lang="de-CH"/>
          </a:p>
        </p:txBody>
      </p:sp>
      <p:sp>
        <p:nvSpPr>
          <p:cNvPr id="13320" name="AutoShape 8" descr="http://static.pagenstecher.de/uploads/a/ab/ab8/ab8c/VW_Passat_R36_neu_7.jpg"/>
          <p:cNvSpPr>
            <a:spLocks noChangeAspect="1" noChangeArrowheads="1"/>
          </p:cNvSpPr>
          <p:nvPr/>
        </p:nvSpPr>
        <p:spPr bwMode="auto">
          <a:xfrm>
            <a:off x="63500" y="-136525"/>
            <a:ext cx="6267450" cy="4181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pic>
        <p:nvPicPr>
          <p:cNvPr id="13322" name="Picture 10" descr="http://static.pagenstecher.de/uploads/a/ab/ab8/ab8c/VW_Passat_R36_neu_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6874" y="2437727"/>
            <a:ext cx="2295255" cy="1531333"/>
          </a:xfrm>
          <a:prstGeom prst="rect">
            <a:avLst/>
          </a:prstGeom>
          <a:noFill/>
        </p:spPr>
      </p:pic>
      <p:sp>
        <p:nvSpPr>
          <p:cNvPr id="14" name="Textfeld 13"/>
          <p:cNvSpPr txBox="1"/>
          <p:nvPr/>
        </p:nvSpPr>
        <p:spPr>
          <a:xfrm>
            <a:off x="3446875" y="4149080"/>
            <a:ext cx="2565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0" smtClean="0"/>
              <a:t>praktisch, zuverlässig</a:t>
            </a:r>
            <a:br>
              <a:rPr lang="de-CH" b="0" smtClean="0"/>
            </a:br>
            <a:r>
              <a:rPr lang="de-CH" b="0" smtClean="0"/>
              <a:t>wie ein </a:t>
            </a:r>
            <a:r>
              <a:rPr lang="de-CH" smtClean="0"/>
              <a:t>VW Passat</a:t>
            </a:r>
            <a:endParaRPr lang="de-CH"/>
          </a:p>
        </p:txBody>
      </p:sp>
      <p:pic>
        <p:nvPicPr>
          <p:cNvPr id="13324" name="Picture 12" descr="http://www.nationwidevehiclecontracts.co.uk/images/models/vw_beetle_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2170" y="3592760"/>
            <a:ext cx="2297550" cy="1530169"/>
          </a:xfrm>
          <a:prstGeom prst="rect">
            <a:avLst/>
          </a:prstGeom>
          <a:noFill/>
        </p:spPr>
      </p:pic>
      <p:sp>
        <p:nvSpPr>
          <p:cNvPr id="16" name="Textfeld 15"/>
          <p:cNvSpPr txBox="1"/>
          <p:nvPr/>
        </p:nvSpPr>
        <p:spPr>
          <a:xfrm>
            <a:off x="6057165" y="5302949"/>
            <a:ext cx="2565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0" smtClean="0"/>
              <a:t>und auch innovativ</a:t>
            </a:r>
            <a:br>
              <a:rPr lang="de-CH" b="0" smtClean="0"/>
            </a:br>
            <a:r>
              <a:rPr lang="de-CH" b="0" smtClean="0"/>
              <a:t>wie ein </a:t>
            </a:r>
            <a:r>
              <a:rPr lang="de-CH" smtClean="0"/>
              <a:t>VW Beetle</a:t>
            </a:r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792397" y="2102488"/>
            <a:ext cx="2679703" cy="2586652"/>
            <a:chOff x="1200" y="1152"/>
            <a:chExt cx="1839" cy="1861"/>
          </a:xfrm>
        </p:grpSpPr>
        <p:sp>
          <p:nvSpPr>
            <p:cNvPr id="37894" name="Oval 6"/>
            <p:cNvSpPr>
              <a:spLocks noChangeArrowheads="1"/>
            </p:cNvSpPr>
            <p:nvPr/>
          </p:nvSpPr>
          <p:spPr bwMode="auto">
            <a:xfrm>
              <a:off x="1357" y="1348"/>
              <a:ext cx="1525" cy="152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162051" tIns="81027" rIns="162051" bIns="81027" anchor="ctr"/>
            <a:lstStyle/>
            <a:p>
              <a:pPr algn="ctr" defTabSz="1025525" eaLnBrk="0" hangingPunct="0"/>
              <a:endParaRPr lang="de-DE" sz="2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895" name="Line 7"/>
            <p:cNvSpPr>
              <a:spLocks noChangeShapeType="1"/>
            </p:cNvSpPr>
            <p:nvPr/>
          </p:nvSpPr>
          <p:spPr bwMode="auto">
            <a:xfrm>
              <a:off x="2139" y="1152"/>
              <a:ext cx="0" cy="186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162051" tIns="81027" rIns="162051" bIns="81027" anchor="ctr"/>
            <a:lstStyle/>
            <a:p>
              <a:endParaRPr lang="de-CH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896" name="Line 8"/>
            <p:cNvSpPr>
              <a:spLocks noChangeShapeType="1"/>
            </p:cNvSpPr>
            <p:nvPr/>
          </p:nvSpPr>
          <p:spPr bwMode="auto">
            <a:xfrm>
              <a:off x="1200" y="2130"/>
              <a:ext cx="183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162051" tIns="81027" rIns="162051" bIns="81027" anchor="ctr"/>
            <a:lstStyle/>
            <a:p>
              <a:endParaRPr lang="de-CH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897" name="Text Box 9"/>
            <p:cNvSpPr txBox="1">
              <a:spLocks noChangeArrowheads="1"/>
            </p:cNvSpPr>
            <p:nvPr/>
          </p:nvSpPr>
          <p:spPr bwMode="auto">
            <a:xfrm>
              <a:off x="2112" y="1727"/>
              <a:ext cx="900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62051" tIns="81027" rIns="162051" bIns="81027" anchor="ctr"/>
            <a:lstStyle/>
            <a:p>
              <a:pPr defTabSz="1025525" eaLnBrk="0" hangingPunct="0"/>
              <a:r>
                <a:rPr lang="de-CH" sz="1500" b="1" dirty="0">
                  <a:latin typeface="Arial" pitchFamily="34" charset="0"/>
                  <a:cs typeface="Arial" pitchFamily="34" charset="0"/>
                </a:rPr>
                <a:t>Stil und</a:t>
              </a:r>
            </a:p>
            <a:p>
              <a:pPr defTabSz="1025525" eaLnBrk="0" hangingPunct="0"/>
              <a:r>
                <a:rPr lang="de-CH" sz="1500" b="1" dirty="0">
                  <a:latin typeface="Arial" pitchFamily="34" charset="0"/>
                  <a:cs typeface="Arial" pitchFamily="34" charset="0"/>
                </a:rPr>
                <a:t>Tonalität</a:t>
              </a:r>
            </a:p>
          </p:txBody>
        </p:sp>
        <p:sp>
          <p:nvSpPr>
            <p:cNvPr id="37898" name="Text Box 10"/>
            <p:cNvSpPr txBox="1">
              <a:spLocks noChangeArrowheads="1"/>
            </p:cNvSpPr>
            <p:nvPr/>
          </p:nvSpPr>
          <p:spPr bwMode="auto">
            <a:xfrm>
              <a:off x="2139" y="2191"/>
              <a:ext cx="900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62051" tIns="81027" rIns="162051" bIns="81027" anchor="ctr"/>
            <a:lstStyle/>
            <a:p>
              <a:pPr defTabSz="1025525" eaLnBrk="0" hangingPunct="0"/>
              <a:r>
                <a:rPr lang="de-CH" sz="1500" b="1">
                  <a:latin typeface="Arial" pitchFamily="34" charset="0"/>
                  <a:cs typeface="Arial" pitchFamily="34" charset="0"/>
                </a:rPr>
                <a:t>Marken-</a:t>
              </a:r>
            </a:p>
            <a:p>
              <a:pPr defTabSz="1025525" eaLnBrk="0" hangingPunct="0"/>
              <a:r>
                <a:rPr lang="de-CH" sz="1500" b="1">
                  <a:latin typeface="Arial" pitchFamily="34" charset="0"/>
                  <a:cs typeface="Arial" pitchFamily="34" charset="0"/>
                </a:rPr>
                <a:t>bild</a:t>
              </a:r>
            </a:p>
          </p:txBody>
        </p:sp>
        <p:sp>
          <p:nvSpPr>
            <p:cNvPr id="37899" name="Text Box 11"/>
            <p:cNvSpPr txBox="1">
              <a:spLocks noChangeArrowheads="1"/>
            </p:cNvSpPr>
            <p:nvPr/>
          </p:nvSpPr>
          <p:spPr bwMode="auto">
            <a:xfrm>
              <a:off x="1282" y="1696"/>
              <a:ext cx="900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62051" tIns="81027" rIns="162051" bIns="81027" anchor="ctr"/>
            <a:lstStyle/>
            <a:p>
              <a:pPr algn="r" defTabSz="1025525" eaLnBrk="0" hangingPunct="0"/>
              <a:r>
                <a:rPr lang="de-CH" sz="1500" b="1">
                  <a:latin typeface="Arial" pitchFamily="34" charset="0"/>
                  <a:cs typeface="Arial" pitchFamily="34" charset="0"/>
                </a:rPr>
                <a:t>Kompetenz</a:t>
              </a:r>
            </a:p>
            <a:p>
              <a:pPr algn="r" defTabSz="1025525" eaLnBrk="0" hangingPunct="0"/>
              <a:r>
                <a:rPr lang="de-CH" sz="1500" b="1">
                  <a:latin typeface="Arial" pitchFamily="34" charset="0"/>
                  <a:cs typeface="Arial" pitchFamily="34" charset="0"/>
                </a:rPr>
                <a:t>der Marke</a:t>
              </a:r>
            </a:p>
          </p:txBody>
        </p:sp>
        <p:sp>
          <p:nvSpPr>
            <p:cNvPr id="37900" name="Text Box 12"/>
            <p:cNvSpPr txBox="1">
              <a:spLocks noChangeArrowheads="1"/>
            </p:cNvSpPr>
            <p:nvPr/>
          </p:nvSpPr>
          <p:spPr bwMode="auto">
            <a:xfrm>
              <a:off x="1261" y="2249"/>
              <a:ext cx="900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62051" tIns="81027" rIns="162051" bIns="81027" anchor="ctr"/>
            <a:lstStyle/>
            <a:p>
              <a:pPr algn="r" defTabSz="1025525" eaLnBrk="0" hangingPunct="0"/>
              <a:r>
                <a:rPr lang="de-CH" sz="1500" b="1">
                  <a:latin typeface="Arial" pitchFamily="34" charset="0"/>
                  <a:cs typeface="Arial" pitchFamily="34" charset="0"/>
                </a:rPr>
                <a:t>Benefit &amp;</a:t>
              </a:r>
            </a:p>
            <a:p>
              <a:pPr algn="r" defTabSz="1025525" eaLnBrk="0" hangingPunct="0"/>
              <a:r>
                <a:rPr lang="de-CH" sz="1500" b="1" smtClean="0">
                  <a:latin typeface="Arial" pitchFamily="34" charset="0"/>
                  <a:cs typeface="Arial" pitchFamily="34" charset="0"/>
                </a:rPr>
                <a:t>Reason</a:t>
              </a:r>
              <a:br>
                <a:rPr lang="de-CH" sz="1500" b="1" smtClean="0">
                  <a:latin typeface="Arial" pitchFamily="34" charset="0"/>
                  <a:cs typeface="Arial" pitchFamily="34" charset="0"/>
                </a:rPr>
              </a:br>
              <a:r>
                <a:rPr lang="de-CH" sz="1500" b="1" smtClean="0">
                  <a:latin typeface="Arial" pitchFamily="34" charset="0"/>
                  <a:cs typeface="Arial" pitchFamily="34" charset="0"/>
                </a:rPr>
                <a:t>why</a:t>
              </a:r>
              <a:endParaRPr lang="de-CH" sz="1500" b="1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" name="Rechteck 25"/>
          <p:cNvSpPr/>
          <p:nvPr/>
        </p:nvSpPr>
        <p:spPr>
          <a:xfrm>
            <a:off x="5517105" y="1763815"/>
            <a:ext cx="2058577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de-CH" sz="1600" b="0" smtClean="0"/>
              <a:t>frech, unterhaltsam, </a:t>
            </a:r>
            <a:br>
              <a:rPr lang="de-CH" sz="1600" b="0" smtClean="0"/>
            </a:br>
            <a:r>
              <a:rPr lang="de-CH" sz="1600" b="0" smtClean="0"/>
              <a:t>eigenständig, frisch,</a:t>
            </a:r>
          </a:p>
          <a:p>
            <a:r>
              <a:rPr lang="de-CH" sz="1600" b="0" smtClean="0"/>
              <a:t>seriös, ruhig</a:t>
            </a:r>
            <a:endParaRPr lang="de-CH" sz="1600" b="0" dirty="0"/>
          </a:p>
        </p:txBody>
      </p:sp>
      <p:sp>
        <p:nvSpPr>
          <p:cNvPr id="30" name="Textfeld 10"/>
          <p:cNvSpPr txBox="1">
            <a:spLocks noChangeArrowheads="1"/>
          </p:cNvSpPr>
          <p:nvPr/>
        </p:nvSpPr>
        <p:spPr bwMode="auto">
          <a:xfrm>
            <a:off x="386534" y="4490826"/>
            <a:ext cx="3555395" cy="20621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CH" sz="1600" b="0" smtClean="0"/>
              <a:t> Bester </a:t>
            </a:r>
            <a:r>
              <a:rPr lang="de-CH" sz="1600" b="0" smtClean="0"/>
              <a:t>Service/Top-Kundenerlebnis</a:t>
            </a:r>
            <a:br>
              <a:rPr lang="de-CH" sz="1600" b="0" smtClean="0"/>
            </a:br>
            <a:r>
              <a:rPr lang="de-CH" sz="1200" b="0" smtClean="0"/>
              <a:t>(lokal vor Ort, Kundennähe)</a:t>
            </a:r>
            <a:endParaRPr lang="de-CH" sz="1600" b="0" smtClean="0"/>
          </a:p>
          <a:p>
            <a:pPr>
              <a:buFont typeface="Arial" pitchFamily="34" charset="0"/>
              <a:buChar char="•"/>
            </a:pPr>
            <a:r>
              <a:rPr lang="de-CH" sz="1600" b="0" smtClean="0"/>
              <a:t> Guter </a:t>
            </a:r>
            <a:r>
              <a:rPr lang="de-CH" sz="1600" b="0" smtClean="0"/>
              <a:t>Preis </a:t>
            </a:r>
            <a:r>
              <a:rPr lang="de-CH" sz="1200" b="0" smtClean="0"/>
              <a:t>(günster als SC)</a:t>
            </a:r>
            <a:endParaRPr lang="de-CH" sz="1600" b="0" smtClean="0"/>
          </a:p>
          <a:p>
            <a:pPr>
              <a:buFont typeface="Arial" pitchFamily="34" charset="0"/>
              <a:buChar char="•"/>
            </a:pPr>
            <a:r>
              <a:rPr lang="de-CH" sz="1600" b="0" smtClean="0"/>
              <a:t> Beste Leistung </a:t>
            </a:r>
            <a:r>
              <a:rPr lang="de-CH" sz="1200" b="0" smtClean="0"/>
              <a:t>(schneller als SC, HDTV) </a:t>
            </a:r>
          </a:p>
          <a:p>
            <a:pPr>
              <a:buFont typeface="Arial" pitchFamily="34" charset="0"/>
              <a:buChar char="•"/>
            </a:pPr>
            <a:r>
              <a:rPr lang="de-CH" sz="1600" b="0" smtClean="0"/>
              <a:t> Zuverlässigkeit</a:t>
            </a:r>
            <a:r>
              <a:rPr lang="de-CH" sz="1600" b="0" smtClean="0"/>
              <a:t>, hohe </a:t>
            </a:r>
            <a:r>
              <a:rPr lang="de-CH" sz="1600" b="0"/>
              <a:t>Qualität</a:t>
            </a:r>
            <a:r>
              <a:rPr lang="de-CH" sz="1600" b="0"/>
              <a:t/>
            </a:r>
            <a:br>
              <a:rPr lang="de-CH" sz="1600" b="0"/>
            </a:br>
            <a:r>
              <a:rPr lang="de-CH" sz="1200" b="0"/>
              <a:t>(</a:t>
            </a:r>
            <a:r>
              <a:rPr lang="de-CH" sz="1200" b="0" smtClean="0"/>
              <a:t>HD </a:t>
            </a:r>
            <a:r>
              <a:rPr lang="de-CH" sz="1200" b="0"/>
              <a:t>überall verfügbar</a:t>
            </a:r>
            <a:r>
              <a:rPr lang="de-CH" sz="1200" b="0"/>
              <a:t>, </a:t>
            </a:r>
            <a:r>
              <a:rPr lang="de-CH" sz="1200" b="0"/>
              <a:t>g</a:t>
            </a:r>
            <a:r>
              <a:rPr lang="de-CH" sz="1200" b="0" smtClean="0"/>
              <a:t>leichzeitige Nutzbarkeit </a:t>
            </a:r>
            <a:r>
              <a:rPr lang="de-CH" sz="1200" b="0"/>
              <a:t>der </a:t>
            </a:r>
            <a:r>
              <a:rPr lang="de-CH" sz="1200" b="0" smtClean="0"/>
              <a:t>Dienste, Bild/Tonqualität)</a:t>
            </a:r>
            <a:endParaRPr lang="de-CH" sz="1200" b="0"/>
          </a:p>
          <a:p>
            <a:pPr>
              <a:buFont typeface="Arial" pitchFamily="34" charset="0"/>
              <a:buChar char="•"/>
            </a:pPr>
            <a:r>
              <a:rPr lang="de-CH" sz="1600" b="0" smtClean="0"/>
              <a:t> </a:t>
            </a:r>
            <a:r>
              <a:rPr lang="de-CH" sz="1600" b="0" smtClean="0"/>
              <a:t>Innovative </a:t>
            </a:r>
            <a:r>
              <a:rPr lang="de-CH" sz="1600" b="0" smtClean="0"/>
              <a:t>Produktepalette</a:t>
            </a:r>
            <a:br>
              <a:rPr lang="de-CH" sz="1600" b="0" smtClean="0"/>
            </a:br>
            <a:r>
              <a:rPr lang="de-CH" sz="1200" b="0"/>
              <a:t>(Verte! mit Freeze24, </a:t>
            </a:r>
            <a:r>
              <a:rPr lang="de-CH" sz="1200" b="0"/>
              <a:t>All-in-One</a:t>
            </a:r>
            <a:r>
              <a:rPr lang="de-CH" sz="1200" b="0" smtClean="0"/>
              <a:t>)</a:t>
            </a:r>
            <a:endParaRPr lang="de-CH" sz="1200" b="0"/>
          </a:p>
        </p:txBody>
      </p:sp>
      <p:sp>
        <p:nvSpPr>
          <p:cNvPr id="32" name="Textfeld 10"/>
          <p:cNvSpPr txBox="1">
            <a:spLocks noChangeArrowheads="1"/>
          </p:cNvSpPr>
          <p:nvPr/>
        </p:nvSpPr>
        <p:spPr bwMode="auto">
          <a:xfrm>
            <a:off x="431540" y="1763815"/>
            <a:ext cx="2340260" cy="6832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de-DE" sz="1600" b="0" smtClean="0"/>
              <a:t>Telekommunikation</a:t>
            </a:r>
            <a:br>
              <a:rPr lang="de-DE" sz="1600" b="0" smtClean="0"/>
            </a:br>
            <a:r>
              <a:rPr lang="de-DE" sz="1600" b="0" smtClean="0"/>
              <a:t>(Internet, Telefon, TV)</a:t>
            </a:r>
            <a:br>
              <a:rPr lang="de-DE" sz="1600" b="0" smtClean="0"/>
            </a:br>
            <a:r>
              <a:rPr lang="de-DE" sz="1600" b="0" smtClean="0"/>
              <a:t>regional, persönlich</a:t>
            </a:r>
          </a:p>
        </p:txBody>
      </p:sp>
      <p:sp>
        <p:nvSpPr>
          <p:cNvPr id="21" name="Titel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Das Markenrad QuickLine</a:t>
            </a:r>
            <a:endParaRPr lang="de-CH"/>
          </a:p>
        </p:txBody>
      </p:sp>
      <p:sp>
        <p:nvSpPr>
          <p:cNvPr id="25" name="Rechteck 24"/>
          <p:cNvSpPr/>
          <p:nvPr/>
        </p:nvSpPr>
        <p:spPr>
          <a:xfrm>
            <a:off x="431540" y="2539060"/>
            <a:ext cx="24752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de-DE" sz="1200" b="0" smtClean="0"/>
              <a:t>Unsere Dienstleistung ist Tele-kommunikation, im Shop verkaufen wir:</a:t>
            </a:r>
            <a:br>
              <a:rPr lang="de-DE" sz="1200" b="0" smtClean="0"/>
            </a:br>
            <a:r>
              <a:rPr lang="de-DE" sz="1200" b="0" smtClean="0"/>
              <a:t>"Unterhaltung, Verbindung zur Welt, Servicequalität"</a:t>
            </a:r>
            <a:br>
              <a:rPr lang="de-DE" sz="1200" b="0" smtClean="0"/>
            </a:br>
            <a:r>
              <a:rPr lang="de-DE" sz="1200" b="0" smtClean="0"/>
              <a:t>(der Kunde soll sich bei uns gut aufgehoben fühlen)</a:t>
            </a:r>
            <a:endParaRPr lang="de-DE" sz="1200" dirty="0" smtClean="0"/>
          </a:p>
        </p:txBody>
      </p:sp>
      <p:pic>
        <p:nvPicPr>
          <p:cNvPr id="27" name="Picture 6" descr="http://www.automobilsport.com/upload/cars-tuning-234/golf-gti-sondermodell.jpg"/>
          <p:cNvPicPr>
            <a:picLocks noChangeAspect="1" noChangeArrowheads="1"/>
          </p:cNvPicPr>
          <p:nvPr/>
        </p:nvPicPr>
        <p:blipFill>
          <a:blip r:embed="rId2" cstate="print"/>
          <a:srcRect l="6297" t="22694"/>
          <a:stretch>
            <a:fillRect/>
          </a:stretch>
        </p:blipFill>
        <p:spPr bwMode="auto">
          <a:xfrm>
            <a:off x="7677345" y="1313765"/>
            <a:ext cx="1310517" cy="720080"/>
          </a:xfrm>
          <a:prstGeom prst="rect">
            <a:avLst/>
          </a:prstGeom>
          <a:noFill/>
        </p:spPr>
      </p:pic>
      <p:pic>
        <p:nvPicPr>
          <p:cNvPr id="28" name="Picture 10" descr="http://static.pagenstecher.de/uploads/a/ab/ab8/ab8c/VW_Passat_R36_neu_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7344" y="2078850"/>
            <a:ext cx="1305145" cy="870758"/>
          </a:xfrm>
          <a:prstGeom prst="rect">
            <a:avLst/>
          </a:prstGeom>
          <a:noFill/>
        </p:spPr>
      </p:pic>
      <p:pic>
        <p:nvPicPr>
          <p:cNvPr id="29" name="Picture 12" descr="http://www.nationwidevehiclecontracts.co.uk/images/models/vw_beetle_5.jpg"/>
          <p:cNvPicPr>
            <a:picLocks noChangeAspect="1" noChangeArrowheads="1"/>
          </p:cNvPicPr>
          <p:nvPr/>
        </p:nvPicPr>
        <p:blipFill>
          <a:blip r:embed="rId4" cstate="print"/>
          <a:srcRect t="15533"/>
          <a:stretch>
            <a:fillRect/>
          </a:stretch>
        </p:blipFill>
        <p:spPr bwMode="auto">
          <a:xfrm>
            <a:off x="7677344" y="3023955"/>
            <a:ext cx="1305145" cy="734211"/>
          </a:xfrm>
          <a:prstGeom prst="rect">
            <a:avLst/>
          </a:prstGeom>
          <a:noFill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" b="50000"/>
          <a:stretch/>
        </p:blipFill>
        <p:spPr bwMode="auto">
          <a:xfrm>
            <a:off x="4892852" y="4296401"/>
            <a:ext cx="2079510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67" r="-24"/>
          <a:stretch/>
        </p:blipFill>
        <p:spPr bwMode="auto">
          <a:xfrm>
            <a:off x="6954198" y="4293096"/>
            <a:ext cx="2082298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Copy Plattform QuickLine</a:t>
            </a:r>
            <a:endParaRPr lang="de-CH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9615"/>
                <a:gridCol w="5779985"/>
              </a:tblGrid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smtClean="0"/>
                        <a:t>BtoC</a:t>
                      </a:r>
                      <a:r>
                        <a:rPr lang="de-CH" sz="1800" baseline="0" smtClean="0"/>
                        <a:t> (Endverbraucher)</a:t>
                      </a:r>
                      <a:endParaRPr lang="de-CH" sz="1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mtClean="0"/>
                        <a:t>Zielgruppe</a:t>
                      </a:r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b="1" smtClean="0">
                          <a:solidFill>
                            <a:srgbClr val="FF0000"/>
                          </a:solidFill>
                        </a:rPr>
                        <a:t>Für</a:t>
                      </a:r>
                      <a:r>
                        <a:rPr lang="de-CH" sz="1200" smtClean="0"/>
                        <a:t>  Männer und Frauen (30-50 Jahre), eher</a:t>
                      </a:r>
                      <a:r>
                        <a:rPr lang="de-CH" sz="1200" baseline="0" smtClean="0"/>
                        <a:t> ländlich, eher konservativ, </a:t>
                      </a:r>
                      <a:br>
                        <a:rPr lang="de-CH" sz="1200" baseline="0" smtClean="0"/>
                      </a:br>
                      <a:r>
                        <a:rPr lang="de-CH" sz="1200" baseline="0" smtClean="0"/>
                        <a:t>mit mittlerem Einkommen, Ein- und Mehrpersonen-Haushalt</a:t>
                      </a:r>
                      <a:endParaRPr lang="de-CH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mtClean="0"/>
                        <a:t>Positionierung</a:t>
                      </a:r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b="1" smtClean="0">
                          <a:solidFill>
                            <a:srgbClr val="FF0000"/>
                          </a:solidFill>
                        </a:rPr>
                        <a:t>ist</a:t>
                      </a:r>
                      <a:r>
                        <a:rPr lang="de-CH" sz="1200" smtClean="0"/>
                        <a:t> QuickLine </a:t>
                      </a:r>
                      <a:r>
                        <a:rPr lang="de-CH" sz="1200" i="1" smtClean="0"/>
                        <a:t>das</a:t>
                      </a:r>
                      <a:r>
                        <a:rPr lang="de-CH" sz="1200" smtClean="0"/>
                        <a:t>Telekommunikations-Angebot  (Internet, Telefon, TV)</a:t>
                      </a:r>
                      <a:br>
                        <a:rPr lang="de-CH" sz="1200" smtClean="0"/>
                      </a:br>
                      <a:r>
                        <a:rPr lang="de-CH" sz="1200" smtClean="0"/>
                        <a:t>aus der Region</a:t>
                      </a:r>
                      <a:endParaRPr lang="de-CH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mtClean="0"/>
                        <a:t>Zentraler</a:t>
                      </a:r>
                      <a:r>
                        <a:rPr lang="de-CH" baseline="0" smtClean="0"/>
                        <a:t> </a:t>
                      </a:r>
                      <a:br>
                        <a:rPr lang="de-CH" baseline="0" smtClean="0"/>
                      </a:br>
                      <a:r>
                        <a:rPr lang="de-CH" baseline="0" smtClean="0"/>
                        <a:t>Kundennutzen</a:t>
                      </a:r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b="1" smtClean="0">
                          <a:solidFill>
                            <a:srgbClr val="FF0000"/>
                          </a:solidFill>
                        </a:rPr>
                        <a:t>welche</a:t>
                      </a:r>
                      <a:r>
                        <a:rPr lang="de-CH" sz="1200" smtClean="0"/>
                        <a:t> dem Kunden das Höchstmass </a:t>
                      </a:r>
                      <a:br>
                        <a:rPr lang="de-CH" sz="1200" smtClean="0"/>
                      </a:br>
                      <a:r>
                        <a:rPr lang="de-CH" sz="1200" smtClean="0"/>
                        <a:t>an Unterhaltung und Service-Qualität</a:t>
                      </a:r>
                      <a:r>
                        <a:rPr lang="de-CH" sz="1200" baseline="0" smtClean="0"/>
                        <a:t> bietet...</a:t>
                      </a:r>
                      <a:endParaRPr lang="de-CH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mtClean="0"/>
                        <a:t>Reason why</a:t>
                      </a:r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b="1" dirty="0" smtClean="0">
                          <a:solidFill>
                            <a:srgbClr val="FF0000"/>
                          </a:solidFill>
                        </a:rPr>
                        <a:t>weil</a:t>
                      </a:r>
                      <a:r>
                        <a:rPr lang="de-CH" sz="1200" baseline="0" dirty="0" smtClean="0"/>
                        <a:t> QuickLine</a:t>
                      </a:r>
                    </a:p>
                    <a:p>
                      <a:r>
                        <a:rPr lang="de-CH" sz="1200" baseline="0" dirty="0" smtClean="0"/>
                        <a:t>- eine bessere Produktleistung umfasst (schneller, stabiler, besseres TV)</a:t>
                      </a:r>
                    </a:p>
                    <a:p>
                      <a:r>
                        <a:rPr lang="de-CH" sz="1200" baseline="0" dirty="0" smtClean="0"/>
                        <a:t>- das beste Preis/Leistungsverhältnis bietet</a:t>
                      </a:r>
                    </a:p>
                    <a:p>
                      <a:r>
                        <a:rPr lang="de-CH" sz="1200" baseline="0" dirty="0" smtClean="0"/>
                        <a:t>- mit einem persönlicheren Service die Nähe zum Kunden garantiert</a:t>
                      </a:r>
                    </a:p>
                    <a:p>
                      <a:r>
                        <a:rPr lang="de-CH" sz="1200" baseline="0" dirty="0" smtClean="0"/>
                        <a:t>- mit innovativen Produktfeatures (</a:t>
                      </a:r>
                      <a:r>
                        <a:rPr lang="de-CH" sz="1200" baseline="0" dirty="0" err="1" smtClean="0"/>
                        <a:t>zB</a:t>
                      </a:r>
                      <a:r>
                        <a:rPr lang="de-CH" sz="1200" baseline="0" dirty="0" smtClean="0"/>
                        <a:t> Verte! Freeze24) einen Schritt voraus ist</a:t>
                      </a:r>
                      <a:endParaRPr lang="de-CH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D23687-D6DD-4DFE-ACCF-EB4195725B83}" type="slidenum">
              <a:rPr lang="de-CH" smtClean="0"/>
              <a:pPr>
                <a:defRPr/>
              </a:pPr>
              <a:t>3</a:t>
            </a:fld>
            <a:endParaRPr lang="de-CH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SWOT-Analyse (Stärken/Schwächen)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D23687-D6DD-4DFE-ACCF-EB4195725B83}" type="slidenum">
              <a:rPr lang="de-CH" smtClean="0"/>
              <a:pPr>
                <a:defRPr/>
              </a:pPr>
              <a:t>4</a:t>
            </a:fld>
            <a:endParaRPr lang="de-CH"/>
          </a:p>
        </p:txBody>
      </p:sp>
      <p:sp>
        <p:nvSpPr>
          <p:cNvPr id="5" name="Rechteck 4"/>
          <p:cNvSpPr/>
          <p:nvPr/>
        </p:nvSpPr>
        <p:spPr bwMode="auto">
          <a:xfrm>
            <a:off x="476545" y="1583795"/>
            <a:ext cx="8370930" cy="4410490"/>
          </a:xfrm>
          <a:prstGeom prst="rect">
            <a:avLst/>
          </a:prstGeom>
          <a:noFill/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Gerade Verbindung 6"/>
          <p:cNvCxnSpPr>
            <a:stCxn id="5" idx="0"/>
            <a:endCxn id="5" idx="2"/>
          </p:cNvCxnSpPr>
          <p:nvPr/>
        </p:nvCxnSpPr>
        <p:spPr bwMode="auto">
          <a:xfrm rot="16200000" flipH="1">
            <a:off x="2456765" y="3789040"/>
            <a:ext cx="441049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/>
          <p:cNvSpPr txBox="1"/>
          <p:nvPr/>
        </p:nvSpPr>
        <p:spPr>
          <a:xfrm>
            <a:off x="566555" y="1712765"/>
            <a:ext cx="3735415" cy="314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0" indent="-180975" eaLnBrk="0" hangingPunct="0">
              <a:spcBef>
                <a:spcPct val="20000"/>
              </a:spcBef>
              <a:tabLst>
                <a:tab pos="180975" algn="l"/>
              </a:tabLst>
              <a:defRPr/>
            </a:pPr>
            <a:r>
              <a:rPr lang="de-CH" sz="1600" kern="0" smtClean="0"/>
              <a:t>Stärken von QuickLine</a:t>
            </a:r>
            <a:endParaRPr lang="de-CH" sz="1200" b="0" kern="0" smtClean="0"/>
          </a:p>
          <a:p>
            <a:pPr marL="180975" lvl="0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Möglichkeiten im Bereich Service-Qualität (durch lokale Verankerung) </a:t>
            </a:r>
          </a:p>
          <a:p>
            <a:pPr marL="180975" lvl="0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Grosse Flexibilität (Time to Market)</a:t>
            </a:r>
          </a:p>
          <a:p>
            <a:pPr marL="180975" lvl="0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Hohe Innovationskraft </a:t>
            </a:r>
          </a:p>
          <a:p>
            <a:pPr marL="180975" lvl="0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4Play-Produktesortiment (vor allem Verte! &amp; Mobile; USP geg. Konkurrenz)</a:t>
            </a:r>
          </a:p>
          <a:p>
            <a:pPr marL="180975" lvl="0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Zugang zu breiter Kundenbasis (85 % der Haushalte mit Coax erschlossen)</a:t>
            </a:r>
          </a:p>
          <a:p>
            <a:pPr marL="180975" lvl="0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Lokale Verankerung innerhalb QuickLine-Gebietes (alles aus einer Hand, gute Vertrauensbasis)</a:t>
            </a:r>
          </a:p>
          <a:p>
            <a:pPr marL="180975" lvl="0" indent="-180975">
              <a:buFont typeface="Arial" pitchFamily="34" charset="0"/>
              <a:buChar char="•"/>
              <a:tabLst>
                <a:tab pos="180975" algn="l"/>
              </a:tabLst>
            </a:pPr>
            <a:r>
              <a:rPr lang="de-CH" sz="1200" smtClean="0"/>
              <a:t>Qualitativ hochwertige Netze mit der Möglichkeit neue Dienste anzubieten</a:t>
            </a:r>
          </a:p>
          <a:p>
            <a:pPr marL="180975" indent="-180975">
              <a:buFont typeface="Arial" pitchFamily="34" charset="0"/>
              <a:buChar char="•"/>
              <a:tabLst>
                <a:tab pos="180975" algn="l"/>
              </a:tabLst>
            </a:pPr>
            <a:r>
              <a:rPr lang="de-CH" sz="1200" kern="0" smtClean="0"/>
              <a:t>Hohe Kundenzufriedenheit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662010" y="1673805"/>
            <a:ext cx="4185465" cy="4290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0" indent="-180975" eaLnBrk="0" hangingPunct="0">
              <a:spcBef>
                <a:spcPct val="20000"/>
              </a:spcBef>
              <a:tabLst>
                <a:tab pos="180975" algn="l"/>
              </a:tabLst>
              <a:defRPr/>
            </a:pPr>
            <a:r>
              <a:rPr lang="de-CH" sz="1600" kern="0" smtClean="0"/>
              <a:t>Schwächen von QuickLine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Marketing–Power (Marktbearbeitung zu wenig konsequent bzw. intensiv)</a:t>
            </a:r>
          </a:p>
          <a:p>
            <a:pPr marL="361950" lvl="1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Professionalisierung des Marketingteams</a:t>
            </a:r>
          </a:p>
          <a:p>
            <a:pPr marL="361950" lvl="1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Erhöhung der Marketingausgaben</a:t>
            </a:r>
          </a:p>
          <a:p>
            <a:pPr marL="361950" lvl="1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Verbesserung der Vertriebsorganisation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Helpdesk &amp; Infoline (Öffnungszeiten, Wahrnehmung Upselling-Potential)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Ausbau &amp; weitere Professionalisierung Helpdesk, </a:t>
            </a:r>
            <a:br>
              <a:rPr lang="de-CH" sz="1200" b="0" kern="0" smtClean="0"/>
            </a:br>
            <a:r>
              <a:rPr lang="de-CH" sz="1200" b="0" kern="0" smtClean="0"/>
              <a:t>In-Sourcing Infoline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Teilweise untaugliche Hausverteilanlagen (HVA)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Beteiligung an den Kosten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Ausnutzung der Möglichkeit zur Servicequalität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Fokussierung auf Prozessoptimierungen, Abbau von Einstiegshürden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Es fehlt teilweise ein klarer strategischer Fokus um Wettbewerbsvorteile bzw. strategische Erfolgspositionen aufbauen zu können.  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Differenzierung und Positionierung über die Serviceleistung /- qualität</a:t>
            </a:r>
            <a:endParaRPr lang="en-US" sz="1200" b="0" kern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SWOT-Analyse (Chancen/Gefahren)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D23687-D6DD-4DFE-ACCF-EB4195725B83}" type="slidenum">
              <a:rPr lang="de-CH" smtClean="0"/>
              <a:pPr>
                <a:defRPr/>
              </a:pPr>
              <a:t>5</a:t>
            </a:fld>
            <a:endParaRPr lang="de-CH"/>
          </a:p>
        </p:txBody>
      </p:sp>
      <p:sp>
        <p:nvSpPr>
          <p:cNvPr id="5" name="Rechteck 4"/>
          <p:cNvSpPr/>
          <p:nvPr/>
        </p:nvSpPr>
        <p:spPr bwMode="auto">
          <a:xfrm>
            <a:off x="476545" y="1583795"/>
            <a:ext cx="8370930" cy="4410490"/>
          </a:xfrm>
          <a:prstGeom prst="rect">
            <a:avLst/>
          </a:prstGeom>
          <a:noFill/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Gerade Verbindung 6"/>
          <p:cNvCxnSpPr>
            <a:stCxn id="5" idx="0"/>
            <a:endCxn id="5" idx="2"/>
          </p:cNvCxnSpPr>
          <p:nvPr/>
        </p:nvCxnSpPr>
        <p:spPr bwMode="auto">
          <a:xfrm rot="16200000" flipH="1">
            <a:off x="2456765" y="3789040"/>
            <a:ext cx="441049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/>
          <p:cNvSpPr txBox="1"/>
          <p:nvPr/>
        </p:nvSpPr>
        <p:spPr>
          <a:xfrm>
            <a:off x="566555" y="1712765"/>
            <a:ext cx="3735415" cy="314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0" indent="-180975" eaLnBrk="0" hangingPunct="0">
              <a:spcBef>
                <a:spcPct val="20000"/>
              </a:spcBef>
              <a:tabLst>
                <a:tab pos="180975" algn="l"/>
              </a:tabLst>
              <a:defRPr/>
            </a:pPr>
            <a:r>
              <a:rPr lang="de-CH" sz="1600" kern="0" smtClean="0"/>
              <a:t>Chancen für QuickLine</a:t>
            </a:r>
            <a:endParaRPr lang="de-CH" sz="1200" b="0" kern="0" smtClean="0"/>
          </a:p>
          <a:p>
            <a:pPr marL="180975" lvl="0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Differenzierung über den Service (können ausschliesslich lokale Anbieter bzw. die KNU‘s umsetzen) Helpdesk &amp; Infoline (Öffnungszeiten, Wahrnehmung Up-selling-Potential)</a:t>
            </a:r>
          </a:p>
          <a:p>
            <a:pPr marL="180975" lvl="0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Das Kupfernetz der Swisscom hat seine Grenzen erreicht. Und bis FTTH bis zu einem gewissen Grad verfügbar sein wird, wird noch einige Jahre gehen.</a:t>
            </a:r>
          </a:p>
          <a:p>
            <a:pPr marL="180975" lvl="0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Die HD-Migration der SRG kann starken Schub für die Digital-TV-Migration bedeuten.</a:t>
            </a:r>
          </a:p>
          <a:p>
            <a:pPr marL="180975" lvl="0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Analog-TV ist eine kleine Chance.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Bedürfnis der Endkunden für interaktives TV </a:t>
            </a:r>
            <a:br>
              <a:rPr lang="de-CH" sz="1200" b="0" kern="0" smtClean="0"/>
            </a:br>
            <a:r>
              <a:rPr lang="de-CH" sz="1200" b="0" kern="0" smtClean="0"/>
              <a:t>(inkl. 3D)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Wachsendes Kundenbedürfnis für QuadruplePlay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662010" y="1673805"/>
            <a:ext cx="4185465" cy="4253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0" indent="-180975" eaLnBrk="0" hangingPunct="0">
              <a:spcBef>
                <a:spcPct val="20000"/>
              </a:spcBef>
              <a:tabLst>
                <a:tab pos="180975" algn="l"/>
              </a:tabLst>
              <a:defRPr/>
            </a:pPr>
            <a:r>
              <a:rPr lang="de-CH" sz="1600" kern="0" smtClean="0"/>
              <a:t>Gefahren für QuickLine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Konkurrenz fördert den Preisdruck, dadurch schwinden die Margen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Produkt-Bundel, zusätzliche Services und Dienst-leistungen (Installation &amp; Support), Kundenwachstum, USP über Leistungsdifferenzierung Erhöhung der Marketingausgaben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Wegfall Monopolsituation wegen FTTH/OpenAccess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Akquisition neuer Partnernetze, Flexible Geschäfts-modelle, konzertiertes Vorgehen mit Aktionären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Swisscom starker Auftritt im Fernsehmarkt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FTTH-Ausbau von Swisscom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Wegfallende Anschlussgebühren (im Zusammenhang mit FTTH-Angeboten)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Produktbündelung mit Mobile durch Swisscom (gibt es bei Swisscom im TV-Bereich bereits, nicht mit Festnetz)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Substitution durch Mobile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Fehlende USP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180975" algn="l"/>
              </a:tabLst>
              <a:defRPr/>
            </a:pPr>
            <a:r>
              <a:rPr lang="de-CH" sz="1200" b="0" kern="0" smtClean="0"/>
              <a:t>Video on Demand (VoD) von OTTP (Over the Top Player) → könnte zum Bandbreitenproblem werden.</a:t>
            </a:r>
            <a:endParaRPr lang="de-CH" sz="1200" b="0" kern="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04329"/>
            <a:ext cx="8229600" cy="652463"/>
          </a:xfrm>
        </p:spPr>
        <p:txBody>
          <a:bodyPr/>
          <a:lstStyle/>
          <a:p>
            <a:pPr eaLnBrk="1" hangingPunct="1"/>
            <a:r>
              <a:rPr lang="de-DE" smtClean="0"/>
              <a:t>Strategische Positionierung/Zielsetzung</a:t>
            </a:r>
            <a:endParaRPr lang="de-DE" dirty="0" smtClean="0"/>
          </a:p>
        </p:txBody>
      </p:sp>
      <p:sp>
        <p:nvSpPr>
          <p:cNvPr id="8" name="Rectangle 4"/>
          <p:cNvSpPr/>
          <p:nvPr/>
        </p:nvSpPr>
        <p:spPr>
          <a:xfrm>
            <a:off x="971600" y="1780796"/>
            <a:ext cx="2592288" cy="10001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/>
              <a:t>Kundenzufriedenheit</a:t>
            </a:r>
            <a:endParaRPr lang="en-US" b="1" dirty="0"/>
          </a:p>
        </p:txBody>
      </p:sp>
      <p:cxnSp>
        <p:nvCxnSpPr>
          <p:cNvPr id="11" name="Straight Connector 40"/>
          <p:cNvCxnSpPr/>
          <p:nvPr/>
        </p:nvCxnSpPr>
        <p:spPr>
          <a:xfrm>
            <a:off x="971550" y="3356992"/>
            <a:ext cx="235585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56"/>
          <p:cNvCxnSpPr/>
          <p:nvPr/>
        </p:nvCxnSpPr>
        <p:spPr>
          <a:xfrm rot="5400000">
            <a:off x="883444" y="3445098"/>
            <a:ext cx="177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57"/>
          <p:cNvCxnSpPr/>
          <p:nvPr/>
        </p:nvCxnSpPr>
        <p:spPr>
          <a:xfrm rot="5400000">
            <a:off x="3237706" y="3445098"/>
            <a:ext cx="177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0"/>
          <p:cNvCxnSpPr/>
          <p:nvPr/>
        </p:nvCxnSpPr>
        <p:spPr>
          <a:xfrm rot="5400000">
            <a:off x="6156970" y="3068166"/>
            <a:ext cx="7200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72"/>
          <p:cNvSpPr txBox="1"/>
          <p:nvPr/>
        </p:nvSpPr>
        <p:spPr>
          <a:xfrm>
            <a:off x="393700" y="3696910"/>
            <a:ext cx="155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Produkte</a:t>
            </a:r>
            <a:endParaRPr lang="en-US" b="1" dirty="0"/>
          </a:p>
        </p:txBody>
      </p:sp>
      <p:sp>
        <p:nvSpPr>
          <p:cNvPr id="23" name="TextBox 78"/>
          <p:cNvSpPr txBox="1"/>
          <p:nvPr/>
        </p:nvSpPr>
        <p:spPr>
          <a:xfrm>
            <a:off x="1905000" y="3714980"/>
            <a:ext cx="115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Preis</a:t>
            </a:r>
            <a:endParaRPr lang="en-US" b="1" dirty="0"/>
          </a:p>
        </p:txBody>
      </p:sp>
      <p:sp>
        <p:nvSpPr>
          <p:cNvPr id="24" name="TextBox 79"/>
          <p:cNvSpPr txBox="1"/>
          <p:nvPr/>
        </p:nvSpPr>
        <p:spPr>
          <a:xfrm>
            <a:off x="3060700" y="3714980"/>
            <a:ext cx="115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Service</a:t>
            </a:r>
            <a:endParaRPr lang="en-US" b="1" dirty="0"/>
          </a:p>
        </p:txBody>
      </p:sp>
      <p:sp>
        <p:nvSpPr>
          <p:cNvPr id="25" name="TextBox 80"/>
          <p:cNvSpPr txBox="1"/>
          <p:nvPr/>
        </p:nvSpPr>
        <p:spPr>
          <a:xfrm>
            <a:off x="5796136" y="342900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Erhöhung</a:t>
            </a:r>
            <a:r>
              <a:rPr lang="en-GB" b="1" dirty="0" smtClean="0"/>
              <a:t> Penetration</a:t>
            </a:r>
            <a:endParaRPr lang="en-US" b="1" dirty="0"/>
          </a:p>
        </p:txBody>
      </p:sp>
      <p:cxnSp>
        <p:nvCxnSpPr>
          <p:cNvPr id="28" name="Straight Connector 84"/>
          <p:cNvCxnSpPr/>
          <p:nvPr/>
        </p:nvCxnSpPr>
        <p:spPr>
          <a:xfrm>
            <a:off x="438150" y="4221088"/>
            <a:ext cx="9779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86"/>
          <p:cNvCxnSpPr/>
          <p:nvPr/>
        </p:nvCxnSpPr>
        <p:spPr>
          <a:xfrm>
            <a:off x="1771650" y="4221088"/>
            <a:ext cx="9779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87"/>
          <p:cNvCxnSpPr/>
          <p:nvPr/>
        </p:nvCxnSpPr>
        <p:spPr>
          <a:xfrm>
            <a:off x="3149600" y="4221088"/>
            <a:ext cx="9779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89"/>
          <p:cNvSpPr txBox="1"/>
          <p:nvPr/>
        </p:nvSpPr>
        <p:spPr>
          <a:xfrm>
            <a:off x="1682750" y="4437112"/>
            <a:ext cx="1333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 indent="-95250">
              <a:buFont typeface="Arial" pitchFamily="34" charset="0"/>
              <a:buChar char="•"/>
            </a:pPr>
            <a:r>
              <a:rPr lang="en-GB" sz="1200" dirty="0" err="1" smtClean="0"/>
              <a:t>Rund</a:t>
            </a:r>
            <a:r>
              <a:rPr lang="en-GB" sz="1200" dirty="0" smtClean="0"/>
              <a:t> 10% </a:t>
            </a:r>
            <a:r>
              <a:rPr lang="en-GB" sz="1200" dirty="0" err="1" smtClean="0"/>
              <a:t>billiger</a:t>
            </a:r>
            <a:r>
              <a:rPr lang="en-GB" sz="1200" dirty="0" smtClean="0"/>
              <a:t> </a:t>
            </a:r>
            <a:r>
              <a:rPr lang="en-GB" sz="1200" dirty="0" err="1" smtClean="0"/>
              <a:t>als</a:t>
            </a:r>
            <a:r>
              <a:rPr lang="en-GB" sz="1200" dirty="0" smtClean="0"/>
              <a:t> SC</a:t>
            </a:r>
            <a:endParaRPr lang="en-US" sz="1200" dirty="0"/>
          </a:p>
        </p:txBody>
      </p:sp>
      <p:sp>
        <p:nvSpPr>
          <p:cNvPr id="32" name="TextBox 90"/>
          <p:cNvSpPr txBox="1"/>
          <p:nvPr/>
        </p:nvSpPr>
        <p:spPr>
          <a:xfrm>
            <a:off x="3060699" y="4437112"/>
            <a:ext cx="14662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 indent="-95250">
              <a:buFont typeface="Arial" pitchFamily="34" charset="0"/>
              <a:buChar char="•"/>
            </a:pPr>
            <a:r>
              <a:rPr lang="en-GB" sz="1200" dirty="0" smtClean="0"/>
              <a:t>“worry-free” </a:t>
            </a:r>
            <a:r>
              <a:rPr lang="en-GB" sz="1200" dirty="0" err="1" smtClean="0"/>
              <a:t>Kundenservice</a:t>
            </a:r>
            <a:r>
              <a:rPr lang="en-GB" sz="1200" dirty="0" smtClean="0"/>
              <a:t> </a:t>
            </a:r>
            <a:r>
              <a:rPr lang="en-GB" sz="1200" dirty="0" err="1" smtClean="0"/>
              <a:t>mit</a:t>
            </a:r>
            <a:r>
              <a:rPr lang="en-GB" sz="1200" dirty="0" smtClean="0"/>
              <a:t> Service-Organisation, die auf </a:t>
            </a:r>
            <a:r>
              <a:rPr lang="en-GB" sz="1200" dirty="0" err="1" smtClean="0"/>
              <a:t>Kunden</a:t>
            </a:r>
            <a:r>
              <a:rPr lang="en-GB" sz="1200" dirty="0" smtClean="0"/>
              <a:t> </a:t>
            </a:r>
            <a:r>
              <a:rPr lang="en-GB" sz="1200" dirty="0" err="1" smtClean="0"/>
              <a:t>zugeht</a:t>
            </a:r>
            <a:endParaRPr lang="en-US" sz="1200" dirty="0"/>
          </a:p>
        </p:txBody>
      </p:sp>
      <p:sp>
        <p:nvSpPr>
          <p:cNvPr id="33" name="TextBox 91"/>
          <p:cNvSpPr txBox="1"/>
          <p:nvPr/>
        </p:nvSpPr>
        <p:spPr>
          <a:xfrm>
            <a:off x="5796136" y="4077072"/>
            <a:ext cx="2592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 indent="-95250">
              <a:buFont typeface="Arial" pitchFamily="34" charset="0"/>
              <a:buChar char="•"/>
            </a:pPr>
            <a:r>
              <a:rPr lang="en-GB" sz="1600" dirty="0" smtClean="0"/>
              <a:t> </a:t>
            </a:r>
            <a:r>
              <a:rPr lang="en-GB" sz="1600" smtClean="0"/>
              <a:t>Internet-Penetration   </a:t>
            </a:r>
            <a:br>
              <a:rPr lang="en-GB" sz="1600" smtClean="0"/>
            </a:br>
            <a:r>
              <a:rPr lang="en-GB" sz="1600" smtClean="0"/>
              <a:t> von </a:t>
            </a:r>
            <a:r>
              <a:rPr lang="en-GB" sz="1600" dirty="0" smtClean="0"/>
              <a:t>Ø 30-35%</a:t>
            </a:r>
          </a:p>
          <a:p>
            <a:pPr marL="95250" indent="-95250">
              <a:buFont typeface="Arial" pitchFamily="34" charset="0"/>
              <a:buChar char="•"/>
            </a:pPr>
            <a:r>
              <a:rPr lang="en-GB" sz="1600" dirty="0" smtClean="0"/>
              <a:t> Cross- &amp; Up-Selling</a:t>
            </a:r>
          </a:p>
          <a:p>
            <a:pPr marL="95250" indent="-95250">
              <a:buFont typeface="Arial" pitchFamily="34" charset="0"/>
              <a:buChar char="•"/>
            </a:pPr>
            <a:r>
              <a:rPr lang="en-GB" sz="1600" smtClean="0"/>
              <a:t> All-in-one pushen </a:t>
            </a:r>
            <a:endParaRPr lang="en-GB" sz="1600" dirty="0" smtClean="0"/>
          </a:p>
          <a:p>
            <a:pPr marL="95250" indent="-95250">
              <a:buFont typeface="Arial" pitchFamily="34" charset="0"/>
              <a:buChar char="•"/>
            </a:pPr>
            <a:endParaRPr lang="en-US" sz="1600" dirty="0"/>
          </a:p>
        </p:txBody>
      </p:sp>
      <p:sp>
        <p:nvSpPr>
          <p:cNvPr id="38" name="Rectangle 4"/>
          <p:cNvSpPr>
            <a:spLocks noGrp="1"/>
          </p:cNvSpPr>
          <p:nvPr>
            <p:ph type="body" idx="1"/>
          </p:nvPr>
        </p:nvSpPr>
        <p:spPr>
          <a:xfrm>
            <a:off x="5148064" y="1772816"/>
            <a:ext cx="2736304" cy="10081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GB" b="1" dirty="0" err="1" smtClean="0"/>
              <a:t>Kundenwachstum</a:t>
            </a:r>
            <a:endParaRPr lang="en-US" b="1" dirty="0"/>
          </a:p>
        </p:txBody>
      </p:sp>
      <p:cxnSp>
        <p:nvCxnSpPr>
          <p:cNvPr id="41" name="Straight Connector 60"/>
          <p:cNvCxnSpPr/>
          <p:nvPr/>
        </p:nvCxnSpPr>
        <p:spPr>
          <a:xfrm rot="5400000">
            <a:off x="1980506" y="3068166"/>
            <a:ext cx="57606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83"/>
          <p:cNvSpPr txBox="1"/>
          <p:nvPr/>
        </p:nvSpPr>
        <p:spPr>
          <a:xfrm>
            <a:off x="349250" y="4437112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 indent="-95250">
              <a:buFont typeface="Arial" pitchFamily="34" charset="0"/>
              <a:buChar char="•"/>
            </a:pPr>
            <a:r>
              <a:rPr lang="en-GB" sz="1200" dirty="0" err="1" smtClean="0"/>
              <a:t>Mindestens</a:t>
            </a:r>
            <a:r>
              <a:rPr lang="en-GB" sz="1200" dirty="0" smtClean="0"/>
              <a:t> so gut </a:t>
            </a:r>
            <a:r>
              <a:rPr lang="en-GB" sz="1200" dirty="0" err="1" smtClean="0"/>
              <a:t>wie</a:t>
            </a:r>
            <a:r>
              <a:rPr lang="en-GB" sz="1200" dirty="0" smtClean="0"/>
              <a:t> SC/CC</a:t>
            </a:r>
          </a:p>
          <a:p>
            <a:pPr marL="95250" indent="-95250">
              <a:buFont typeface="Arial" pitchFamily="34" charset="0"/>
              <a:buChar char="•"/>
            </a:pPr>
            <a:r>
              <a:rPr lang="en-GB" sz="1200" dirty="0" err="1" smtClean="0"/>
              <a:t>Innovativ</a:t>
            </a:r>
            <a:endParaRPr lang="en-GB" sz="1200" dirty="0" smtClean="0"/>
          </a:p>
          <a:p>
            <a:pPr marL="95250" indent="-95250">
              <a:buFont typeface="Arial" pitchFamily="34" charset="0"/>
              <a:buChar char="•"/>
            </a:pPr>
            <a:r>
              <a:rPr lang="en-GB" sz="1200" smtClean="0"/>
              <a:t>Quadruple</a:t>
            </a:r>
            <a:br>
              <a:rPr lang="en-GB" sz="1200" smtClean="0"/>
            </a:br>
            <a:r>
              <a:rPr lang="en-GB" sz="1200" smtClean="0"/>
              <a:t>Play</a:t>
            </a:r>
            <a:endParaRPr lang="en-US" sz="1200" dirty="0"/>
          </a:p>
        </p:txBody>
      </p:sp>
      <p:sp>
        <p:nvSpPr>
          <p:cNvPr id="44" name="Pfeil nach rechts 43"/>
          <p:cNvSpPr/>
          <p:nvPr/>
        </p:nvSpPr>
        <p:spPr>
          <a:xfrm>
            <a:off x="4355976" y="2132856"/>
            <a:ext cx="576064" cy="28803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Pfeil nach rechts 45"/>
          <p:cNvSpPr/>
          <p:nvPr/>
        </p:nvSpPr>
        <p:spPr>
          <a:xfrm rot="10800000">
            <a:off x="3779912" y="2132856"/>
            <a:ext cx="576064" cy="28803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EF24A2E-7C2E-4485-A8B0-3DF95B7490DA}" type="slidenum">
              <a:rPr lang="de-CH" smtClean="0"/>
              <a:pPr>
                <a:defRPr/>
              </a:pPr>
              <a:t>6</a:t>
            </a:fld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066800" y="685800"/>
            <a:ext cx="7848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de-DE" sz="4400">
              <a:solidFill>
                <a:schemeClr val="tx2"/>
              </a:solidFill>
            </a:endParaRPr>
          </a:p>
        </p:txBody>
      </p:sp>
      <p:cxnSp>
        <p:nvCxnSpPr>
          <p:cNvPr id="19461" name="Gerade Verbindung mit Pfeil 28"/>
          <p:cNvCxnSpPr>
            <a:cxnSpLocks noChangeShapeType="1"/>
          </p:cNvCxnSpPr>
          <p:nvPr/>
        </p:nvCxnSpPr>
        <p:spPr bwMode="auto">
          <a:xfrm rot="5400000">
            <a:off x="2699545" y="3786981"/>
            <a:ext cx="3744912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9462" name="Gerade Verbindung mit Pfeil 31"/>
          <p:cNvCxnSpPr>
            <a:cxnSpLocks noChangeShapeType="1"/>
          </p:cNvCxnSpPr>
          <p:nvPr/>
        </p:nvCxnSpPr>
        <p:spPr bwMode="auto">
          <a:xfrm>
            <a:off x="2698750" y="3787775"/>
            <a:ext cx="3744913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9463" name="Textfeld 32"/>
          <p:cNvSpPr txBox="1">
            <a:spLocks noChangeArrowheads="1"/>
          </p:cNvSpPr>
          <p:nvPr/>
        </p:nvSpPr>
        <p:spPr bwMode="auto">
          <a:xfrm>
            <a:off x="6529388" y="3590925"/>
            <a:ext cx="1978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800">
                <a:latin typeface="MetaNormal-Roman" pitchFamily="34" charset="0"/>
              </a:rPr>
              <a:t>hoher Servicelevel</a:t>
            </a:r>
          </a:p>
        </p:txBody>
      </p:sp>
      <p:sp>
        <p:nvSpPr>
          <p:cNvPr id="19464" name="Textfeld 34"/>
          <p:cNvSpPr txBox="1">
            <a:spLocks noChangeArrowheads="1"/>
          </p:cNvSpPr>
          <p:nvPr/>
        </p:nvSpPr>
        <p:spPr bwMode="auto">
          <a:xfrm>
            <a:off x="4332288" y="5786438"/>
            <a:ext cx="468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CH" sz="2000">
                <a:latin typeface="MetaNormal-Roman" pitchFamily="34" charset="0"/>
              </a:rPr>
              <a:t>-</a:t>
            </a:r>
          </a:p>
        </p:txBody>
      </p:sp>
      <p:sp>
        <p:nvSpPr>
          <p:cNvPr id="19465" name="Textfeld 35"/>
          <p:cNvSpPr txBox="1">
            <a:spLocks noChangeArrowheads="1"/>
          </p:cNvSpPr>
          <p:nvPr/>
        </p:nvSpPr>
        <p:spPr bwMode="auto">
          <a:xfrm>
            <a:off x="3165475" y="1268413"/>
            <a:ext cx="2808288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CH" sz="1800">
                <a:latin typeface="MetaNormal-Roman" pitchFamily="34" charset="0"/>
              </a:rPr>
              <a:t>Preis-/Leistungsverhältnis</a:t>
            </a:r>
          </a:p>
          <a:p>
            <a:pPr algn="ctr"/>
            <a:r>
              <a:rPr lang="de-CH" sz="2000">
                <a:latin typeface="MetaNormal-Roman" pitchFamily="34" charset="0"/>
              </a:rPr>
              <a:t>+</a:t>
            </a:r>
          </a:p>
        </p:txBody>
      </p:sp>
      <p:sp>
        <p:nvSpPr>
          <p:cNvPr id="19466" name="Textfeld 32"/>
          <p:cNvSpPr txBox="1">
            <a:spLocks noChangeArrowheads="1"/>
          </p:cNvSpPr>
          <p:nvPr/>
        </p:nvSpPr>
        <p:spPr bwMode="auto">
          <a:xfrm>
            <a:off x="147638" y="3592513"/>
            <a:ext cx="26241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800">
                <a:latin typeface="MetaNormal-Roman" pitchFamily="34" charset="0"/>
              </a:rPr>
              <a:t>Schlechter Kundendienst</a:t>
            </a:r>
          </a:p>
        </p:txBody>
      </p:sp>
      <p:pic>
        <p:nvPicPr>
          <p:cNvPr id="19468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2750" y="1916113"/>
            <a:ext cx="1239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2" descr="http://www.redmountn.ch/blog/wp-content/uploads/2008/02/swisscom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2852738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Strategische Positionierung</a:t>
            </a:r>
            <a:endParaRPr lang="de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Definition Kernzielgruppe QuickLine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67025" lvl="0" indent="-2867025" eaLnBrk="1" fontAlgn="auto" hangingPunct="1">
              <a:spcAft>
                <a:spcPts val="0"/>
              </a:spcAft>
              <a:buNone/>
              <a:tabLst>
                <a:tab pos="2867025" algn="l"/>
              </a:tabLst>
              <a:defRPr/>
            </a:pPr>
            <a:r>
              <a:rPr lang="de-DE" sz="1800" kern="1200" smtClean="0">
                <a:solidFill>
                  <a:schemeClr val="bg2"/>
                </a:solidFill>
              </a:rPr>
              <a:t>Geschlecht</a:t>
            </a:r>
            <a:r>
              <a:rPr lang="de-DE" sz="1800" kern="1200" smtClean="0"/>
              <a:t>	Männer + Frauen (Tendenz eher Männer)</a:t>
            </a:r>
            <a:br>
              <a:rPr lang="de-DE" sz="1800" kern="1200" smtClean="0"/>
            </a:br>
            <a:r>
              <a:rPr lang="de-DE" sz="1800" kern="1200" smtClean="0"/>
              <a:t>(Kaufentscheide werden gemeinsam getroffen)</a:t>
            </a:r>
          </a:p>
          <a:p>
            <a:pPr marL="2959100" lvl="0" indent="-2959100" eaLnBrk="1" fontAlgn="auto" hangingPunct="1">
              <a:spcAft>
                <a:spcPts val="0"/>
              </a:spcAft>
              <a:buNone/>
              <a:tabLst>
                <a:tab pos="2867025" algn="l"/>
              </a:tabLst>
              <a:defRPr/>
            </a:pPr>
            <a:r>
              <a:rPr lang="de-DE" sz="1800" kern="1200" smtClean="0">
                <a:solidFill>
                  <a:schemeClr val="bg2"/>
                </a:solidFill>
              </a:rPr>
              <a:t>Alter</a:t>
            </a:r>
            <a:r>
              <a:rPr lang="de-DE" sz="1800" kern="1200" smtClean="0"/>
              <a:t>	30 - 50 Jahre</a:t>
            </a:r>
          </a:p>
          <a:p>
            <a:pPr marL="2867025" lvl="0" indent="-2867025" eaLnBrk="1" fontAlgn="auto" hangingPunct="1">
              <a:spcAft>
                <a:spcPts val="0"/>
              </a:spcAft>
              <a:buNone/>
              <a:tabLst>
                <a:tab pos="2867025" algn="l"/>
              </a:tabLst>
              <a:defRPr/>
            </a:pPr>
            <a:r>
              <a:rPr lang="de-DE" sz="1800" kern="1200" smtClean="0">
                <a:solidFill>
                  <a:schemeClr val="bg2"/>
                </a:solidFill>
              </a:rPr>
              <a:t>Interessen</a:t>
            </a:r>
            <a:r>
              <a:rPr lang="de-DE" sz="1800" kern="1200" smtClean="0"/>
              <a:t>	</a:t>
            </a:r>
            <a:r>
              <a:rPr lang="de-DE" sz="1800" smtClean="0"/>
              <a:t>will Qualität, Stabilität, Service, Zuverlässigkeit</a:t>
            </a:r>
          </a:p>
          <a:p>
            <a:pPr marL="2867025" lvl="0" indent="-2867025" eaLnBrk="1" fontAlgn="auto" hangingPunct="1">
              <a:spcAft>
                <a:spcPts val="0"/>
              </a:spcAft>
              <a:buNone/>
              <a:tabLst>
                <a:tab pos="2867025" algn="l"/>
              </a:tabLst>
              <a:defRPr/>
            </a:pPr>
            <a:r>
              <a:rPr lang="de-DE" sz="1800" kern="1200" smtClean="0">
                <a:solidFill>
                  <a:schemeClr val="bg2"/>
                </a:solidFill>
              </a:rPr>
              <a:t>HH Grösse</a:t>
            </a:r>
            <a:r>
              <a:rPr lang="de-DE" sz="1800" kern="12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de-DE" sz="1800" kern="1200" smtClean="0"/>
              <a:t>Ein- und Mehrpersonen-Haushalt</a:t>
            </a:r>
          </a:p>
          <a:p>
            <a:pPr marL="2952750" lvl="0" indent="-2952750" eaLnBrk="1" fontAlgn="auto" hangingPunct="1">
              <a:spcAft>
                <a:spcPts val="0"/>
              </a:spcAft>
              <a:buNone/>
              <a:tabLst>
                <a:tab pos="2867025" algn="l"/>
              </a:tabLst>
              <a:defRPr/>
            </a:pPr>
            <a:r>
              <a:rPr lang="de-DE" sz="1800" kern="1200" smtClean="0">
                <a:solidFill>
                  <a:schemeClr val="bg2"/>
                </a:solidFill>
              </a:rPr>
              <a:t>HH Einkommen</a:t>
            </a:r>
            <a:r>
              <a:rPr lang="de-DE" sz="1800" kern="1200" smtClean="0"/>
              <a:t>	mittleres Einkommen</a:t>
            </a:r>
            <a:endParaRPr lang="de-DE" sz="1800" b="1" kern="1200" smtClean="0"/>
          </a:p>
          <a:p>
            <a:pPr marL="2952750" lvl="0" indent="-2952750" eaLnBrk="1" fontAlgn="auto" hangingPunct="1">
              <a:spcAft>
                <a:spcPts val="0"/>
              </a:spcAft>
              <a:buNone/>
              <a:tabLst>
                <a:tab pos="2867025" algn="l"/>
              </a:tabLst>
              <a:defRPr/>
            </a:pPr>
            <a:r>
              <a:rPr lang="de-DE" sz="1800" kern="1200" smtClean="0">
                <a:solidFill>
                  <a:schemeClr val="bg2"/>
                </a:solidFill>
              </a:rPr>
              <a:t>Nationalität</a:t>
            </a:r>
            <a:r>
              <a:rPr lang="de-DE" sz="1800" kern="1200" smtClean="0"/>
              <a:t>	Schweizer sowie Ausländer </a:t>
            </a:r>
          </a:p>
          <a:p>
            <a:pPr lvl="0" fontAlgn="auto">
              <a:spcAft>
                <a:spcPts val="0"/>
              </a:spcAft>
              <a:buNone/>
              <a:tabLst>
                <a:tab pos="2867025" algn="l"/>
              </a:tabLst>
              <a:defRPr/>
            </a:pPr>
            <a:r>
              <a:rPr lang="de-DE" sz="1800" kern="1200" smtClean="0">
                <a:solidFill>
                  <a:schemeClr val="bg2"/>
                </a:solidFill>
              </a:rPr>
              <a:t>Soziodemogr. </a:t>
            </a:r>
            <a:r>
              <a:rPr lang="de-DE" sz="1800" smtClean="0">
                <a:solidFill>
                  <a:schemeClr val="bg2"/>
                </a:solidFill>
              </a:rPr>
              <a:t>Merkmale</a:t>
            </a:r>
            <a:r>
              <a:rPr lang="de-DE" sz="1800" smtClean="0"/>
              <a:t>	eher ländlich, eher konservativ</a:t>
            </a:r>
            <a:endParaRPr lang="de-CH" sz="180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296525" y="2123855"/>
            <a:ext cx="8847475" cy="29253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959100" marR="0" lvl="0" indent="-29591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2867025" algn="l"/>
              </a:tabLst>
              <a:defRPr/>
            </a:pPr>
            <a:r>
              <a:rPr kumimoji="0" lang="de-DE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Was wünscht der Kunde von </a:t>
            </a:r>
            <a:r>
              <a:rPr lang="de-CH" smtClean="0"/>
              <a:t>QuickLine?</a:t>
            </a:r>
            <a:endParaRPr lang="de-CH" dirty="0" smtClean="0">
              <a:solidFill>
                <a:srgbClr val="C0C0C0"/>
              </a:solidFill>
            </a:endParaRPr>
          </a:p>
        </p:txBody>
      </p:sp>
      <p:sp>
        <p:nvSpPr>
          <p:cNvPr id="8195" name="Inhaltsplatzhalter 5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r>
              <a:rPr lang="de-CH" sz="1800" smtClean="0"/>
              <a:t>hohe Qualität (Stabilität, einwandfreie Produktleistung)</a:t>
            </a:r>
            <a:endParaRPr lang="de-CH" sz="1800" dirty="0" smtClean="0"/>
          </a:p>
          <a:p>
            <a:r>
              <a:rPr lang="de-CH" sz="1800" smtClean="0"/>
              <a:t>guten Preis (attraktive Kombi-Produkte)</a:t>
            </a:r>
          </a:p>
          <a:p>
            <a:r>
              <a:rPr lang="de-CH" sz="1800" smtClean="0"/>
              <a:t>Top-Service, zuvorkommenden Support</a:t>
            </a:r>
          </a:p>
          <a:p>
            <a:r>
              <a:rPr lang="de-CH" sz="1800" smtClean="0"/>
              <a:t>einfaches</a:t>
            </a:r>
            <a:r>
              <a:rPr lang="de-CH" sz="1800" dirty="0" smtClean="0"/>
              <a:t>, sorgloses Wechseln</a:t>
            </a:r>
          </a:p>
          <a:p>
            <a:r>
              <a:rPr lang="de-CH" sz="1800" smtClean="0"/>
              <a:t>innovative</a:t>
            </a:r>
            <a:r>
              <a:rPr lang="de-CH" sz="1800" dirty="0" smtClean="0"/>
              <a:t>, zukunftsorientierte Produkte</a:t>
            </a:r>
          </a:p>
          <a:p>
            <a:endParaRPr lang="de-CH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9900"/>
      </a:accent1>
      <a:accent2>
        <a:srgbClr val="EA0000"/>
      </a:accent2>
      <a:accent3>
        <a:srgbClr val="FFFFFF"/>
      </a:accent3>
      <a:accent4>
        <a:srgbClr val="000000"/>
      </a:accent4>
      <a:accent5>
        <a:srgbClr val="A50021"/>
      </a:accent5>
      <a:accent6>
        <a:srgbClr val="D65700"/>
      </a:accent6>
      <a:hlink>
        <a:srgbClr val="EA0000"/>
      </a:hlink>
      <a:folHlink>
        <a:srgbClr val="FF99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687</Words>
  <Application>Microsoft Office PowerPoint</Application>
  <PresentationFormat>Bildschirmpräsentation (4:3)</PresentationFormat>
  <Paragraphs>196</Paragraphs>
  <Slides>14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Standarddesign</vt:lpstr>
      <vt:lpstr>Positionierung Marke QuickLine  </vt:lpstr>
      <vt:lpstr>Das Markenrad QuickLine</vt:lpstr>
      <vt:lpstr>Copy Plattform QuickLine</vt:lpstr>
      <vt:lpstr>SWOT-Analyse (Stärken/Schwächen)</vt:lpstr>
      <vt:lpstr>SWOT-Analyse (Chancen/Gefahren)</vt:lpstr>
      <vt:lpstr>Strategische Positionierung/Zielsetzung</vt:lpstr>
      <vt:lpstr>Strategische Positionierung</vt:lpstr>
      <vt:lpstr>Definition Kernzielgruppe QuickLine</vt:lpstr>
      <vt:lpstr>Was wünscht der Kunde von QuickLine?</vt:lpstr>
      <vt:lpstr>Was kann QuickLine bieten, damit der Kunde nicht zu Swisscom wechselt?</vt:lpstr>
      <vt:lpstr>Wofür soll QuickLine noch in 5 Jahren stehen? (wichtigste Werte)</vt:lpstr>
      <vt:lpstr>Elevator Pitch (QuickLine in einem Satz)</vt:lpstr>
      <vt:lpstr>Wie soll unsere Werbung wahrgenommen werden?</vt:lpstr>
      <vt:lpstr>Stil-Analogie &gt; wenn QuickLine...</vt:lpstr>
    </vt:vector>
  </TitlesOfParts>
  <Company>LAN Services AG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M. Hess</dc:creator>
  <cp:lastModifiedBy>Jacqueline Buehlmann</cp:lastModifiedBy>
  <cp:revision>1161</cp:revision>
  <dcterms:created xsi:type="dcterms:W3CDTF">2006-12-11T13:42:56Z</dcterms:created>
  <dcterms:modified xsi:type="dcterms:W3CDTF">2011-08-24T11:45:43Z</dcterms:modified>
</cp:coreProperties>
</file>